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9" r:id="rId3"/>
    <p:sldId id="268" r:id="rId4"/>
    <p:sldId id="274" r:id="rId5"/>
    <p:sldId id="278" r:id="rId6"/>
    <p:sldId id="291" r:id="rId7"/>
    <p:sldId id="292" r:id="rId8"/>
    <p:sldId id="288" r:id="rId9"/>
    <p:sldId id="293" r:id="rId10"/>
    <p:sldId id="294" r:id="rId11"/>
    <p:sldId id="296" r:id="rId12"/>
    <p:sldId id="295" r:id="rId13"/>
    <p:sldId id="297" r:id="rId14"/>
    <p:sldId id="298" r:id="rId15"/>
    <p:sldId id="299" r:id="rId16"/>
    <p:sldId id="262" r:id="rId17"/>
  </p:sldIdLst>
  <p:sldSz cx="9144000" cy="6858000" type="screen4x3"/>
  <p:notesSz cx="6858000" cy="9144000"/>
  <p:custShowLst>
    <p:custShow name="Egyéni diasor 1" id="0">
      <p:sldLst/>
    </p:custShow>
  </p:custShowLst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1D1578"/>
    <a:srgbClr val="211579"/>
    <a:srgbClr val="CC3300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250" autoAdjust="0"/>
    <p:restoredTop sz="96500" autoAdjust="0"/>
  </p:normalViewPr>
  <p:slideViewPr>
    <p:cSldViewPr>
      <p:cViewPr varScale="1">
        <p:scale>
          <a:sx n="72" d="100"/>
          <a:sy n="72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gyetemieloadasok\MSc\9.kilencedik.felev\&#246;f\prezi\grafikono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gyetemieloadasok\MSc\9.kilencedik.felev\&#246;f\prezi\grafikonok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gyetemieloadasok\MSc\9.kilencedik.felev\&#246;f\prezi\grafikonok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gyetemieloadasok\MSc\9.kilencedik.felev\&#246;f\prezi\grafikono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/>
            </a:pPr>
            <a:r>
              <a:rPr lang="hu-HU"/>
              <a:t>Teljesítmény változása </a:t>
            </a:r>
            <a:r>
              <a:rPr lang="el-GR"/>
              <a:t>μ</a:t>
            </a:r>
            <a:r>
              <a:rPr lang="hu-HU" baseline="-25000"/>
              <a:t>f</a:t>
            </a:r>
            <a:r>
              <a:rPr lang="hu-HU"/>
              <a:t> fgv-ben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Munka1!$A$3:$A$44</c:f>
              <c:numCache>
                <c:formatCode>General</c:formatCode>
                <c:ptCount val="42"/>
                <c:pt idx="0">
                  <c:v>0</c:v>
                </c:pt>
                <c:pt idx="1">
                  <c:v>2.300000000000001E-2</c:v>
                </c:pt>
                <c:pt idx="2">
                  <c:v>2.5000000000000015E-2</c:v>
                </c:pt>
                <c:pt idx="3">
                  <c:v>5.0000000000000031E-2</c:v>
                </c:pt>
                <c:pt idx="4">
                  <c:v>7.5000000000000039E-2</c:v>
                </c:pt>
                <c:pt idx="5">
                  <c:v>0.1</c:v>
                </c:pt>
                <c:pt idx="6">
                  <c:v>0.125</c:v>
                </c:pt>
                <c:pt idx="7">
                  <c:v>0.15000000000000008</c:v>
                </c:pt>
                <c:pt idx="8">
                  <c:v>0.17500000000000004</c:v>
                </c:pt>
                <c:pt idx="9">
                  <c:v>0.2</c:v>
                </c:pt>
                <c:pt idx="10">
                  <c:v>0.22500000000000009</c:v>
                </c:pt>
                <c:pt idx="11">
                  <c:v>0.25</c:v>
                </c:pt>
                <c:pt idx="12">
                  <c:v>0.27500000000000002</c:v>
                </c:pt>
                <c:pt idx="13">
                  <c:v>0.30000000000000016</c:v>
                </c:pt>
                <c:pt idx="14">
                  <c:v>0.32500000000000018</c:v>
                </c:pt>
                <c:pt idx="15">
                  <c:v>0.35000000000000014</c:v>
                </c:pt>
                <c:pt idx="16">
                  <c:v>0.37500000000000017</c:v>
                </c:pt>
                <c:pt idx="17">
                  <c:v>0.4</c:v>
                </c:pt>
                <c:pt idx="18">
                  <c:v>0.42500000000000021</c:v>
                </c:pt>
                <c:pt idx="19">
                  <c:v>0.45</c:v>
                </c:pt>
                <c:pt idx="20">
                  <c:v>0.47500000000000014</c:v>
                </c:pt>
                <c:pt idx="21">
                  <c:v>0.5</c:v>
                </c:pt>
                <c:pt idx="22">
                  <c:v>0.52500000000000002</c:v>
                </c:pt>
                <c:pt idx="23">
                  <c:v>0.55000000000000004</c:v>
                </c:pt>
                <c:pt idx="24">
                  <c:v>0.57500000000000029</c:v>
                </c:pt>
                <c:pt idx="25">
                  <c:v>0.60000000000000031</c:v>
                </c:pt>
                <c:pt idx="26">
                  <c:v>0.62500000000000033</c:v>
                </c:pt>
                <c:pt idx="27">
                  <c:v>0.65000000000000036</c:v>
                </c:pt>
                <c:pt idx="28">
                  <c:v>0.6750000000000006</c:v>
                </c:pt>
                <c:pt idx="29">
                  <c:v>0.70000000000000029</c:v>
                </c:pt>
                <c:pt idx="30">
                  <c:v>0.72500000000000031</c:v>
                </c:pt>
                <c:pt idx="31">
                  <c:v>0.75000000000000033</c:v>
                </c:pt>
                <c:pt idx="32">
                  <c:v>0.77500000000000002</c:v>
                </c:pt>
                <c:pt idx="33">
                  <c:v>0.8</c:v>
                </c:pt>
                <c:pt idx="34">
                  <c:v>0.82500000000000029</c:v>
                </c:pt>
                <c:pt idx="35">
                  <c:v>0.85000000000000031</c:v>
                </c:pt>
                <c:pt idx="36">
                  <c:v>0.87500000000000033</c:v>
                </c:pt>
                <c:pt idx="37">
                  <c:v>0.9</c:v>
                </c:pt>
                <c:pt idx="38">
                  <c:v>0.92500000000000004</c:v>
                </c:pt>
                <c:pt idx="39">
                  <c:v>0.95000000000000029</c:v>
                </c:pt>
                <c:pt idx="40">
                  <c:v>0.97499999999999998</c:v>
                </c:pt>
                <c:pt idx="41">
                  <c:v>1</c:v>
                </c:pt>
              </c:numCache>
            </c:numRef>
          </c:xVal>
          <c:yVal>
            <c:numRef>
              <c:f>Munka1!$B$3:$B$44</c:f>
              <c:numCache>
                <c:formatCode>General</c:formatCode>
                <c:ptCount val="42"/>
                <c:pt idx="0">
                  <c:v>4.2387755102040854E-2</c:v>
                </c:pt>
                <c:pt idx="1">
                  <c:v>8.9113572347858105E-2</c:v>
                </c:pt>
                <c:pt idx="2">
                  <c:v>9.3176686890972679E-2</c:v>
                </c:pt>
                <c:pt idx="3">
                  <c:v>0.1439656186799044</c:v>
                </c:pt>
                <c:pt idx="4">
                  <c:v>0.19475455046883627</c:v>
                </c:pt>
                <c:pt idx="5">
                  <c:v>0.24554348225776815</c:v>
                </c:pt>
                <c:pt idx="6">
                  <c:v>0.2963324140466998</c:v>
                </c:pt>
                <c:pt idx="7">
                  <c:v>0.34712134583563187</c:v>
                </c:pt>
                <c:pt idx="8">
                  <c:v>0.39791027762456377</c:v>
                </c:pt>
                <c:pt idx="9">
                  <c:v>0.44869920941349517</c:v>
                </c:pt>
                <c:pt idx="10">
                  <c:v>0.49948814120242729</c:v>
                </c:pt>
                <c:pt idx="11">
                  <c:v>0.55027707299135853</c:v>
                </c:pt>
                <c:pt idx="12">
                  <c:v>0.60106600478029049</c:v>
                </c:pt>
                <c:pt idx="13">
                  <c:v>0.65185493656922289</c:v>
                </c:pt>
                <c:pt idx="14">
                  <c:v>0.70264386835815473</c:v>
                </c:pt>
                <c:pt idx="15">
                  <c:v>0.75343280014708569</c:v>
                </c:pt>
                <c:pt idx="16">
                  <c:v>0.80422173193601776</c:v>
                </c:pt>
                <c:pt idx="17">
                  <c:v>0.85501066372494949</c:v>
                </c:pt>
                <c:pt idx="18">
                  <c:v>0.90579959551388189</c:v>
                </c:pt>
                <c:pt idx="19">
                  <c:v>0.95658852730281307</c:v>
                </c:pt>
                <c:pt idx="20">
                  <c:v>1.0073774590917455</c:v>
                </c:pt>
                <c:pt idx="21">
                  <c:v>1.0581663908806758</c:v>
                </c:pt>
                <c:pt idx="22">
                  <c:v>1.1089553226696083</c:v>
                </c:pt>
                <c:pt idx="23">
                  <c:v>1.1597442544585399</c:v>
                </c:pt>
                <c:pt idx="24">
                  <c:v>1.2105331862474711</c:v>
                </c:pt>
                <c:pt idx="25">
                  <c:v>1.2613221180364036</c:v>
                </c:pt>
                <c:pt idx="26">
                  <c:v>1.3121110498253361</c:v>
                </c:pt>
                <c:pt idx="27">
                  <c:v>1.3628999816142671</c:v>
                </c:pt>
                <c:pt idx="28">
                  <c:v>1.4136889134031982</c:v>
                </c:pt>
                <c:pt idx="29">
                  <c:v>1.464477845192131</c:v>
                </c:pt>
                <c:pt idx="30">
                  <c:v>1.5152667769810628</c:v>
                </c:pt>
                <c:pt idx="31">
                  <c:v>1.5660557087699944</c:v>
                </c:pt>
                <c:pt idx="32">
                  <c:v>1.6168446405589258</c:v>
                </c:pt>
                <c:pt idx="33">
                  <c:v>1.6676335723478579</c:v>
                </c:pt>
                <c:pt idx="34">
                  <c:v>1.7184225041367913</c:v>
                </c:pt>
                <c:pt idx="35">
                  <c:v>1.7692114359257227</c:v>
                </c:pt>
                <c:pt idx="36">
                  <c:v>1.8200003677146535</c:v>
                </c:pt>
                <c:pt idx="37">
                  <c:v>1.8707892995035851</c:v>
                </c:pt>
                <c:pt idx="38">
                  <c:v>1.9215782312925165</c:v>
                </c:pt>
                <c:pt idx="39">
                  <c:v>1.9723671630814494</c:v>
                </c:pt>
                <c:pt idx="40">
                  <c:v>2.0231560948703802</c:v>
                </c:pt>
                <c:pt idx="41">
                  <c:v>2.0739450266593131</c:v>
                </c:pt>
              </c:numCache>
            </c:numRef>
          </c:yVal>
        </c:ser>
        <c:axId val="79601664"/>
        <c:axId val="79674368"/>
      </c:scatterChart>
      <c:valAx>
        <c:axId val="796016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l-GR" sz="1000" b="1" i="0" u="none" strike="noStrike" baseline="0"/>
                  <a:t>μ</a:t>
                </a:r>
                <a:r>
                  <a:rPr lang="hu-HU" sz="1000" b="1" i="0" u="none" strike="noStrike" baseline="-25000"/>
                  <a:t>f </a:t>
                </a:r>
                <a:r>
                  <a:rPr lang="hu-HU" sz="1000" b="1" i="0" u="none" strike="noStrike" baseline="0"/>
                  <a:t>[-]</a:t>
                </a:r>
                <a:endParaRPr lang="hu-HU" baseline="0"/>
              </a:p>
            </c:rich>
          </c:tx>
          <c:layout/>
        </c:title>
        <c:numFmt formatCode="General" sourceLinked="1"/>
        <c:majorTickMark val="none"/>
        <c:tickLblPos val="nextTo"/>
        <c:crossAx val="79674368"/>
        <c:crosses val="autoZero"/>
        <c:crossBetween val="midCat"/>
      </c:valAx>
      <c:valAx>
        <c:axId val="796743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P [kW]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79601664"/>
        <c:crosses val="autoZero"/>
        <c:crossBetween val="midCat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/>
            </a:pPr>
            <a:r>
              <a:rPr lang="hu-HU"/>
              <a:t>Teljesítmény változása s</a:t>
            </a:r>
            <a:r>
              <a:rPr lang="hu-HU" baseline="-25000"/>
              <a:t>t</a:t>
            </a:r>
            <a:r>
              <a:rPr lang="hu-HU"/>
              <a:t> fgv-ben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Munka1!$C$3:$C$27</c:f>
              <c:numCache>
                <c:formatCode>General</c:formatCode>
                <c:ptCount val="25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0.75000000000000033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</c:numCache>
            </c:numRef>
          </c:xVal>
          <c:yVal>
            <c:numRef>
              <c:f>Munka1!$D$3:$D$27</c:f>
              <c:numCache>
                <c:formatCode>General</c:formatCode>
                <c:ptCount val="25"/>
                <c:pt idx="0">
                  <c:v>4.6725817245817265E-2</c:v>
                </c:pt>
                <c:pt idx="1">
                  <c:v>5.3790443096157402E-2</c:v>
                </c:pt>
                <c:pt idx="2">
                  <c:v>6.0855068946497518E-2</c:v>
                </c:pt>
                <c:pt idx="3">
                  <c:v>6.791969479683771E-2</c:v>
                </c:pt>
                <c:pt idx="4">
                  <c:v>7.4984320647177818E-2</c:v>
                </c:pt>
                <c:pt idx="5">
                  <c:v>8.2048946497517941E-2</c:v>
                </c:pt>
                <c:pt idx="6">
                  <c:v>8.9113572347858064E-2</c:v>
                </c:pt>
                <c:pt idx="7">
                  <c:v>9.6178198198198228E-2</c:v>
                </c:pt>
                <c:pt idx="8">
                  <c:v>0.10324282404853843</c:v>
                </c:pt>
                <c:pt idx="9">
                  <c:v>0.1103074498988784</c:v>
                </c:pt>
                <c:pt idx="10">
                  <c:v>0.11737207574921862</c:v>
                </c:pt>
                <c:pt idx="11">
                  <c:v>0.12443670159955876</c:v>
                </c:pt>
                <c:pt idx="12">
                  <c:v>0.1315013274498989</c:v>
                </c:pt>
                <c:pt idx="13">
                  <c:v>0.1385659533002391</c:v>
                </c:pt>
                <c:pt idx="14">
                  <c:v>0.14563057915057917</c:v>
                </c:pt>
                <c:pt idx="15">
                  <c:v>0.1526952050009194</c:v>
                </c:pt>
                <c:pt idx="16">
                  <c:v>0.15975983085125958</c:v>
                </c:pt>
                <c:pt idx="17">
                  <c:v>0.16682445670159959</c:v>
                </c:pt>
                <c:pt idx="18">
                  <c:v>0.17388908255193988</c:v>
                </c:pt>
                <c:pt idx="19">
                  <c:v>0.18095370840227995</c:v>
                </c:pt>
                <c:pt idx="20">
                  <c:v>0.18801833425262018</c:v>
                </c:pt>
                <c:pt idx="21">
                  <c:v>0.19508296010296025</c:v>
                </c:pt>
                <c:pt idx="22">
                  <c:v>0.20214758595330026</c:v>
                </c:pt>
                <c:pt idx="23">
                  <c:v>0.20921221180364041</c:v>
                </c:pt>
                <c:pt idx="24">
                  <c:v>0.21627683765398051</c:v>
                </c:pt>
              </c:numCache>
            </c:numRef>
          </c:yVal>
        </c:ser>
        <c:axId val="80505088"/>
        <c:axId val="80519936"/>
      </c:scatterChart>
      <c:valAx>
        <c:axId val="805050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 sz="1000" b="1" i="0" u="none" strike="noStrike" baseline="0"/>
                  <a:t>s</a:t>
                </a:r>
                <a:r>
                  <a:rPr lang="hu-HU" sz="1000" b="1" i="0" u="none" strike="noStrike" baseline="-25000"/>
                  <a:t>t</a:t>
                </a:r>
                <a:r>
                  <a:rPr lang="hu-HU" sz="1000" b="1" i="0" u="none" strike="noStrike" baseline="0"/>
                  <a:t>[-]</a:t>
                </a:r>
                <a:endParaRPr lang="hu-HU" baseline="0"/>
              </a:p>
            </c:rich>
          </c:tx>
          <c:layout/>
        </c:title>
        <c:numFmt formatCode="General" sourceLinked="1"/>
        <c:majorTickMark val="none"/>
        <c:tickLblPos val="nextTo"/>
        <c:crossAx val="80519936"/>
        <c:crosses val="autoZero"/>
        <c:crossBetween val="midCat"/>
      </c:valAx>
      <c:valAx>
        <c:axId val="8051993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P [kW]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80505088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/>
            </a:pPr>
            <a:r>
              <a:rPr lang="hu-HU"/>
              <a:t>Teljesítmény változása </a:t>
            </a:r>
            <a:r>
              <a:rPr lang="el-GR"/>
              <a:t>μ</a:t>
            </a:r>
            <a:r>
              <a:rPr lang="hu-HU" baseline="-25000"/>
              <a:t>f</a:t>
            </a:r>
            <a:r>
              <a:rPr lang="hu-HU"/>
              <a:t> fgv-ben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Munka1!$E$3:$E$44</c:f>
              <c:numCache>
                <c:formatCode>General</c:formatCode>
                <c:ptCount val="42"/>
                <c:pt idx="0">
                  <c:v>0</c:v>
                </c:pt>
                <c:pt idx="1">
                  <c:v>2.3E-2</c:v>
                </c:pt>
                <c:pt idx="2">
                  <c:v>2.5000000000000001E-2</c:v>
                </c:pt>
                <c:pt idx="3">
                  <c:v>0.05</c:v>
                </c:pt>
                <c:pt idx="4">
                  <c:v>7.5000000000000011E-2</c:v>
                </c:pt>
                <c:pt idx="5">
                  <c:v>0.1</c:v>
                </c:pt>
                <c:pt idx="6">
                  <c:v>0.125</c:v>
                </c:pt>
                <c:pt idx="7">
                  <c:v>0.15000000000000008</c:v>
                </c:pt>
                <c:pt idx="8">
                  <c:v>0.17500000000000004</c:v>
                </c:pt>
                <c:pt idx="9">
                  <c:v>0.2</c:v>
                </c:pt>
                <c:pt idx="10">
                  <c:v>0.22500000000000001</c:v>
                </c:pt>
                <c:pt idx="11">
                  <c:v>0.25</c:v>
                </c:pt>
                <c:pt idx="12">
                  <c:v>0.27500000000000002</c:v>
                </c:pt>
                <c:pt idx="13">
                  <c:v>0.30000000000000016</c:v>
                </c:pt>
                <c:pt idx="14">
                  <c:v>0.32500000000000018</c:v>
                </c:pt>
                <c:pt idx="15">
                  <c:v>0.35000000000000014</c:v>
                </c:pt>
                <c:pt idx="16">
                  <c:v>0.37500000000000017</c:v>
                </c:pt>
                <c:pt idx="17">
                  <c:v>0.4</c:v>
                </c:pt>
                <c:pt idx="18">
                  <c:v>0.42500000000000021</c:v>
                </c:pt>
                <c:pt idx="19">
                  <c:v>0.45</c:v>
                </c:pt>
                <c:pt idx="20">
                  <c:v>0.47500000000000014</c:v>
                </c:pt>
                <c:pt idx="21">
                  <c:v>0.5</c:v>
                </c:pt>
                <c:pt idx="22">
                  <c:v>0.52500000000000002</c:v>
                </c:pt>
                <c:pt idx="23">
                  <c:v>0.55000000000000004</c:v>
                </c:pt>
                <c:pt idx="24">
                  <c:v>0.57500000000000029</c:v>
                </c:pt>
                <c:pt idx="25">
                  <c:v>0.60000000000000031</c:v>
                </c:pt>
                <c:pt idx="26">
                  <c:v>0.62500000000000033</c:v>
                </c:pt>
                <c:pt idx="27">
                  <c:v>0.65000000000000036</c:v>
                </c:pt>
                <c:pt idx="28">
                  <c:v>0.6750000000000006</c:v>
                </c:pt>
                <c:pt idx="29">
                  <c:v>0.70000000000000029</c:v>
                </c:pt>
                <c:pt idx="30">
                  <c:v>0.72500000000000031</c:v>
                </c:pt>
                <c:pt idx="31">
                  <c:v>0.75000000000000033</c:v>
                </c:pt>
                <c:pt idx="32">
                  <c:v>0.77500000000000036</c:v>
                </c:pt>
                <c:pt idx="33">
                  <c:v>0.8</c:v>
                </c:pt>
                <c:pt idx="34">
                  <c:v>0.82500000000000029</c:v>
                </c:pt>
                <c:pt idx="35">
                  <c:v>0.85000000000000031</c:v>
                </c:pt>
                <c:pt idx="36">
                  <c:v>0.87500000000000033</c:v>
                </c:pt>
                <c:pt idx="37">
                  <c:v>0.9</c:v>
                </c:pt>
                <c:pt idx="38">
                  <c:v>0.92500000000000004</c:v>
                </c:pt>
                <c:pt idx="39">
                  <c:v>0.95000000000000029</c:v>
                </c:pt>
                <c:pt idx="40">
                  <c:v>0.97500000000000031</c:v>
                </c:pt>
                <c:pt idx="41">
                  <c:v>1</c:v>
                </c:pt>
              </c:numCache>
            </c:numRef>
          </c:xVal>
          <c:yVal>
            <c:numRef>
              <c:f>Munka1!$F$3:$F$44</c:f>
              <c:numCache>
                <c:formatCode>General</c:formatCode>
                <c:ptCount val="42"/>
                <c:pt idx="0">
                  <c:v>0</c:v>
                </c:pt>
                <c:pt idx="1">
                  <c:v>0.5739261972789117</c:v>
                </c:pt>
                <c:pt idx="2">
                  <c:v>0.62383282312925181</c:v>
                </c:pt>
                <c:pt idx="3">
                  <c:v>1.2476656462585036</c:v>
                </c:pt>
                <c:pt idx="4">
                  <c:v>1.8714984693877561</c:v>
                </c:pt>
                <c:pt idx="5">
                  <c:v>2.495331292517009</c:v>
                </c:pt>
                <c:pt idx="6">
                  <c:v>3.1191641156462593</c:v>
                </c:pt>
                <c:pt idx="7">
                  <c:v>3.7429969387755122</c:v>
                </c:pt>
                <c:pt idx="8">
                  <c:v>4.3668297619047634</c:v>
                </c:pt>
                <c:pt idx="9">
                  <c:v>4.9906625850340207</c:v>
                </c:pt>
                <c:pt idx="10">
                  <c:v>5.6144954081632665</c:v>
                </c:pt>
                <c:pt idx="11">
                  <c:v>6.2383282312925212</c:v>
                </c:pt>
                <c:pt idx="12">
                  <c:v>6.8621610544217706</c:v>
                </c:pt>
                <c:pt idx="13">
                  <c:v>7.4859938775510217</c:v>
                </c:pt>
                <c:pt idx="14">
                  <c:v>8.1098267006802729</c:v>
                </c:pt>
                <c:pt idx="15">
                  <c:v>8.7336595238095249</c:v>
                </c:pt>
                <c:pt idx="16">
                  <c:v>9.3574923469387841</c:v>
                </c:pt>
                <c:pt idx="17">
                  <c:v>9.9813251700680237</c:v>
                </c:pt>
                <c:pt idx="18">
                  <c:v>10.605157993197279</c:v>
                </c:pt>
                <c:pt idx="19">
                  <c:v>11.228990816326533</c:v>
                </c:pt>
                <c:pt idx="20">
                  <c:v>11.852823639455789</c:v>
                </c:pt>
                <c:pt idx="21">
                  <c:v>12.476656462585044</c:v>
                </c:pt>
                <c:pt idx="22">
                  <c:v>13.100489285714296</c:v>
                </c:pt>
                <c:pt idx="23">
                  <c:v>13.724322108843532</c:v>
                </c:pt>
                <c:pt idx="24">
                  <c:v>14.348154931972791</c:v>
                </c:pt>
                <c:pt idx="25">
                  <c:v>14.971987755102049</c:v>
                </c:pt>
                <c:pt idx="26">
                  <c:v>15.595820578231299</c:v>
                </c:pt>
                <c:pt idx="27">
                  <c:v>16.219653401360546</c:v>
                </c:pt>
                <c:pt idx="28">
                  <c:v>16.843486224489791</c:v>
                </c:pt>
                <c:pt idx="29">
                  <c:v>17.467319047619039</c:v>
                </c:pt>
                <c:pt idx="30">
                  <c:v>18.091151870748302</c:v>
                </c:pt>
                <c:pt idx="31">
                  <c:v>18.714984693877568</c:v>
                </c:pt>
                <c:pt idx="32">
                  <c:v>19.33881751700682</c:v>
                </c:pt>
                <c:pt idx="33">
                  <c:v>19.962650340136037</c:v>
                </c:pt>
                <c:pt idx="34">
                  <c:v>20.586483163265299</c:v>
                </c:pt>
                <c:pt idx="35">
                  <c:v>21.210315986394569</c:v>
                </c:pt>
                <c:pt idx="36">
                  <c:v>21.8341488095238</c:v>
                </c:pt>
                <c:pt idx="37">
                  <c:v>22.457981632653077</c:v>
                </c:pt>
                <c:pt idx="38">
                  <c:v>23.081814455782325</c:v>
                </c:pt>
                <c:pt idx="39">
                  <c:v>23.705647278911545</c:v>
                </c:pt>
                <c:pt idx="40">
                  <c:v>24.329480102040833</c:v>
                </c:pt>
                <c:pt idx="41">
                  <c:v>24.953312925170064</c:v>
                </c:pt>
              </c:numCache>
            </c:numRef>
          </c:yVal>
        </c:ser>
        <c:axId val="80533760"/>
        <c:axId val="82240640"/>
      </c:scatterChart>
      <c:valAx>
        <c:axId val="805337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l-GR" sz="1000" b="1" i="0" u="none" strike="noStrike" baseline="0"/>
                  <a:t>μ</a:t>
                </a:r>
                <a:r>
                  <a:rPr lang="hu-HU" sz="1000" b="1" i="0" u="none" strike="noStrike" baseline="-25000"/>
                  <a:t>f </a:t>
                </a:r>
                <a:r>
                  <a:rPr lang="hu-HU" sz="1000" b="1" i="0" u="none" strike="noStrike" baseline="0"/>
                  <a:t>[-]</a:t>
                </a:r>
                <a:endParaRPr lang="hu-HU" baseline="0"/>
              </a:p>
            </c:rich>
          </c:tx>
          <c:layout/>
        </c:title>
        <c:numFmt formatCode="General" sourceLinked="1"/>
        <c:majorTickMark val="none"/>
        <c:tickLblPos val="nextTo"/>
        <c:crossAx val="82240640"/>
        <c:crosses val="autoZero"/>
        <c:crossBetween val="midCat"/>
      </c:valAx>
      <c:valAx>
        <c:axId val="822406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P [kW]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80533760"/>
        <c:crosses val="autoZero"/>
        <c:crossBetween val="midCat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/>
            </a:pPr>
            <a:r>
              <a:rPr lang="hu-HU"/>
              <a:t>Teljesítmény változása k fgv-ben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Munka1!$G$3:$G$43</c:f>
              <c:numCache>
                <c:formatCode>General</c:formatCode>
                <c:ptCount val="41"/>
                <c:pt idx="0">
                  <c:v>8</c:v>
                </c:pt>
                <c:pt idx="1">
                  <c:v>8.25</c:v>
                </c:pt>
                <c:pt idx="2">
                  <c:v>8.5</c:v>
                </c:pt>
                <c:pt idx="3">
                  <c:v>8.75</c:v>
                </c:pt>
                <c:pt idx="4">
                  <c:v>9</c:v>
                </c:pt>
                <c:pt idx="5">
                  <c:v>9.25</c:v>
                </c:pt>
                <c:pt idx="6">
                  <c:v>9.5</c:v>
                </c:pt>
                <c:pt idx="7">
                  <c:v>9.75</c:v>
                </c:pt>
                <c:pt idx="8">
                  <c:v>10</c:v>
                </c:pt>
                <c:pt idx="9">
                  <c:v>10.25</c:v>
                </c:pt>
                <c:pt idx="10">
                  <c:v>10.5</c:v>
                </c:pt>
                <c:pt idx="11">
                  <c:v>10.75</c:v>
                </c:pt>
                <c:pt idx="12">
                  <c:v>11</c:v>
                </c:pt>
                <c:pt idx="13">
                  <c:v>11.25</c:v>
                </c:pt>
                <c:pt idx="14">
                  <c:v>11.5</c:v>
                </c:pt>
                <c:pt idx="15">
                  <c:v>11.75</c:v>
                </c:pt>
                <c:pt idx="16">
                  <c:v>12</c:v>
                </c:pt>
                <c:pt idx="17">
                  <c:v>12.25</c:v>
                </c:pt>
                <c:pt idx="18">
                  <c:v>12.5</c:v>
                </c:pt>
                <c:pt idx="19">
                  <c:v>12.75</c:v>
                </c:pt>
                <c:pt idx="20">
                  <c:v>13</c:v>
                </c:pt>
                <c:pt idx="21">
                  <c:v>13.25</c:v>
                </c:pt>
                <c:pt idx="22">
                  <c:v>13.5</c:v>
                </c:pt>
                <c:pt idx="23">
                  <c:v>13.75</c:v>
                </c:pt>
                <c:pt idx="24">
                  <c:v>14</c:v>
                </c:pt>
                <c:pt idx="25">
                  <c:v>14.25</c:v>
                </c:pt>
                <c:pt idx="26">
                  <c:v>14.5</c:v>
                </c:pt>
                <c:pt idx="27">
                  <c:v>14.75</c:v>
                </c:pt>
                <c:pt idx="28">
                  <c:v>15</c:v>
                </c:pt>
                <c:pt idx="29">
                  <c:v>15.25</c:v>
                </c:pt>
                <c:pt idx="30">
                  <c:v>15.5</c:v>
                </c:pt>
                <c:pt idx="31">
                  <c:v>15.75</c:v>
                </c:pt>
                <c:pt idx="32">
                  <c:v>16</c:v>
                </c:pt>
                <c:pt idx="33">
                  <c:v>16.25</c:v>
                </c:pt>
                <c:pt idx="34">
                  <c:v>16.5</c:v>
                </c:pt>
                <c:pt idx="35">
                  <c:v>16.75</c:v>
                </c:pt>
                <c:pt idx="36">
                  <c:v>17</c:v>
                </c:pt>
                <c:pt idx="37">
                  <c:v>17.25</c:v>
                </c:pt>
                <c:pt idx="38">
                  <c:v>17.5</c:v>
                </c:pt>
                <c:pt idx="39">
                  <c:v>17.75</c:v>
                </c:pt>
                <c:pt idx="40">
                  <c:v>18</c:v>
                </c:pt>
              </c:numCache>
            </c:numRef>
          </c:xVal>
          <c:yVal>
            <c:numRef>
              <c:f>Munka1!$H$3:$H$43</c:f>
              <c:numCache>
                <c:formatCode>General</c:formatCode>
                <c:ptCount val="41"/>
                <c:pt idx="0">
                  <c:v>0.41740087074829957</c:v>
                </c:pt>
                <c:pt idx="1">
                  <c:v>0.43044464795918397</c:v>
                </c:pt>
                <c:pt idx="2">
                  <c:v>0.44348842517006842</c:v>
                </c:pt>
                <c:pt idx="3">
                  <c:v>0.45653220238095238</c:v>
                </c:pt>
                <c:pt idx="4">
                  <c:v>0.46957597959183706</c:v>
                </c:pt>
                <c:pt idx="5">
                  <c:v>0.48261975680272134</c:v>
                </c:pt>
                <c:pt idx="6">
                  <c:v>0.49566353401360552</c:v>
                </c:pt>
                <c:pt idx="7">
                  <c:v>0.5087073112244902</c:v>
                </c:pt>
                <c:pt idx="8">
                  <c:v>0.52175108843537454</c:v>
                </c:pt>
                <c:pt idx="9">
                  <c:v>0.53479486564625867</c:v>
                </c:pt>
                <c:pt idx="10">
                  <c:v>0.5478386428571429</c:v>
                </c:pt>
                <c:pt idx="11">
                  <c:v>0.56088242006802724</c:v>
                </c:pt>
                <c:pt idx="12">
                  <c:v>0.5739261972789117</c:v>
                </c:pt>
                <c:pt idx="13">
                  <c:v>0.58696997448979593</c:v>
                </c:pt>
                <c:pt idx="14">
                  <c:v>0.60001375170068039</c:v>
                </c:pt>
                <c:pt idx="15">
                  <c:v>0.61305752891156451</c:v>
                </c:pt>
                <c:pt idx="16">
                  <c:v>0.62610130612244952</c:v>
                </c:pt>
                <c:pt idx="17">
                  <c:v>0.63914508333333386</c:v>
                </c:pt>
                <c:pt idx="18">
                  <c:v>0.6521888605442181</c:v>
                </c:pt>
                <c:pt idx="19">
                  <c:v>0.66523263775510244</c:v>
                </c:pt>
                <c:pt idx="20">
                  <c:v>0.6782764149659869</c:v>
                </c:pt>
                <c:pt idx="21">
                  <c:v>0.69132019217687135</c:v>
                </c:pt>
                <c:pt idx="22">
                  <c:v>0.70436396938775458</c:v>
                </c:pt>
                <c:pt idx="23">
                  <c:v>0.71740774659863971</c:v>
                </c:pt>
                <c:pt idx="24">
                  <c:v>0.73045152380952405</c:v>
                </c:pt>
                <c:pt idx="25">
                  <c:v>0.74349530102040851</c:v>
                </c:pt>
                <c:pt idx="26">
                  <c:v>0.75653907823129263</c:v>
                </c:pt>
                <c:pt idx="27">
                  <c:v>0.7695828554421773</c:v>
                </c:pt>
                <c:pt idx="28">
                  <c:v>0.78262663265306198</c:v>
                </c:pt>
                <c:pt idx="29">
                  <c:v>0.79567040986394577</c:v>
                </c:pt>
                <c:pt idx="30">
                  <c:v>0.80871418707483012</c:v>
                </c:pt>
                <c:pt idx="31">
                  <c:v>0.82175796428571468</c:v>
                </c:pt>
                <c:pt idx="32">
                  <c:v>0.83480174149659914</c:v>
                </c:pt>
                <c:pt idx="33">
                  <c:v>0.8478455187074837</c:v>
                </c:pt>
                <c:pt idx="34">
                  <c:v>0.8608892959183676</c:v>
                </c:pt>
                <c:pt idx="35">
                  <c:v>0.87393307312925184</c:v>
                </c:pt>
                <c:pt idx="36">
                  <c:v>0.88697685034013662</c:v>
                </c:pt>
                <c:pt idx="37">
                  <c:v>0.90002062755102064</c:v>
                </c:pt>
                <c:pt idx="38">
                  <c:v>0.91306440476190431</c:v>
                </c:pt>
                <c:pt idx="39">
                  <c:v>0.92610818197278888</c:v>
                </c:pt>
                <c:pt idx="40">
                  <c:v>0.93915195918367411</c:v>
                </c:pt>
              </c:numCache>
            </c:numRef>
          </c:yVal>
        </c:ser>
        <c:axId val="79043968"/>
        <c:axId val="82247040"/>
      </c:scatterChart>
      <c:valAx>
        <c:axId val="79043968"/>
        <c:scaling>
          <c:orientation val="minMax"/>
          <c:min val="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 sz="1000" b="1" i="0" u="none" strike="noStrike" baseline="0"/>
                  <a:t>k [-]</a:t>
                </a:r>
                <a:endParaRPr lang="hu-HU" baseline="0"/>
              </a:p>
            </c:rich>
          </c:tx>
          <c:layout/>
        </c:title>
        <c:numFmt formatCode="General" sourceLinked="1"/>
        <c:majorTickMark val="none"/>
        <c:tickLblPos val="nextTo"/>
        <c:crossAx val="82247040"/>
        <c:crosses val="autoZero"/>
        <c:crossBetween val="midCat"/>
      </c:valAx>
      <c:valAx>
        <c:axId val="822470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P [kW]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79043968"/>
        <c:crosses val="autoZero"/>
        <c:crossBetween val="midCat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Click to edit Master text styles</a:t>
            </a:r>
          </a:p>
          <a:p>
            <a:pPr lvl="1"/>
            <a:r>
              <a:rPr lang="hu-HU" noProof="0" smtClean="0"/>
              <a:t>Second level</a:t>
            </a:r>
          </a:p>
          <a:p>
            <a:pPr lvl="2"/>
            <a:r>
              <a:rPr lang="hu-HU" noProof="0" smtClean="0"/>
              <a:t>Third level</a:t>
            </a:r>
          </a:p>
          <a:p>
            <a:pPr lvl="3"/>
            <a:r>
              <a:rPr lang="hu-HU" noProof="0" smtClean="0"/>
              <a:t>Fourth level</a:t>
            </a:r>
          </a:p>
          <a:p>
            <a:pPr lvl="4"/>
            <a:r>
              <a:rPr lang="hu-HU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426785-1247-4799-A9BE-9A8DCF4739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4DD56E-0432-4DDE-84BE-073D2E7F4A05}" type="slidenum">
              <a:rPr lang="hu-HU"/>
              <a:pPr/>
              <a:t>1</a:t>
            </a:fld>
            <a:endParaRPr lang="hu-HU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A48A30-525C-4E76-8075-21F392B8531F}" type="slidenum">
              <a:rPr lang="hu-HU"/>
              <a:pPr/>
              <a:t>16</a:t>
            </a:fld>
            <a:endParaRPr lang="hu-HU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118AC-132E-4D7C-ABB2-3A74C57E7F7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EF7F8-23B1-44EC-A907-6EB51C98731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FB6E2-7CB2-42FD-A9A0-D6EA6DE42ED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BC246-A3AB-456F-AA7A-10ADC5FA183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11869-7596-4703-83D3-8E9B23E5679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0095F-BB46-4909-BA8B-1B1CC6412EC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3793A-4BE2-483A-A11B-3D837A090DC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2C6CA-B871-4E37-B875-F72187036AB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3A881-129B-46CC-A742-09946C22DDA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76CFD-B86A-4BAB-AED4-7B05B9F4995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7248E-92CC-468E-BA16-56ECE38A9CF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DC079-CF9F-4DB4-9DA9-E939A6E8897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0E2A1AE-BD12-4640-B7C1-9B207487165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1.jpeg"/><Relationship Id="rId7" Type="http://schemas.openxmlformats.org/officeDocument/2006/relationships/image" Target="../media/image2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29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4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image" Target="../media/image29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476375" cy="68580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211579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>
          <a:xfrm>
            <a:off x="2555875" y="981075"/>
            <a:ext cx="5903913" cy="396875"/>
          </a:xfrm>
          <a:noFill/>
        </p:spPr>
        <p:txBody>
          <a:bodyPr anchor="t">
            <a:spAutoFit/>
          </a:bodyPr>
          <a:lstStyle/>
          <a:p>
            <a:pPr algn="l" eaLnBrk="1" hangingPunct="1"/>
            <a:r>
              <a:rPr lang="hu-HU" sz="2000" b="1" dirty="0" smtClean="0">
                <a:solidFill>
                  <a:srgbClr val="211579"/>
                </a:solidFill>
                <a:latin typeface="Verdana" pitchFamily="1" charset="0"/>
              </a:rPr>
              <a:t>Önálló feladat 2. előadás</a:t>
            </a:r>
            <a:endParaRPr lang="en-US" sz="2000" b="1" dirty="0" smtClean="0">
              <a:solidFill>
                <a:srgbClr val="211579"/>
              </a:solidFill>
              <a:latin typeface="Verdana" pitchFamily="1" charset="0"/>
            </a:endParaRPr>
          </a:p>
        </p:txBody>
      </p:sp>
      <p:grpSp>
        <p:nvGrpSpPr>
          <p:cNvPr id="3076" name="Group 60"/>
          <p:cNvGrpSpPr>
            <a:grpSpLocks/>
          </p:cNvGrpSpPr>
          <p:nvPr/>
        </p:nvGrpSpPr>
        <p:grpSpPr bwMode="auto">
          <a:xfrm>
            <a:off x="179388" y="260350"/>
            <a:ext cx="2376487" cy="2447925"/>
            <a:chOff x="113" y="164"/>
            <a:chExt cx="1497" cy="1542"/>
          </a:xfrm>
        </p:grpSpPr>
        <p:sp>
          <p:nvSpPr>
            <p:cNvPr id="3095" name="Rectangle 5"/>
            <p:cNvSpPr>
              <a:spLocks noChangeArrowheads="1"/>
            </p:cNvSpPr>
            <p:nvPr/>
          </p:nvSpPr>
          <p:spPr bwMode="auto">
            <a:xfrm>
              <a:off x="113" y="164"/>
              <a:ext cx="862" cy="154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pic>
          <p:nvPicPr>
            <p:cNvPr id="3096" name="Picture 6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" y="209"/>
              <a:ext cx="1458" cy="1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7" name="Picture 7" descr="bmelogo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300788" y="476250"/>
            <a:ext cx="2592387" cy="455613"/>
          </a:xfr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2627313" y="808038"/>
            <a:ext cx="3816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b="1" dirty="0">
                <a:solidFill>
                  <a:srgbClr val="211579"/>
                </a:solidFill>
                <a:latin typeface="Verdana" pitchFamily="1" charset="0"/>
              </a:rPr>
              <a:t>Budapest</a:t>
            </a:r>
            <a:r>
              <a:rPr lang="hu-HU" sz="900" b="1" dirty="0">
                <a:solidFill>
                  <a:srgbClr val="211579"/>
                </a:solidFill>
                <a:latin typeface="Verdana" pitchFamily="1" charset="0"/>
              </a:rPr>
              <a:t>i Műszaki és Gazdaságtudományi Egyetem</a:t>
            </a:r>
            <a:endParaRPr lang="en-US" sz="900" b="1" dirty="0">
              <a:solidFill>
                <a:srgbClr val="211579"/>
              </a:solidFill>
              <a:latin typeface="Verdana" pitchFamily="1" charset="0"/>
            </a:endParaRPr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2555875" y="333375"/>
            <a:ext cx="3744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211579"/>
                </a:solidFill>
                <a:latin typeface="Verdana" pitchFamily="1" charset="0"/>
              </a:rPr>
              <a:t> </a:t>
            </a:r>
            <a:r>
              <a:rPr lang="hu-HU" sz="2000" b="1">
                <a:solidFill>
                  <a:srgbClr val="211579"/>
                </a:solidFill>
                <a:latin typeface="Verdana" pitchFamily="1" charset="0"/>
              </a:rPr>
              <a:t>ÁRAMLÁSTAN TANSZÉK</a:t>
            </a:r>
            <a:endParaRPr lang="en-US" sz="2000" b="1">
              <a:solidFill>
                <a:srgbClr val="211579"/>
              </a:solidFill>
              <a:latin typeface="Verdana" pitchFamily="1" charset="0"/>
            </a:endParaRPr>
          </a:p>
        </p:txBody>
      </p:sp>
      <p:sp>
        <p:nvSpPr>
          <p:cNvPr id="3080" name="Line 10"/>
          <p:cNvSpPr>
            <a:spLocks noChangeShapeType="1"/>
          </p:cNvSpPr>
          <p:nvPr/>
        </p:nvSpPr>
        <p:spPr bwMode="auto">
          <a:xfrm>
            <a:off x="2700338" y="765175"/>
            <a:ext cx="3600450" cy="0"/>
          </a:xfrm>
          <a:prstGeom prst="line">
            <a:avLst/>
          </a:prstGeom>
          <a:noFill/>
          <a:ln w="38100">
            <a:solidFill>
              <a:srgbClr val="00007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081" name="Rectangle 11"/>
          <p:cNvSpPr>
            <a:spLocks noChangeArrowheads="1"/>
          </p:cNvSpPr>
          <p:nvPr/>
        </p:nvSpPr>
        <p:spPr bwMode="auto">
          <a:xfrm>
            <a:off x="0" y="6524625"/>
            <a:ext cx="1476375" cy="2444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000" b="1" dirty="0" smtClean="0">
                <a:solidFill>
                  <a:srgbClr val="1D1578"/>
                </a:solidFill>
              </a:rPr>
              <a:t>2013. 12. 17.</a:t>
            </a:r>
            <a:endParaRPr lang="hu-HU" sz="1000" b="1" dirty="0">
              <a:solidFill>
                <a:srgbClr val="CC3300"/>
              </a:solidFill>
            </a:endParaRPr>
          </a:p>
        </p:txBody>
      </p:sp>
      <p:sp>
        <p:nvSpPr>
          <p:cNvPr id="3082" name="Rectangle 12"/>
          <p:cNvSpPr>
            <a:spLocks noChangeArrowheads="1"/>
          </p:cNvSpPr>
          <p:nvPr/>
        </p:nvSpPr>
        <p:spPr bwMode="auto">
          <a:xfrm>
            <a:off x="1476375" y="6613525"/>
            <a:ext cx="16979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000" b="1" dirty="0" smtClean="0">
                <a:solidFill>
                  <a:srgbClr val="211579"/>
                </a:solidFill>
              </a:rPr>
              <a:t>Szakdolgozat beszámoló</a:t>
            </a:r>
            <a:endParaRPr lang="hu-HU" sz="1000" b="1" dirty="0">
              <a:solidFill>
                <a:srgbClr val="211579"/>
              </a:solidFill>
            </a:endParaRPr>
          </a:p>
        </p:txBody>
      </p:sp>
      <p:sp>
        <p:nvSpPr>
          <p:cNvPr id="3093" name="Rectangle 59"/>
          <p:cNvSpPr>
            <a:spLocks noChangeArrowheads="1"/>
          </p:cNvSpPr>
          <p:nvPr/>
        </p:nvSpPr>
        <p:spPr bwMode="auto">
          <a:xfrm>
            <a:off x="1403648" y="2276872"/>
            <a:ext cx="774035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3200" b="1" dirty="0" err="1" smtClean="0">
                <a:solidFill>
                  <a:srgbClr val="FF0000"/>
                </a:solidFill>
                <a:latin typeface="Verdana" pitchFamily="1" charset="0"/>
              </a:rPr>
              <a:t>Járműáramlástani</a:t>
            </a:r>
            <a:r>
              <a:rPr lang="hu-HU" sz="3200" b="1" dirty="0" smtClean="0">
                <a:solidFill>
                  <a:srgbClr val="FF0000"/>
                </a:solidFill>
                <a:latin typeface="Verdana" pitchFamily="1" charset="0"/>
              </a:rPr>
              <a:t> vizsgálatokhoz alkalmazott mozgó talajt szimuláló futószalag tesztelés</a:t>
            </a:r>
            <a:endParaRPr lang="en-US" sz="1600" b="1" dirty="0">
              <a:solidFill>
                <a:srgbClr val="FF0000"/>
              </a:solidFill>
              <a:latin typeface="Verdana" pitchFamily="1" charset="0"/>
            </a:endParaRPr>
          </a:p>
        </p:txBody>
      </p:sp>
      <p:sp>
        <p:nvSpPr>
          <p:cNvPr id="3094" name="Rectangle 64"/>
          <p:cNvSpPr>
            <a:spLocks noChangeArrowheads="1"/>
          </p:cNvSpPr>
          <p:nvPr/>
        </p:nvSpPr>
        <p:spPr bwMode="auto">
          <a:xfrm>
            <a:off x="1907704" y="4797152"/>
            <a:ext cx="21602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Hallgató: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Konzulens:</a:t>
            </a:r>
          </a:p>
        </p:txBody>
      </p:sp>
      <p:sp>
        <p:nvSpPr>
          <p:cNvPr id="104" name="Szövegdoboz 103"/>
          <p:cNvSpPr txBox="1"/>
          <p:nvPr/>
        </p:nvSpPr>
        <p:spPr>
          <a:xfrm>
            <a:off x="4499992" y="4725144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Lázár Levente </a:t>
            </a:r>
          </a:p>
          <a:p>
            <a:r>
              <a:rPr lang="hu-HU" dirty="0" smtClean="0"/>
              <a:t>Gépészmérnök mesterszak</a:t>
            </a:r>
          </a:p>
          <a:p>
            <a:r>
              <a:rPr lang="hu-HU" dirty="0" smtClean="0"/>
              <a:t>Áramlástechnika szakirány</a:t>
            </a:r>
          </a:p>
          <a:p>
            <a:endParaRPr lang="hu-HU" dirty="0" smtClean="0"/>
          </a:p>
          <a:p>
            <a:r>
              <a:rPr lang="hu-HU" dirty="0" smtClean="0"/>
              <a:t>Dr. </a:t>
            </a:r>
            <a:r>
              <a:rPr lang="hu-HU" dirty="0" err="1" smtClean="0"/>
              <a:t>Suda</a:t>
            </a:r>
            <a:r>
              <a:rPr lang="hu-HU" dirty="0" smtClean="0"/>
              <a:t> Jenő Miklós adjunktus</a:t>
            </a:r>
            <a:endParaRPr lang="hu-HU" dirty="0"/>
          </a:p>
        </p:txBody>
      </p:sp>
    </p:spTree>
  </p:cSld>
  <p:clrMapOvr>
    <a:masterClrMapping/>
  </p:clrMapOvr>
  <p:transition spd="med" advTm="18175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 dirty="0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2</a:t>
              </a:fld>
              <a:r>
                <a:rPr lang="hu-HU" sz="1000" b="1" dirty="0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Tartalom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19" name="Rectangle 64"/>
          <p:cNvSpPr>
            <a:spLocks noChangeArrowheads="1"/>
          </p:cNvSpPr>
          <p:nvPr/>
        </p:nvSpPr>
        <p:spPr bwMode="auto">
          <a:xfrm>
            <a:off x="755576" y="908720"/>
            <a:ext cx="3528392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Bevezető</a:t>
            </a:r>
          </a:p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Előzmények</a:t>
            </a: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	</a:t>
            </a: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Célok</a:t>
            </a:r>
          </a:p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Szalaglefutás</a:t>
            </a:r>
          </a:p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Szélcsatornába illesztés</a:t>
            </a:r>
          </a:p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Motor teljesítményszükséglete</a:t>
            </a:r>
          </a:p>
          <a:p>
            <a:endParaRPr lang="hu-HU" sz="1400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dirty="0" smtClean="0">
                <a:solidFill>
                  <a:srgbClr val="211579"/>
                </a:solidFill>
                <a:latin typeface="Verdana" pitchFamily="1" charset="0"/>
              </a:rPr>
              <a:t>Összegzés, továbblépési lehetőségek</a:t>
            </a: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1512217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1026" name="Picture 2" descr="D:\egyetemielőadások\7.hetedik.félév\öf\Balázs képek\DSC_07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3" y="3356992"/>
            <a:ext cx="4128459" cy="309634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" name="Kép 16" descr="ossze_kesz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5451" y="260648"/>
            <a:ext cx="5048549" cy="2520280"/>
          </a:xfrm>
          <a:prstGeom prst="rect">
            <a:avLst/>
          </a:prstGeom>
        </p:spPr>
      </p:pic>
    </p:spTree>
  </p:cSld>
  <p:clrMapOvr>
    <a:masterClrMapping/>
  </p:clrMapOvr>
  <p:transition spd="med" advTm="22448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3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4070"/>
              <a:ext cx="1404" cy="251"/>
              <a:chOff x="0" y="4070"/>
              <a:chExt cx="1404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10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Bevezetés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19" name="Rectangle 64"/>
          <p:cNvSpPr>
            <a:spLocks noChangeArrowheads="1"/>
          </p:cNvSpPr>
          <p:nvPr/>
        </p:nvSpPr>
        <p:spPr bwMode="auto">
          <a:xfrm>
            <a:off x="899592" y="620688"/>
            <a:ext cx="21602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NPL szélcsatorna</a:t>
            </a: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1584225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1026" name="Picture 2" descr="D:\egyetemielőadások\6.hatodik.félév\önálló feladat 1\prez\fényképek\szélcsatorna\NPL_vazla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980728"/>
            <a:ext cx="4392488" cy="2144849"/>
          </a:xfrm>
          <a:prstGeom prst="rect">
            <a:avLst/>
          </a:prstGeom>
          <a:noFill/>
        </p:spPr>
      </p:pic>
      <p:pic>
        <p:nvPicPr>
          <p:cNvPr id="1028" name="Picture 4" descr="D:\egyetemielőadások\6.hatodik.félév\önálló feladat 1\prez\fényképek\NPL szelcsator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9544" y="0"/>
            <a:ext cx="4104456" cy="307168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8" name="Rectangle 64"/>
          <p:cNvSpPr>
            <a:spLocks noChangeArrowheads="1"/>
          </p:cNvSpPr>
          <p:nvPr/>
        </p:nvSpPr>
        <p:spPr bwMode="auto">
          <a:xfrm>
            <a:off x="971600" y="3356992"/>
            <a:ext cx="21602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Futószalag</a:t>
            </a:r>
          </a:p>
        </p:txBody>
      </p:sp>
      <p:pic>
        <p:nvPicPr>
          <p:cNvPr id="22" name="Picture 3" descr="D:\egyetemielőadások\6.hatodik.félév\önálló feladat 1\prez\fényképek\felépítés\keret_gorgokke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933056"/>
            <a:ext cx="3384376" cy="2600232"/>
          </a:xfrm>
          <a:prstGeom prst="rect">
            <a:avLst/>
          </a:prstGeom>
          <a:noFill/>
        </p:spPr>
      </p:pic>
      <p:pic>
        <p:nvPicPr>
          <p:cNvPr id="23" name="Kép 22" descr="9.JPG"/>
          <p:cNvPicPr>
            <a:picLocks noChangeAspect="1"/>
          </p:cNvPicPr>
          <p:nvPr/>
        </p:nvPicPr>
        <p:blipFill>
          <a:blip r:embed="rId7" cstate="print"/>
          <a:srcRect t="16315" b="9102"/>
          <a:stretch>
            <a:fillRect/>
          </a:stretch>
        </p:blipFill>
        <p:spPr>
          <a:xfrm>
            <a:off x="3884059" y="4077072"/>
            <a:ext cx="5259941" cy="2304256"/>
          </a:xfrm>
          <a:prstGeom prst="rect">
            <a:avLst/>
          </a:prstGeom>
        </p:spPr>
      </p:pic>
    </p:spTree>
  </p:cSld>
  <p:clrMapOvr>
    <a:masterClrMapping/>
  </p:clrMapOvr>
  <p:transition spd="med" advTm="5304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D:\egyetemielőadások\8.nyolcadik.félév\szakdoga\cd-re\szakdolgozat\ábrák\3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139952" y="908720"/>
            <a:ext cx="3503245" cy="2133386"/>
          </a:xfrm>
          <a:prstGeom prst="rect">
            <a:avLst/>
          </a:prstGeom>
          <a:noFill/>
        </p:spPr>
      </p:pic>
      <p:pic>
        <p:nvPicPr>
          <p:cNvPr id="22" name="Picture 2" descr="D:\egyetemielőadások\8.nyolcadik.félév\szakdoga\cd-re\szakdolgozat\ábrák\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6780" y="2947293"/>
            <a:ext cx="5197220" cy="3910707"/>
          </a:xfrm>
          <a:prstGeom prst="rect">
            <a:avLst/>
          </a:prstGeom>
          <a:noFill/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4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404" cy="251"/>
              <a:chOff x="0" y="4070"/>
              <a:chExt cx="1404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10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Előzmények – Önálló  feladat, szakdolgozat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5976713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19" name="Kép 18" descr="P10908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836712"/>
            <a:ext cx="3312368" cy="248427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Kép 20" descr="2.JPG"/>
          <p:cNvPicPr>
            <a:picLocks noChangeAspect="1"/>
          </p:cNvPicPr>
          <p:nvPr/>
        </p:nvPicPr>
        <p:blipFill>
          <a:blip r:embed="rId7" cstate="print"/>
          <a:srcRect l="29531" r="32670"/>
          <a:stretch>
            <a:fillRect/>
          </a:stretch>
        </p:blipFill>
        <p:spPr>
          <a:xfrm>
            <a:off x="6948264" y="0"/>
            <a:ext cx="2195736" cy="32675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6" name="Picture 3" descr="D:\egyetemielőadások\8.nyolcadik.félév\szakdoga\cd-re\szakdolgozat\ábrák\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3645024"/>
            <a:ext cx="3649020" cy="2736683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 advTm="38064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5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Célok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1080169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043608" y="1196752"/>
            <a:ext cx="640871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- szalaglefutás megakadályozása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 szélcsatornába illesztés véglegesítése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 a motor hajtóteljesítményének felülvizsgálata</a:t>
            </a: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</p:txBody>
      </p:sp>
    </p:spTree>
  </p:cSld>
  <p:clrMapOvr>
    <a:masterClrMapping/>
  </p:clrMapOvr>
  <p:transition spd="med" advTm="16489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ép 18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43075"/>
            <a:ext cx="4800600" cy="5114925"/>
          </a:xfrm>
          <a:prstGeom prst="rect">
            <a:avLst/>
          </a:prstGeom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6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Szalaglefutás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1872257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043608" y="1196752"/>
            <a:ext cx="64087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Hasított gyűrű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Tengely peremének növelése</a:t>
            </a: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</p:txBody>
      </p:sp>
      <p:pic>
        <p:nvPicPr>
          <p:cNvPr id="18" name="Kép 17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53594" y="0"/>
            <a:ext cx="3190406" cy="2587774"/>
          </a:xfrm>
          <a:prstGeom prst="rect">
            <a:avLst/>
          </a:prstGeom>
        </p:spPr>
      </p:pic>
      <p:pic>
        <p:nvPicPr>
          <p:cNvPr id="21" name="Kép 20" descr="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2492896"/>
            <a:ext cx="1533685" cy="4365104"/>
          </a:xfrm>
          <a:prstGeom prst="rect">
            <a:avLst/>
          </a:prstGeom>
        </p:spPr>
      </p:pic>
    </p:spTree>
  </p:cSld>
  <p:clrMapOvr>
    <a:masterClrMapping/>
  </p:clrMapOvr>
  <p:transition spd="med" advTm="40435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D:\egyetemielőadások\8.nyolcadik.félév\szakdoga\Enyém\prez\111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70731" y="0"/>
            <a:ext cx="5037729" cy="2348880"/>
          </a:xfrm>
          <a:prstGeom prst="rect">
            <a:avLst/>
          </a:prstGeom>
          <a:noFill/>
        </p:spPr>
      </p:pic>
      <p:pic>
        <p:nvPicPr>
          <p:cNvPr id="22" name="Picture 3" descr="D:\egyetemielőadások\8.nyolcadik.félév\szakdoga\cd-re\szakdolgozat\ábrák\3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2996422"/>
            <a:ext cx="6341119" cy="3861578"/>
          </a:xfrm>
          <a:prstGeom prst="rect">
            <a:avLst/>
          </a:prstGeom>
          <a:noFill/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7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Szélcsatornába illesztés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3312417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043608" y="1196752"/>
            <a:ext cx="244827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Bosch-profil alváz</a:t>
            </a: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Lapolt lemezek</a:t>
            </a: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Teljes mérőtér</a:t>
            </a: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pPr>
              <a:buFontTx/>
              <a:buChar char="-"/>
            </a:pP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</p:txBody>
      </p:sp>
      <p:pic>
        <p:nvPicPr>
          <p:cNvPr id="23" name="Picture 2" descr="D:\egyetemielőadások\8.nyolcadik.félév\szakdoga\cd-re\szakdolgozat\ábrák\37d.JPG"/>
          <p:cNvPicPr>
            <a:picLocks noChangeAspect="1" noChangeArrowheads="1"/>
          </p:cNvPicPr>
          <p:nvPr/>
        </p:nvPicPr>
        <p:blipFill>
          <a:blip r:embed="rId6" cstate="print"/>
          <a:srcRect l="13016" t="15459" r="7032" b="44347"/>
          <a:stretch>
            <a:fillRect/>
          </a:stretch>
        </p:blipFill>
        <p:spPr bwMode="auto">
          <a:xfrm>
            <a:off x="6551712" y="5013176"/>
            <a:ext cx="2592288" cy="78371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59796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8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611560" y="764704"/>
            <a:ext cx="853244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Kiindulás: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hajtógörgő + </a:t>
            </a:r>
            <a:r>
              <a:rPr lang="hu-HU" sz="1400" b="1" dirty="0" err="1" smtClean="0">
                <a:solidFill>
                  <a:srgbClr val="211579"/>
                </a:solidFill>
                <a:latin typeface="Verdana" pitchFamily="1" charset="0"/>
              </a:rPr>
              <a:t>csill</a:t>
            </a: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. betétes </a:t>
            </a:r>
            <a:r>
              <a:rPr lang="hu-HU" sz="1400" b="1" dirty="0" err="1" smtClean="0">
                <a:solidFill>
                  <a:srgbClr val="211579"/>
                </a:solidFill>
                <a:latin typeface="Verdana" pitchFamily="1" charset="0"/>
              </a:rPr>
              <a:t>t.kapcsoló</a:t>
            </a: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 + aszinkron motor + </a:t>
            </a:r>
            <a:r>
              <a:rPr lang="hu-HU" sz="1400" b="1" dirty="0" err="1" smtClean="0">
                <a:solidFill>
                  <a:srgbClr val="211579"/>
                </a:solidFill>
                <a:latin typeface="Verdana" pitchFamily="1" charset="0"/>
              </a:rPr>
              <a:t>frekv.váltó</a:t>
            </a:r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a szalag sebessége jóval kisebb, mint az előírt 15 m/s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feszítés növelésével csökkent a sebesség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Működés megismerése: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tervezés és az abban hivatkozott szakirodalom áttekintése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2-3 m/s az elérhető maximális szalagsebesség</a:t>
            </a:r>
          </a:p>
        </p:txBody>
      </p:sp>
    </p:spTree>
  </p:cSld>
  <p:clrMapOvr>
    <a:masterClrMapping/>
  </p:clrMapOvr>
  <p:transition spd="med" advTm="5407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9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611560" y="764704"/>
            <a:ext cx="853244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motor üres járása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motor névleges fordulatszáma: 2900 1/min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oszcilloszkóp</a:t>
            </a: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	</a:t>
            </a: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színes csík tengelykapcsolóra történő ragasztása</a:t>
            </a:r>
          </a:p>
        </p:txBody>
      </p:sp>
      <p:pic>
        <p:nvPicPr>
          <p:cNvPr id="1026" name="Picture 2" descr="D:\egyetemieloadasok\MSc\9.kilencedik.felev\öf\képek\2013-11-27 13.22.06.jpg"/>
          <p:cNvPicPr>
            <a:picLocks noChangeAspect="1" noChangeArrowheads="1"/>
          </p:cNvPicPr>
          <p:nvPr/>
        </p:nvPicPr>
        <p:blipFill>
          <a:blip r:embed="rId4" cstate="print"/>
          <a:srcRect l="43970" t="31957" r="17674" b="43096"/>
          <a:stretch>
            <a:fillRect/>
          </a:stretch>
        </p:blipFill>
        <p:spPr bwMode="auto">
          <a:xfrm>
            <a:off x="5940152" y="260648"/>
            <a:ext cx="3059832" cy="1492601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7" name="Picture 3" descr="D:\egyetemieloadasok\MSc\9.kilencedik.felev\öf\képek\2013-11-28 13.01.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1472" y="2753544"/>
            <a:ext cx="4501008" cy="337575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8" name="Picture 4" descr="D:\egyetemieloadasok\MSc\9.kilencedik.felev\öf\képek\2013-11-28 12.49.23.jpg"/>
          <p:cNvPicPr>
            <a:picLocks noChangeAspect="1" noChangeArrowheads="1"/>
          </p:cNvPicPr>
          <p:nvPr/>
        </p:nvPicPr>
        <p:blipFill>
          <a:blip r:embed="rId6" cstate="print"/>
          <a:srcRect l="7408" t="11853" r="15547"/>
          <a:stretch>
            <a:fillRect/>
          </a:stretch>
        </p:blipFill>
        <p:spPr bwMode="auto">
          <a:xfrm>
            <a:off x="539552" y="2852936"/>
            <a:ext cx="3744416" cy="321297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 advTm="47627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10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611560" y="764704"/>
            <a:ext cx="72008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Aszinkron motor jelleggörbéje: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Nyomaték számolása kerületi erőből (</a:t>
            </a:r>
            <a:r>
              <a:rPr lang="hu-HU" sz="1400" b="1" dirty="0" err="1" smtClean="0">
                <a:solidFill>
                  <a:srgbClr val="211579"/>
                </a:solidFill>
                <a:latin typeface="Verdana" pitchFamily="1" charset="0"/>
              </a:rPr>
              <a:t>F</a:t>
            </a:r>
            <a:r>
              <a:rPr lang="hu-HU" sz="900" b="1" dirty="0" err="1" smtClean="0">
                <a:solidFill>
                  <a:srgbClr val="211579"/>
                </a:solidFill>
                <a:latin typeface="Verdana" pitchFamily="1" charset="0"/>
              </a:rPr>
              <a:t>k</a:t>
            </a: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=Z) és a hajtógörgő sugarából.</a:t>
            </a:r>
          </a:p>
        </p:txBody>
      </p:sp>
      <p:pic>
        <p:nvPicPr>
          <p:cNvPr id="2053" name="Picture 5" descr="D:\egyetemieloadasok\MSc\9.kilencedik.felev\öf\prezi\kepek\9.JPG"/>
          <p:cNvPicPr>
            <a:picLocks noChangeAspect="1" noChangeArrowheads="1"/>
          </p:cNvPicPr>
          <p:nvPr/>
        </p:nvPicPr>
        <p:blipFill>
          <a:blip r:embed="rId4" cstate="print"/>
          <a:srcRect l="1699"/>
          <a:stretch>
            <a:fillRect/>
          </a:stretch>
        </p:blipFill>
        <p:spPr bwMode="auto">
          <a:xfrm>
            <a:off x="2339752" y="1124744"/>
            <a:ext cx="4166617" cy="3867150"/>
          </a:xfrm>
          <a:prstGeom prst="rect">
            <a:avLst/>
          </a:prstGeom>
          <a:noFill/>
        </p:spPr>
      </p:pic>
      <p:pic>
        <p:nvPicPr>
          <p:cNvPr id="24" name="Kép 23" descr="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5589240"/>
            <a:ext cx="3065736" cy="1136068"/>
          </a:xfrm>
          <a:prstGeom prst="rect">
            <a:avLst/>
          </a:prstGeom>
        </p:spPr>
      </p:pic>
    </p:spTree>
  </p:cSld>
  <p:clrMapOvr>
    <a:masterClrMapping/>
  </p:clrMapOvr>
  <p:transition spd="med" advTm="83632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ép 18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085184"/>
            <a:ext cx="8424936" cy="589107"/>
          </a:xfrm>
          <a:prstGeom prst="rect">
            <a:avLst/>
          </a:prstGeom>
        </p:spPr>
      </p:pic>
      <p:pic>
        <p:nvPicPr>
          <p:cNvPr id="18" name="Kép 17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1124744"/>
            <a:ext cx="3312368" cy="760398"/>
          </a:xfrm>
          <a:prstGeom prst="rect">
            <a:avLst/>
          </a:prstGeom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11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611560" y="1340768"/>
            <a:ext cx="72008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1. Számolás:</a:t>
            </a: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</a:t>
            </a:r>
            <a:endParaRPr lang="hu-HU" sz="1400" dirty="0" smtClean="0"/>
          </a:p>
          <a:p>
            <a:endParaRPr lang="hu-HU" sz="1400" dirty="0" smtClean="0"/>
          </a:p>
          <a:p>
            <a:r>
              <a:rPr lang="el-GR" sz="1400" dirty="0" smtClean="0"/>
              <a:t>μ</a:t>
            </a:r>
            <a:r>
              <a:rPr lang="hu-HU" sz="1400" baseline="-25000" dirty="0" smtClean="0"/>
              <a:t>f</a:t>
            </a:r>
            <a:r>
              <a:rPr lang="hu-HU" sz="1400" dirty="0" smtClean="0"/>
              <a:t>   	a szalaggörgők ellenállás tényezőjének a görgők kerületére redukált értéke [-]</a:t>
            </a:r>
          </a:p>
          <a:p>
            <a:endParaRPr lang="hu-HU" sz="1400" dirty="0" smtClean="0"/>
          </a:p>
          <a:p>
            <a:r>
              <a:rPr lang="hu-HU" sz="1400" dirty="0" err="1" smtClean="0"/>
              <a:t>q</a:t>
            </a:r>
            <a:r>
              <a:rPr lang="hu-HU" sz="1400" baseline="-25000" dirty="0" err="1" smtClean="0"/>
              <a:t>g</a:t>
            </a:r>
            <a:r>
              <a:rPr lang="hu-HU" sz="1400" dirty="0" smtClean="0"/>
              <a:t>   	az alátámasztó görgők forgórészeinek folyómétersúlya [N/m] </a:t>
            </a:r>
          </a:p>
          <a:p>
            <a:endParaRPr lang="hu-HU" sz="1400" dirty="0" smtClean="0"/>
          </a:p>
          <a:p>
            <a:r>
              <a:rPr lang="hu-HU" sz="1400" dirty="0" err="1" smtClean="0"/>
              <a:t>q</a:t>
            </a:r>
            <a:r>
              <a:rPr lang="hu-HU" sz="1400" baseline="-25000" dirty="0" err="1" smtClean="0"/>
              <a:t>h</a:t>
            </a:r>
            <a:r>
              <a:rPr lang="hu-HU" sz="1400" dirty="0" smtClean="0"/>
              <a:t>    	a szíj folyómétersúlya [N/m] </a:t>
            </a:r>
          </a:p>
          <a:p>
            <a:endParaRPr lang="hu-HU" sz="1400" dirty="0" smtClean="0"/>
          </a:p>
          <a:p>
            <a:r>
              <a:rPr lang="hu-HU" sz="1400" dirty="0" smtClean="0"/>
              <a:t>q   	a szállított anyag súlya [N/m] </a:t>
            </a:r>
          </a:p>
          <a:p>
            <a:endParaRPr lang="hu-HU" sz="1400" dirty="0" smtClean="0"/>
          </a:p>
          <a:p>
            <a:r>
              <a:rPr lang="hu-HU" sz="1400" dirty="0" err="1" smtClean="0"/>
              <a:t>s</a:t>
            </a:r>
            <a:r>
              <a:rPr lang="hu-HU" sz="1400" baseline="-25000" dirty="0" err="1" smtClean="0"/>
              <a:t>t</a:t>
            </a:r>
            <a:r>
              <a:rPr lang="hu-HU" sz="1400" dirty="0" smtClean="0"/>
              <a:t> 	a görgők tömítési ellenállása [N/m] </a:t>
            </a:r>
          </a:p>
          <a:p>
            <a:endParaRPr lang="hu-HU" sz="1400" dirty="0" smtClean="0"/>
          </a:p>
          <a:p>
            <a:r>
              <a:rPr lang="hu-HU" sz="1400" dirty="0" smtClean="0"/>
              <a:t>l 	a szállítás útja [m]</a:t>
            </a:r>
          </a:p>
        </p:txBody>
      </p:sp>
      <p:pic>
        <p:nvPicPr>
          <p:cNvPr id="21" name="Kép 20" descr="pip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39952" y="2780928"/>
            <a:ext cx="360040" cy="405302"/>
          </a:xfrm>
          <a:prstGeom prst="rect">
            <a:avLst/>
          </a:prstGeom>
        </p:spPr>
      </p:pic>
      <p:pic>
        <p:nvPicPr>
          <p:cNvPr id="22" name="Kép 21" descr="x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3645024"/>
            <a:ext cx="360040" cy="360040"/>
          </a:xfrm>
          <a:prstGeom prst="rect">
            <a:avLst/>
          </a:prstGeom>
        </p:spPr>
      </p:pic>
      <p:pic>
        <p:nvPicPr>
          <p:cNvPr id="23" name="Kép 22" descr="pip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3212976"/>
            <a:ext cx="360040" cy="405302"/>
          </a:xfrm>
          <a:prstGeom prst="rect">
            <a:avLst/>
          </a:prstGeom>
        </p:spPr>
      </p:pic>
      <p:pic>
        <p:nvPicPr>
          <p:cNvPr id="24" name="Kép 23" descr="pip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4077072"/>
            <a:ext cx="360040" cy="405302"/>
          </a:xfrm>
          <a:prstGeom prst="rect">
            <a:avLst/>
          </a:prstGeom>
        </p:spPr>
      </p:pic>
      <p:pic>
        <p:nvPicPr>
          <p:cNvPr id="26" name="Kép 25" descr="x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368" y="1988840"/>
            <a:ext cx="360040" cy="360040"/>
          </a:xfrm>
          <a:prstGeom prst="rect">
            <a:avLst/>
          </a:prstGeom>
        </p:spPr>
      </p:pic>
      <p:pic>
        <p:nvPicPr>
          <p:cNvPr id="27" name="Kép 26" descr="pip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6216" y="2348880"/>
            <a:ext cx="360040" cy="405302"/>
          </a:xfrm>
          <a:prstGeom prst="rect">
            <a:avLst/>
          </a:prstGeom>
        </p:spPr>
      </p:pic>
    </p:spTree>
  </p:cSld>
  <p:clrMapOvr>
    <a:masterClrMapping/>
  </p:clrMapOvr>
  <p:transition spd="med" advTm="53492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egyetemieloadasok\MSc\9.kilencedik.felev\öf\prezi\kepek\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43608" y="3645024"/>
            <a:ext cx="6144393" cy="1091554"/>
          </a:xfrm>
          <a:prstGeom prst="rect">
            <a:avLst/>
          </a:prstGeom>
          <a:noFill/>
        </p:spPr>
      </p:pic>
      <p:pic>
        <p:nvPicPr>
          <p:cNvPr id="2052" name="Picture 4" descr="D:\egyetemieloadasok\MSc\9.kilencedik.felev\öf\prezi\kepek\8.JPG"/>
          <p:cNvPicPr>
            <a:picLocks noChangeAspect="1" noChangeArrowheads="1"/>
          </p:cNvPicPr>
          <p:nvPr/>
        </p:nvPicPr>
        <p:blipFill>
          <a:blip r:embed="rId3" cstate="print"/>
          <a:srcRect t="3632"/>
          <a:stretch>
            <a:fillRect/>
          </a:stretch>
        </p:blipFill>
        <p:spPr bwMode="auto">
          <a:xfrm>
            <a:off x="5148064" y="4697800"/>
            <a:ext cx="3995936" cy="2160199"/>
          </a:xfrm>
          <a:prstGeom prst="rect">
            <a:avLst/>
          </a:prstGeom>
          <a:noFill/>
        </p:spPr>
      </p:pic>
      <p:pic>
        <p:nvPicPr>
          <p:cNvPr id="2050" name="Picture 2" descr="D:\egyetemieloadasok\MSc\9.kilencedik.felev\öf\prezi\kepek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620688"/>
            <a:ext cx="2664296" cy="603630"/>
          </a:xfrm>
          <a:prstGeom prst="rect">
            <a:avLst/>
          </a:prstGeom>
          <a:noFill/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12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755576" y="692696"/>
            <a:ext cx="72008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2. Számolás:</a:t>
            </a: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</a:t>
            </a:r>
          </a:p>
          <a:p>
            <a:r>
              <a:rPr lang="el-GR" sz="1400" dirty="0" smtClean="0"/>
              <a:t>μ</a:t>
            </a:r>
            <a:r>
              <a:rPr lang="hu-HU" sz="1400" baseline="-25000" dirty="0" smtClean="0"/>
              <a:t>f</a:t>
            </a:r>
            <a:r>
              <a:rPr lang="hu-HU" sz="1400" dirty="0" smtClean="0"/>
              <a:t>   	a szalaggörgők ellenállás tényezőjének a görgők kerületére redukált értéke [-]</a:t>
            </a:r>
          </a:p>
          <a:p>
            <a:endParaRPr lang="hu-HU" sz="1400" dirty="0" smtClean="0"/>
          </a:p>
          <a:p>
            <a:r>
              <a:rPr lang="hu-HU" sz="1400" dirty="0" err="1" smtClean="0"/>
              <a:t>q</a:t>
            </a:r>
            <a:r>
              <a:rPr lang="hu-HU" sz="1400" baseline="-25000" dirty="0" err="1" smtClean="0"/>
              <a:t>h</a:t>
            </a:r>
            <a:r>
              <a:rPr lang="hu-HU" sz="1400" dirty="0" smtClean="0"/>
              <a:t>   	a szállított anyag súlya [N/m] </a:t>
            </a:r>
          </a:p>
          <a:p>
            <a:endParaRPr lang="hu-HU" sz="1400" dirty="0" smtClean="0"/>
          </a:p>
          <a:p>
            <a:r>
              <a:rPr lang="hu-HU" sz="1400" dirty="0" smtClean="0"/>
              <a:t>l 	a szállítás útja [m]</a:t>
            </a:r>
          </a:p>
          <a:p>
            <a:endParaRPr lang="hu-HU" sz="1400" dirty="0" smtClean="0"/>
          </a:p>
          <a:p>
            <a:r>
              <a:rPr lang="hu-HU" sz="1400" dirty="0" err="1" smtClean="0"/>
              <a:t>q’</a:t>
            </a:r>
            <a:r>
              <a:rPr lang="hu-HU" sz="1400" baseline="-25000" dirty="0" err="1" smtClean="0"/>
              <a:t>g</a:t>
            </a:r>
            <a:r>
              <a:rPr lang="hu-HU" sz="1400" dirty="0" smtClean="0"/>
              <a:t>   	1 méter szalagpályára eső görgők forgórészeinek átlagsúlya [N/m] </a:t>
            </a:r>
          </a:p>
          <a:p>
            <a:endParaRPr lang="hu-HU" sz="1400" dirty="0" smtClean="0"/>
          </a:p>
          <a:p>
            <a:r>
              <a:rPr lang="hu-HU" sz="1400" dirty="0" smtClean="0"/>
              <a:t>q   	a szállított anyag súlya [N/m]</a:t>
            </a:r>
          </a:p>
          <a:p>
            <a:endParaRPr lang="hu-HU" sz="1400" dirty="0" smtClean="0"/>
          </a:p>
          <a:p>
            <a:r>
              <a:rPr lang="hu-HU" sz="1400" dirty="0" smtClean="0"/>
              <a:t>k	</a:t>
            </a:r>
            <a:r>
              <a:rPr lang="hu-HU" sz="1400" dirty="0" err="1" smtClean="0"/>
              <a:t>extrapolálva</a:t>
            </a:r>
            <a:r>
              <a:rPr lang="hu-HU" sz="1400" dirty="0" smtClean="0"/>
              <a:t> kapjuk (rövid pálya)</a:t>
            </a:r>
          </a:p>
        </p:txBody>
      </p:sp>
      <p:pic>
        <p:nvPicPr>
          <p:cNvPr id="21" name="Kép 20" descr="pip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39952" y="1484784"/>
            <a:ext cx="360040" cy="405302"/>
          </a:xfrm>
          <a:prstGeom prst="rect">
            <a:avLst/>
          </a:prstGeom>
        </p:spPr>
      </p:pic>
      <p:pic>
        <p:nvPicPr>
          <p:cNvPr id="22" name="Kép 21" descr="pip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19872" y="1916832"/>
            <a:ext cx="360040" cy="405302"/>
          </a:xfrm>
          <a:prstGeom prst="rect">
            <a:avLst/>
          </a:prstGeom>
        </p:spPr>
      </p:pic>
      <p:pic>
        <p:nvPicPr>
          <p:cNvPr id="23" name="Kép 22" descr="pip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92280" y="2348880"/>
            <a:ext cx="360040" cy="405302"/>
          </a:xfrm>
          <a:prstGeom prst="rect">
            <a:avLst/>
          </a:prstGeom>
        </p:spPr>
      </p:pic>
      <p:pic>
        <p:nvPicPr>
          <p:cNvPr id="24" name="Kép 23" descr="pip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3968" y="2708920"/>
            <a:ext cx="360040" cy="405302"/>
          </a:xfrm>
          <a:prstGeom prst="rect">
            <a:avLst/>
          </a:prstGeom>
        </p:spPr>
      </p:pic>
      <p:pic>
        <p:nvPicPr>
          <p:cNvPr id="25" name="Kép 24" descr="x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956376" y="1124744"/>
            <a:ext cx="360040" cy="360040"/>
          </a:xfrm>
          <a:prstGeom prst="rect">
            <a:avLst/>
          </a:prstGeom>
        </p:spPr>
      </p:pic>
      <p:pic>
        <p:nvPicPr>
          <p:cNvPr id="26" name="Kép 25" descr="x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7984" y="3212976"/>
            <a:ext cx="360040" cy="360040"/>
          </a:xfrm>
          <a:prstGeom prst="rect">
            <a:avLst/>
          </a:prstGeom>
        </p:spPr>
      </p:pic>
    </p:spTree>
  </p:cSld>
  <p:clrMapOvr>
    <a:masterClrMapping/>
  </p:clrMapOvr>
  <p:transition spd="med" advTm="57923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ép 17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1124744"/>
            <a:ext cx="3312368" cy="760398"/>
          </a:xfrm>
          <a:prstGeom prst="rect">
            <a:avLst/>
          </a:prstGeom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13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611560" y="1340768"/>
            <a:ext cx="72008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1. Számolás:</a:t>
            </a: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</a:t>
            </a:r>
            <a:endParaRPr lang="hu-HU" sz="1400" dirty="0" smtClean="0"/>
          </a:p>
          <a:p>
            <a:endParaRPr lang="hu-HU" sz="1400" dirty="0" smtClean="0"/>
          </a:p>
          <a:p>
            <a:r>
              <a:rPr lang="el-GR" sz="1400" dirty="0" smtClean="0"/>
              <a:t>μ</a:t>
            </a:r>
            <a:r>
              <a:rPr lang="hu-HU" sz="1400" baseline="-25000" dirty="0" smtClean="0"/>
              <a:t>f</a:t>
            </a:r>
            <a:r>
              <a:rPr lang="hu-HU" sz="1400" dirty="0" smtClean="0"/>
              <a:t>   	a szalaggörgők ellenállás tényezőjének a görgők kerületére redukált értéke [-]</a:t>
            </a:r>
          </a:p>
          <a:p>
            <a:endParaRPr lang="hu-HU" sz="1400" dirty="0" smtClean="0"/>
          </a:p>
          <a:p>
            <a:r>
              <a:rPr lang="hu-HU" sz="1400" dirty="0" err="1" smtClean="0"/>
              <a:t>s</a:t>
            </a:r>
            <a:r>
              <a:rPr lang="hu-HU" sz="1400" baseline="-25000" dirty="0" err="1" smtClean="0"/>
              <a:t>t</a:t>
            </a:r>
            <a:r>
              <a:rPr lang="hu-HU" sz="1400" dirty="0" smtClean="0"/>
              <a:t> 	a görgők tömítési ellenállása [N/m] </a:t>
            </a:r>
          </a:p>
          <a:p>
            <a:endParaRPr lang="hu-HU" sz="1400" dirty="0" smtClean="0"/>
          </a:p>
        </p:txBody>
      </p:sp>
      <p:pic>
        <p:nvPicPr>
          <p:cNvPr id="22" name="Kép 21" descr="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2420888"/>
            <a:ext cx="360040" cy="360040"/>
          </a:xfrm>
          <a:prstGeom prst="rect">
            <a:avLst/>
          </a:prstGeom>
        </p:spPr>
      </p:pic>
      <p:pic>
        <p:nvPicPr>
          <p:cNvPr id="26" name="Kép 25" descr="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84368" y="1988840"/>
            <a:ext cx="360040" cy="360040"/>
          </a:xfrm>
          <a:prstGeom prst="rect">
            <a:avLst/>
          </a:prstGeom>
        </p:spPr>
      </p:pic>
      <p:graphicFrame>
        <p:nvGraphicFramePr>
          <p:cNvPr id="19" name="Diagram 18"/>
          <p:cNvGraphicFramePr/>
          <p:nvPr/>
        </p:nvGraphicFramePr>
        <p:xfrm>
          <a:off x="323528" y="29969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Diagram 20"/>
          <p:cNvGraphicFramePr/>
          <p:nvPr/>
        </p:nvGraphicFramePr>
        <p:xfrm>
          <a:off x="4572000" y="29969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 spd="med" advTm="43166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egyetemieloadasok\MSc\9.kilencedik.felev\öf\prezi\kepek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620688"/>
            <a:ext cx="2664296" cy="603630"/>
          </a:xfrm>
          <a:prstGeom prst="rect">
            <a:avLst/>
          </a:prstGeom>
          <a:noFill/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14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Motorteljesítmény felülvizsgálata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60856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755576" y="692696"/>
            <a:ext cx="7200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Számolás:</a:t>
            </a: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</a:t>
            </a:r>
          </a:p>
          <a:p>
            <a:r>
              <a:rPr lang="el-GR" sz="1400" dirty="0" smtClean="0"/>
              <a:t>μ</a:t>
            </a:r>
            <a:r>
              <a:rPr lang="hu-HU" sz="1400" baseline="-25000" dirty="0" smtClean="0"/>
              <a:t>f</a:t>
            </a:r>
            <a:r>
              <a:rPr lang="hu-HU" sz="1400" dirty="0" smtClean="0"/>
              <a:t>   	a szalaggörgők ellenállás tényezőjének a görgők kerületére redukált értéke [-]</a:t>
            </a:r>
          </a:p>
          <a:p>
            <a:endParaRPr lang="hu-HU" sz="1400" dirty="0" smtClean="0"/>
          </a:p>
          <a:p>
            <a:r>
              <a:rPr lang="hu-HU" sz="1400" dirty="0" smtClean="0"/>
              <a:t>k	</a:t>
            </a:r>
            <a:r>
              <a:rPr lang="hu-HU" sz="1400" dirty="0" err="1" smtClean="0"/>
              <a:t>extrapolálva</a:t>
            </a:r>
            <a:r>
              <a:rPr lang="hu-HU" sz="1400" dirty="0" smtClean="0"/>
              <a:t> kapjuk (rövid pálya)</a:t>
            </a:r>
          </a:p>
        </p:txBody>
      </p:sp>
      <p:pic>
        <p:nvPicPr>
          <p:cNvPr id="25" name="Kép 24" descr="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56376" y="1124744"/>
            <a:ext cx="360040" cy="360040"/>
          </a:xfrm>
          <a:prstGeom prst="rect">
            <a:avLst/>
          </a:prstGeom>
        </p:spPr>
      </p:pic>
      <p:pic>
        <p:nvPicPr>
          <p:cNvPr id="26" name="Kép 25" descr="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1484784"/>
            <a:ext cx="360040" cy="360040"/>
          </a:xfrm>
          <a:prstGeom prst="rect">
            <a:avLst/>
          </a:prstGeom>
        </p:spPr>
      </p:pic>
      <p:graphicFrame>
        <p:nvGraphicFramePr>
          <p:cNvPr id="18" name="Diagram 17"/>
          <p:cNvGraphicFramePr/>
          <p:nvPr/>
        </p:nvGraphicFramePr>
        <p:xfrm>
          <a:off x="323528" y="27089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4572000" y="29249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 spd="med" advTm="12792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0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6461133"/>
            <a:ext cx="9145588" cy="398463"/>
            <a:chOff x="0" y="4070"/>
            <a:chExt cx="5761" cy="251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0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4EA05DA1-2CAC-4959-A659-81A1CEB73ADF}" type="slidenum">
                <a:rPr lang="hu-HU" sz="1000" b="1">
                  <a:solidFill>
                    <a:srgbClr val="211579"/>
                  </a:solidFill>
                </a:rPr>
                <a:pPr/>
                <a:t>15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u-HU" sz="2000" b="1" dirty="0" smtClean="0">
                <a:solidFill>
                  <a:schemeClr val="accent2"/>
                </a:solidFill>
                <a:latin typeface="Bookman Old Style" pitchFamily="1" charset="0"/>
              </a:rPr>
              <a:t>Összegzés, továbblépési lehetőségek</a:t>
            </a:r>
            <a:endParaRPr lang="hu-HU" sz="2000" b="1" dirty="0">
              <a:solidFill>
                <a:schemeClr val="accent2"/>
              </a:solidFill>
              <a:latin typeface="Bookman Old Style" pitchFamily="1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971551" y="476250"/>
            <a:ext cx="4968601" cy="42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755576" y="517803"/>
            <a:ext cx="8388424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Konklúzió: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Szélcsatornába szerelés elkezdhető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Szalaglefutás a tengelyek pozíciójának utána állításával megoldható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	az eddigi maximális sebességen ~3m/s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Motorcsere szükséges (eltérő tengelymagasság)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Továbblépési lehetőségek: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Motorcsere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Szélcsatornába illesztés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Dinamikus tesztek (szárazon és szélcsatornában)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	rendszer sajátfrekvenciája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	szalaglefutás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Szalag feletti áramlási viszonyok mérése (pl. határréteg)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Szalag melegedésének (ill. elszívásának vagy </a:t>
            </a:r>
            <a:r>
              <a:rPr lang="hu-HU" sz="1400" b="1" dirty="0" err="1" smtClean="0">
                <a:solidFill>
                  <a:srgbClr val="211579"/>
                </a:solidFill>
                <a:latin typeface="Verdana" pitchFamily="1" charset="0"/>
              </a:rPr>
              <a:t>befúvásának</a:t>
            </a:r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) vizsgálata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CFD szimulációkkal való összehasonlítás</a:t>
            </a:r>
          </a:p>
          <a:p>
            <a:endParaRPr lang="hu-HU" sz="1400" b="1" dirty="0" smtClean="0">
              <a:solidFill>
                <a:srgbClr val="211579"/>
              </a:solidFill>
              <a:latin typeface="Verdana" pitchFamily="1" charset="0"/>
            </a:endParaRPr>
          </a:p>
          <a:p>
            <a:r>
              <a:rPr lang="hu-HU" sz="1400" b="1" dirty="0" smtClean="0">
                <a:solidFill>
                  <a:srgbClr val="211579"/>
                </a:solidFill>
                <a:latin typeface="Verdana" pitchFamily="1" charset="0"/>
              </a:rPr>
              <a:t>	végső cél: hallgatói mérőstand</a:t>
            </a:r>
          </a:p>
        </p:txBody>
      </p:sp>
    </p:spTree>
  </p:cSld>
  <p:clrMapOvr>
    <a:masterClrMapping/>
  </p:clrMapOvr>
  <p:transition spd="med" advTm="130526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127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</a:endParaRPr>
            </a:p>
          </p:txBody>
        </p:sp>
        <p:sp>
          <p:nvSpPr>
            <p:cNvPr id="1127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pic>
          <p:nvPicPr>
            <p:cNvPr id="11279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0" y="6461133"/>
            <a:ext cx="9215438" cy="398463"/>
            <a:chOff x="0" y="4070"/>
            <a:chExt cx="5805" cy="251"/>
          </a:xfrm>
        </p:grpSpPr>
        <p:sp>
          <p:nvSpPr>
            <p:cNvPr id="11273" name="Rectangle 7"/>
            <p:cNvSpPr>
              <a:spLocks noChangeArrowheads="1"/>
            </p:cNvSpPr>
            <p:nvPr/>
          </p:nvSpPr>
          <p:spPr bwMode="auto">
            <a:xfrm>
              <a:off x="5556" y="4166"/>
              <a:ext cx="24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1000" b="1">
                  <a:solidFill>
                    <a:srgbClr val="211579"/>
                  </a:solidFill>
                </a:rPr>
                <a:t> </a:t>
              </a:r>
              <a:fld id="{626D1BD3-6745-4427-83E0-704A27255024}" type="slidenum">
                <a:rPr lang="hu-HU" sz="1000" b="1">
                  <a:solidFill>
                    <a:srgbClr val="211579"/>
                  </a:solidFill>
                </a:rPr>
                <a:pPr/>
                <a:t>16</a:t>
              </a:fld>
              <a:r>
                <a:rPr lang="hu-HU" sz="1000" b="1">
                  <a:solidFill>
                    <a:srgbClr val="211579"/>
                  </a:solidFill>
                </a:rPr>
                <a:t>.</a:t>
              </a:r>
            </a:p>
          </p:txBody>
        </p:sp>
        <p:grpSp>
          <p:nvGrpSpPr>
            <p:cNvPr id="11274" name="Group 8"/>
            <p:cNvGrpSpPr>
              <a:grpSpLocks/>
            </p:cNvGrpSpPr>
            <p:nvPr/>
          </p:nvGrpSpPr>
          <p:grpSpPr bwMode="auto">
            <a:xfrm>
              <a:off x="0" y="4070"/>
              <a:ext cx="1382" cy="251"/>
              <a:chOff x="0" y="4070"/>
              <a:chExt cx="1382" cy="251"/>
            </a:xfrm>
          </p:grpSpPr>
          <p:sp>
            <p:nvSpPr>
              <p:cNvPr id="11275" name="Rectangle 9"/>
              <p:cNvSpPr>
                <a:spLocks noChangeArrowheads="1"/>
              </p:cNvSpPr>
              <p:nvPr/>
            </p:nvSpPr>
            <p:spPr bwMode="auto">
              <a:xfrm>
                <a:off x="295" y="4166"/>
                <a:ext cx="1087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sz="1000" b="1" dirty="0" smtClean="0">
                    <a:solidFill>
                      <a:srgbClr val="211579"/>
                    </a:solidFill>
                  </a:rPr>
                  <a:t>Önálló feladat beszámoló</a:t>
                </a:r>
                <a:endParaRPr lang="hu-HU" sz="1000" b="1" dirty="0">
                  <a:solidFill>
                    <a:srgbClr val="211579"/>
                  </a:solidFill>
                </a:endParaRPr>
              </a:p>
            </p:txBody>
          </p:sp>
          <p:sp>
            <p:nvSpPr>
              <p:cNvPr id="11276" name="Rectangle 10"/>
              <p:cNvSpPr>
                <a:spLocks noChangeArrowheads="1"/>
              </p:cNvSpPr>
              <p:nvPr/>
            </p:nvSpPr>
            <p:spPr bwMode="auto">
              <a:xfrm>
                <a:off x="0" y="4070"/>
                <a:ext cx="3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hu-HU" sz="1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Szövegdoboz 15"/>
          <p:cNvSpPr txBox="1"/>
          <p:nvPr/>
        </p:nvSpPr>
        <p:spPr>
          <a:xfrm>
            <a:off x="1763688" y="980728"/>
            <a:ext cx="5976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solidFill>
                  <a:srgbClr val="FF0000"/>
                </a:solidFill>
              </a:rPr>
              <a:t>KÖSZÖNÖM</a:t>
            </a:r>
          </a:p>
          <a:p>
            <a:pPr algn="ctr"/>
            <a:r>
              <a:rPr lang="hu-HU" sz="32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hu-HU" sz="3200" dirty="0" smtClean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hu-HU" sz="32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hu-HU" sz="3200" dirty="0" smtClean="0">
                <a:solidFill>
                  <a:srgbClr val="FF0000"/>
                </a:solidFill>
              </a:rPr>
              <a:t>FIGYELMET!</a:t>
            </a:r>
            <a:endParaRPr lang="hu-HU" sz="3200" dirty="0">
              <a:solidFill>
                <a:srgbClr val="FF0000"/>
              </a:solidFill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5868144" y="6093296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Lázár Levente HAKX1O</a:t>
            </a:r>
            <a:endParaRPr lang="hu-HU" sz="1400" dirty="0"/>
          </a:p>
        </p:txBody>
      </p:sp>
      <p:pic>
        <p:nvPicPr>
          <p:cNvPr id="19" name="Kép 18" descr="012.jpg"/>
          <p:cNvPicPr>
            <a:picLocks noChangeAspect="1"/>
          </p:cNvPicPr>
          <p:nvPr/>
        </p:nvPicPr>
        <p:blipFill>
          <a:blip r:embed="rId5" cstate="print"/>
          <a:srcRect l="41091"/>
          <a:stretch>
            <a:fillRect/>
          </a:stretch>
        </p:blipFill>
        <p:spPr>
          <a:xfrm>
            <a:off x="3635896" y="4149080"/>
            <a:ext cx="1944216" cy="24752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1" name="Szövegdoboz 20"/>
          <p:cNvSpPr txBox="1"/>
          <p:nvPr/>
        </p:nvSpPr>
        <p:spPr>
          <a:xfrm>
            <a:off x="539552" y="5877272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Budapest</a:t>
            </a:r>
          </a:p>
          <a:p>
            <a:r>
              <a:rPr lang="hu-HU" sz="1400" dirty="0" smtClean="0"/>
              <a:t>2013. december 17.</a:t>
            </a:r>
            <a:endParaRPr lang="hu-HU" sz="1400" dirty="0"/>
          </a:p>
        </p:txBody>
      </p:sp>
    </p:spTree>
  </p:cSld>
  <p:clrMapOvr>
    <a:masterClrMapping/>
  </p:clrMapOvr>
  <p:transition spd="med" advTm="1794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3216</TotalTime>
  <Words>292</Words>
  <Application>Microsoft Office PowerPoint</Application>
  <PresentationFormat>Diavetítés a képernyőre (4:3 oldalarány)</PresentationFormat>
  <Paragraphs>226</Paragraphs>
  <Slides>16</Slides>
  <Notes>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  <vt:variant>
        <vt:lpstr>Egyéni diasorok</vt:lpstr>
      </vt:variant>
      <vt:variant>
        <vt:i4>1</vt:i4>
      </vt:variant>
    </vt:vector>
  </HeadingPairs>
  <TitlesOfParts>
    <vt:vector size="18" baseType="lpstr">
      <vt:lpstr>Alapértelmezett terv</vt:lpstr>
      <vt:lpstr>Önálló feladat 2. előadás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Egyéni diasor 1</vt:lpstr>
    </vt:vector>
  </TitlesOfParts>
  <Company>BME Áramlástan Tanszék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Szakdolgozat beszámoló</dc:title>
  <dc:creator>Lázár Levente</dc:creator>
  <cp:lastModifiedBy>Levente</cp:lastModifiedBy>
  <cp:revision>326</cp:revision>
  <dcterms:created xsi:type="dcterms:W3CDTF">2005-11-15T08:12:11Z</dcterms:created>
  <dcterms:modified xsi:type="dcterms:W3CDTF">2013-12-17T12:06:11Z</dcterms:modified>
</cp:coreProperties>
</file>