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8"/>
  </p:notesMasterIdLst>
  <p:sldIdLst>
    <p:sldId id="312" r:id="rId5"/>
    <p:sldId id="316" r:id="rId6"/>
    <p:sldId id="31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F9EA3-3CB7-4482-9B37-2C5ECA831AA3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A4EAF-72F5-4F47-B99F-54A44F37FF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3278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Jegyzetek helye 2"/>
          <p:cNvSpPr>
            <a:spLocks noGrp="1"/>
          </p:cNvSpPr>
          <p:nvPr>
            <p:ph type="body" idx="1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altLang="hu-HU"/>
              <a:t>Általában a hangjelenség számos különböző frekvenciájú és amplitúdójú hang eredője, a hangnyomás időbeli lefolyását leíró görbe rendkívül változatos alakú lehet. Az időbeli változást megadó görbe alapján nagyon nehéz az összetevőkre következtetni, ezért a hangjelenségek ábrázolásakor a spektrum megadása a szokásos: az eredő hullám összetevőinek jellemzőit, például hangnyomásszintet, a frekvencia függvényében ábrázoljuk. [7]</a:t>
            </a:r>
          </a:p>
          <a:p>
            <a:endParaRPr lang="hu-HU" altLang="hu-HU"/>
          </a:p>
          <a:p>
            <a:r>
              <a:rPr lang="hu-HU" altLang="hu-HU"/>
              <a:t>A zaj spektrumának ismerete és vizsgálata, az alapja a zajártalom méréseknek. Ezért a vizsgálatkor, gondosan kell megválasztani a frekvencia sávok szélességét.</a:t>
            </a:r>
          </a:p>
          <a:p>
            <a:endParaRPr lang="hu-HU" altLang="hu-HU"/>
          </a:p>
          <a:p>
            <a:r>
              <a:rPr lang="hu-HU" altLang="hu-HU"/>
              <a:t>A mai modern digitális zajszintmérők, zajanalizátorok, nemzetközi szabványokban rögzített frekvenciatartományt fognak át, a mért jel spektrumát oktávsávban (1/1 octave band) vagy  tercsávban (1/3 octave band) is képesek megjeleníteni.</a:t>
            </a:r>
          </a:p>
        </p:txBody>
      </p:sp>
      <p:sp>
        <p:nvSpPr>
          <p:cNvPr id="2662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fontAlgn="base"/>
            <a:fld id="{DA4396B4-B88D-4D4D-8D70-BAE0794F68BD}" type="slidenum">
              <a:rPr lang="hu-HU" altLang="hu-HU" smtClean="0">
                <a:ln>
                  <a:noFill/>
                </a:ln>
                <a:solidFill>
                  <a:srgbClr val="00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pPr fontAlgn="base"/>
              <a:t>1</a:t>
            </a:fld>
            <a:endParaRPr lang="hu-HU" altLang="hu-HU">
              <a:ln>
                <a:noFill/>
              </a:ln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62213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Jegyzetek helye 2"/>
          <p:cNvSpPr>
            <a:spLocks noGrp="1"/>
          </p:cNvSpPr>
          <p:nvPr>
            <p:ph type="body" idx="1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altLang="hu-HU"/>
              <a:t>Általában a hangjelenség számos különböző frekvenciájú és amplitúdójú hang eredője, a hangnyomás időbeli lefolyását leíró görbe rendkívül változatos alakú lehet. Az időbeli változást megadó görbe alapján nagyon nehéz az összetevőkre következtetni, ezért a hangjelenségek ábrázolásakor a spektrum megadása a szokásos: az eredő hullám összetevőinek jellemzőit, például hangnyomásszintet, a frekvencia függvényében ábrázoljuk. [7]</a:t>
            </a:r>
          </a:p>
          <a:p>
            <a:endParaRPr lang="hu-HU" altLang="hu-HU"/>
          </a:p>
          <a:p>
            <a:r>
              <a:rPr lang="hu-HU" altLang="hu-HU"/>
              <a:t>A zaj spektrumának ismerete és vizsgálata, az alapja a zajártalom méréseknek. Ezért a vizsgálatkor, gondosan kell megválasztani a frekvencia sávok szélességét.</a:t>
            </a:r>
          </a:p>
          <a:p>
            <a:endParaRPr lang="hu-HU" altLang="hu-HU"/>
          </a:p>
          <a:p>
            <a:r>
              <a:rPr lang="hu-HU" altLang="hu-HU"/>
              <a:t>A mai modern digitális zajszintmérők, zajanalizátorok, nemzetközi szabványokban rögzített frekvenciatartományt fognak át, a mért jel spektrumát oktávsávban (1/1 octave band) vagy  tercsávban (1/3 octave band) is képesek megjeleníteni.</a:t>
            </a:r>
          </a:p>
        </p:txBody>
      </p:sp>
      <p:sp>
        <p:nvSpPr>
          <p:cNvPr id="2662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fontAlgn="base"/>
            <a:fld id="{DA4396B4-B88D-4D4D-8D70-BAE0794F68BD}" type="slidenum">
              <a:rPr lang="hu-HU" altLang="hu-HU" smtClean="0">
                <a:ln>
                  <a:noFill/>
                </a:ln>
                <a:solidFill>
                  <a:srgbClr val="00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pPr fontAlgn="base"/>
              <a:t>2</a:t>
            </a:fld>
            <a:endParaRPr lang="hu-HU" altLang="hu-HU">
              <a:ln>
                <a:noFill/>
              </a:ln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21536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Jegyzetek helye 2"/>
          <p:cNvSpPr>
            <a:spLocks noGrp="1"/>
          </p:cNvSpPr>
          <p:nvPr>
            <p:ph type="body" idx="1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altLang="hu-HU"/>
              <a:t>Általában a hangjelenség számos különböző frekvenciájú és amplitúdójú hang eredője, a hangnyomás időbeli lefolyását leíró görbe rendkívül változatos alakú lehet. Az időbeli változást megadó görbe alapján nagyon nehéz az összetevőkre következtetni, ezért a hangjelenségek ábrázolásakor a spektrum megadása a szokásos: az eredő hullám összetevőinek jellemzőit, például hangnyomásszintet, a frekvencia függvényében ábrázoljuk. [7]</a:t>
            </a:r>
          </a:p>
          <a:p>
            <a:endParaRPr lang="hu-HU" altLang="hu-HU"/>
          </a:p>
          <a:p>
            <a:r>
              <a:rPr lang="hu-HU" altLang="hu-HU"/>
              <a:t>A zaj spektrumának ismerete és vizsgálata, az alapja a zajártalom méréseknek. Ezért a vizsgálatkor, gondosan kell megválasztani a frekvencia sávok szélességét.</a:t>
            </a:r>
          </a:p>
          <a:p>
            <a:endParaRPr lang="hu-HU" altLang="hu-HU"/>
          </a:p>
          <a:p>
            <a:r>
              <a:rPr lang="hu-HU" altLang="hu-HU"/>
              <a:t>A mai modern digitális zajszintmérők, zajanalizátorok, nemzetközi szabványokban rögzített frekvenciatartományt fognak át, a mért jel spektrumát oktávsávban (1/1 octave band) vagy  tercsávban (1/3 octave band) is képesek megjeleníteni.</a:t>
            </a:r>
          </a:p>
        </p:txBody>
      </p:sp>
      <p:sp>
        <p:nvSpPr>
          <p:cNvPr id="2662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fontAlgn="base"/>
            <a:fld id="{DA4396B4-B88D-4D4D-8D70-BAE0794F68BD}" type="slidenum">
              <a:rPr lang="hu-HU" altLang="hu-HU" smtClean="0">
                <a:ln>
                  <a:noFill/>
                </a:ln>
                <a:solidFill>
                  <a:srgbClr val="00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pPr fontAlgn="base"/>
              <a:t>3</a:t>
            </a:fld>
            <a:endParaRPr lang="hu-HU" altLang="hu-HU">
              <a:ln>
                <a:noFill/>
              </a:ln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13959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164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1359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3752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6536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3425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535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621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8404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150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008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3335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5896" y="144526"/>
            <a:ext cx="4806315" cy="330834"/>
          </a:xfrm>
        </p:spPr>
        <p:txBody>
          <a:bodyPr/>
          <a:lstStyle>
            <a:lvl1pPr>
              <a:defRPr sz="1500" b="1" i="0" u="heavy">
                <a:solidFill>
                  <a:srgbClr val="333399"/>
                </a:solidFill>
                <a:latin typeface="Calibri"/>
                <a:cs typeface="Calibri"/>
              </a:defRPr>
            </a:lvl1pPr>
          </a:lstStyle>
          <a:p>
            <a:endParaRPr noProof="0"/>
          </a:p>
        </p:txBody>
      </p:sp>
      <p:sp>
        <p:nvSpPr>
          <p:cNvPr id="3" name="Holder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Holder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CF9045-F6AB-486C-9180-EFDB7B7082A0}" type="datetime1">
              <a:rPr lang="en-US" altLang="hu-HU"/>
              <a:pPr>
                <a:defRPr/>
              </a:pPr>
              <a:t>10/21/2021</a:t>
            </a:fld>
            <a:endParaRPr lang="en-US" altLang="hu-HU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D16C2-0EB5-493E-94A7-34E1217E068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83123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C02F6-3766-412B-845F-1C022E244C2F}" type="datetimeFigureOut">
              <a:rPr lang="hu-HU" smtClean="0"/>
              <a:t>2021. 10. 21.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DB388-D4A0-4FCE-B7B8-6648716613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4964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5.xml"/><Relationship Id="rId10" Type="http://schemas.openxmlformats.org/officeDocument/2006/relationships/image" Target="../media/image3.emf"/><Relationship Id="rId4" Type="http://schemas.openxmlformats.org/officeDocument/2006/relationships/tags" Target="../tags/tag4.xml"/><Relationship Id="rId9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0.xml"/><Relationship Id="rId10" Type="http://schemas.openxmlformats.org/officeDocument/2006/relationships/image" Target="../media/image4.png"/><Relationship Id="rId4" Type="http://schemas.openxmlformats.org/officeDocument/2006/relationships/tags" Target="../tags/tag9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3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5.xml"/><Relationship Id="rId10" Type="http://schemas.openxmlformats.org/officeDocument/2006/relationships/image" Target="../media/image5.PNG"/><Relationship Id="rId4" Type="http://schemas.openxmlformats.org/officeDocument/2006/relationships/tags" Target="../tags/tag14.xml"/><Relationship Id="rId9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object 2"/>
          <p:cNvGrpSpPr>
            <a:grpSpLocks/>
          </p:cNvGrpSpPr>
          <p:nvPr/>
        </p:nvGrpSpPr>
        <p:grpSpPr bwMode="auto">
          <a:xfrm>
            <a:off x="-4763" y="0"/>
            <a:ext cx="831851" cy="6867525"/>
            <a:chOff x="-4572" y="0"/>
            <a:chExt cx="832485" cy="6867525"/>
          </a:xfrm>
        </p:grpSpPr>
        <p:pic>
          <p:nvPicPr>
            <p:cNvPr id="25608" name="object 3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7868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5609" name="object 4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0" y="0"/>
              <a:ext cx="467995" cy="6858000"/>
            </a:xfrm>
            <a:custGeom>
              <a:avLst/>
              <a:gdLst>
                <a:gd name="T0" fmla="*/ 0 w 467995"/>
                <a:gd name="T1" fmla="*/ 6858000 h 6858000"/>
                <a:gd name="T2" fmla="*/ 467868 w 467995"/>
                <a:gd name="T3" fmla="*/ 6858000 h 6858000"/>
                <a:gd name="T4" fmla="*/ 467868 w 467995"/>
                <a:gd name="T5" fmla="*/ 0 h 6858000"/>
                <a:gd name="T6" fmla="*/ 0 w 467995"/>
                <a:gd name="T7" fmla="*/ 0 h 6858000"/>
                <a:gd name="T8" fmla="*/ 0 w 467995"/>
                <a:gd name="T9" fmla="*/ 6858000 h 6858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7995" h="6858000">
                  <a:moveTo>
                    <a:pt x="0" y="6858000"/>
                  </a:moveTo>
                  <a:lnTo>
                    <a:pt x="467868" y="6858000"/>
                  </a:lnTo>
                  <a:lnTo>
                    <a:pt x="46786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noFill/>
            <a:ln w="9143" algn="ctr">
              <a:solidFill>
                <a:srgbClr val="20157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hu-HU">
                <a:solidFill>
                  <a:prstClr val="black"/>
                </a:solidFill>
              </a:endParaRPr>
            </a:p>
          </p:txBody>
        </p:sp>
        <p:sp>
          <p:nvSpPr>
            <p:cNvPr id="25610" name="object 5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106680" y="115823"/>
              <a:ext cx="721360" cy="721360"/>
            </a:xfrm>
            <a:custGeom>
              <a:avLst/>
              <a:gdLst>
                <a:gd name="T0" fmla="*/ 720852 w 721360"/>
                <a:gd name="T1" fmla="*/ 0 h 721360"/>
                <a:gd name="T2" fmla="*/ 0 w 721360"/>
                <a:gd name="T3" fmla="*/ 0 h 721360"/>
                <a:gd name="T4" fmla="*/ 0 w 721360"/>
                <a:gd name="T5" fmla="*/ 720851 h 721360"/>
                <a:gd name="T6" fmla="*/ 720852 w 721360"/>
                <a:gd name="T7" fmla="*/ 720851 h 721360"/>
                <a:gd name="T8" fmla="*/ 720852 w 721360"/>
                <a:gd name="T9" fmla="*/ 0 h 721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1360" h="721360">
                  <a:moveTo>
                    <a:pt x="720852" y="0"/>
                  </a:moveTo>
                  <a:lnTo>
                    <a:pt x="0" y="0"/>
                  </a:lnTo>
                  <a:lnTo>
                    <a:pt x="0" y="720851"/>
                  </a:lnTo>
                  <a:lnTo>
                    <a:pt x="720852" y="720851"/>
                  </a:lnTo>
                  <a:lnTo>
                    <a:pt x="720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hu-HU">
                <a:solidFill>
                  <a:prstClr val="black"/>
                </a:solidFill>
              </a:endParaRPr>
            </a:p>
          </p:txBody>
        </p:sp>
        <p:pic>
          <p:nvPicPr>
            <p:cNvPr id="25611" name="object 6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683" y="144780"/>
              <a:ext cx="644652" cy="64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25603" name="object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60438" y="152400"/>
            <a:ext cx="5884979" cy="330200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tIns="12700">
            <a:normAutofit/>
          </a:bodyPr>
          <a:lstStyle/>
          <a:p>
            <a:pPr marL="12700">
              <a:spcBef>
                <a:spcPts val="100"/>
              </a:spcBef>
              <a:tabLst>
                <a:tab pos="4764088" algn="l"/>
              </a:tabLst>
            </a:pPr>
            <a:r>
              <a:rPr lang="hu-HU" altLang="hu-HU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altLang="hu-HU" u="sng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Zajcsökkentési lehetőségek</a:t>
            </a:r>
            <a:r>
              <a:rPr lang="hu-HU" altLang="hu-HU" u="sng" dirty="0">
                <a:latin typeface="Bookman Old Style" panose="02050604050505020204" pitchFamily="18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198DAA0E-0D6F-433A-9BE2-47C5ADA1B2D9}"/>
              </a:ext>
            </a:extLst>
          </p:cNvPr>
          <p:cNvSpPr txBox="1"/>
          <p:nvPr/>
        </p:nvSpPr>
        <p:spPr>
          <a:xfrm>
            <a:off x="1048624" y="6350466"/>
            <a:ext cx="6467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Forrás: dr. Barótfi István, Környezettechnika</a:t>
            </a:r>
            <a:r>
              <a:rPr lang="hu-HU" sz="1400" dirty="0"/>
              <a:t>, Mezőgazda Lap- és Könyvkiadó Kft</a:t>
            </a:r>
            <a:r>
              <a:rPr lang="hu-HU" sz="1400" dirty="0" smtClean="0"/>
              <a:t>., 2003</a:t>
            </a:r>
            <a:endParaRPr lang="hu-HU" sz="1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960438" y="837183"/>
            <a:ext cx="7648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Zajcsökkentés a gépjárművek szerkezeti változtatásai </a:t>
            </a:r>
            <a:r>
              <a:rPr lang="hu-HU" dirty="0" smtClean="0"/>
              <a:t>nélkül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dirty="0" smtClean="0"/>
              <a:t>Műszaki állapot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dirty="0" smtClean="0"/>
              <a:t>Vezetési stílus: nagy gáz – nagy fék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dirty="0" smtClean="0"/>
              <a:t>Ajtócsapkodás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8313" y="2254116"/>
            <a:ext cx="5127812" cy="374724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object 2"/>
          <p:cNvGrpSpPr>
            <a:grpSpLocks/>
          </p:cNvGrpSpPr>
          <p:nvPr/>
        </p:nvGrpSpPr>
        <p:grpSpPr bwMode="auto">
          <a:xfrm>
            <a:off x="-4763" y="0"/>
            <a:ext cx="831851" cy="6867525"/>
            <a:chOff x="-4572" y="0"/>
            <a:chExt cx="832485" cy="6867525"/>
          </a:xfrm>
        </p:grpSpPr>
        <p:pic>
          <p:nvPicPr>
            <p:cNvPr id="25608" name="object 3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7868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5609" name="object 4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0" y="0"/>
              <a:ext cx="467995" cy="6858000"/>
            </a:xfrm>
            <a:custGeom>
              <a:avLst/>
              <a:gdLst>
                <a:gd name="T0" fmla="*/ 0 w 467995"/>
                <a:gd name="T1" fmla="*/ 6858000 h 6858000"/>
                <a:gd name="T2" fmla="*/ 467868 w 467995"/>
                <a:gd name="T3" fmla="*/ 6858000 h 6858000"/>
                <a:gd name="T4" fmla="*/ 467868 w 467995"/>
                <a:gd name="T5" fmla="*/ 0 h 6858000"/>
                <a:gd name="T6" fmla="*/ 0 w 467995"/>
                <a:gd name="T7" fmla="*/ 0 h 6858000"/>
                <a:gd name="T8" fmla="*/ 0 w 467995"/>
                <a:gd name="T9" fmla="*/ 6858000 h 6858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7995" h="6858000">
                  <a:moveTo>
                    <a:pt x="0" y="6858000"/>
                  </a:moveTo>
                  <a:lnTo>
                    <a:pt x="467868" y="6858000"/>
                  </a:lnTo>
                  <a:lnTo>
                    <a:pt x="46786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noFill/>
            <a:ln w="9143" algn="ctr">
              <a:solidFill>
                <a:srgbClr val="20157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hu-HU">
                <a:solidFill>
                  <a:prstClr val="black"/>
                </a:solidFill>
              </a:endParaRPr>
            </a:p>
          </p:txBody>
        </p:sp>
        <p:sp>
          <p:nvSpPr>
            <p:cNvPr id="25610" name="object 5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106680" y="115823"/>
              <a:ext cx="721360" cy="721360"/>
            </a:xfrm>
            <a:custGeom>
              <a:avLst/>
              <a:gdLst>
                <a:gd name="T0" fmla="*/ 720852 w 721360"/>
                <a:gd name="T1" fmla="*/ 0 h 721360"/>
                <a:gd name="T2" fmla="*/ 0 w 721360"/>
                <a:gd name="T3" fmla="*/ 0 h 721360"/>
                <a:gd name="T4" fmla="*/ 0 w 721360"/>
                <a:gd name="T5" fmla="*/ 720851 h 721360"/>
                <a:gd name="T6" fmla="*/ 720852 w 721360"/>
                <a:gd name="T7" fmla="*/ 720851 h 721360"/>
                <a:gd name="T8" fmla="*/ 720852 w 721360"/>
                <a:gd name="T9" fmla="*/ 0 h 721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1360" h="721360">
                  <a:moveTo>
                    <a:pt x="720852" y="0"/>
                  </a:moveTo>
                  <a:lnTo>
                    <a:pt x="0" y="0"/>
                  </a:lnTo>
                  <a:lnTo>
                    <a:pt x="0" y="720851"/>
                  </a:lnTo>
                  <a:lnTo>
                    <a:pt x="720852" y="720851"/>
                  </a:lnTo>
                  <a:lnTo>
                    <a:pt x="720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hu-HU">
                <a:solidFill>
                  <a:prstClr val="black"/>
                </a:solidFill>
              </a:endParaRPr>
            </a:p>
          </p:txBody>
        </p:sp>
        <p:pic>
          <p:nvPicPr>
            <p:cNvPr id="25611" name="object 6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683" y="144780"/>
              <a:ext cx="644652" cy="64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25603" name="object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60438" y="152400"/>
            <a:ext cx="5884979" cy="330200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tIns="12700">
            <a:normAutofit/>
          </a:bodyPr>
          <a:lstStyle/>
          <a:p>
            <a:pPr marL="12700">
              <a:spcBef>
                <a:spcPts val="100"/>
              </a:spcBef>
              <a:tabLst>
                <a:tab pos="4764088" algn="l"/>
              </a:tabLst>
            </a:pPr>
            <a:r>
              <a:rPr lang="hu-HU" altLang="hu-HU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altLang="hu-HU" u="sng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Zajcsökkentési lehetőségek</a:t>
            </a:r>
            <a:r>
              <a:rPr lang="hu-HU" altLang="hu-HU" u="sng" dirty="0">
                <a:latin typeface="Bookman Old Style" panose="02050604050505020204" pitchFamily="18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198DAA0E-0D6F-433A-9BE2-47C5ADA1B2D9}"/>
              </a:ext>
            </a:extLst>
          </p:cNvPr>
          <p:cNvSpPr txBox="1"/>
          <p:nvPr/>
        </p:nvSpPr>
        <p:spPr>
          <a:xfrm>
            <a:off x="1048624" y="6350466"/>
            <a:ext cx="6467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Forrás: dr. Barótfi István, Környezettechnika</a:t>
            </a:r>
            <a:r>
              <a:rPr lang="hu-HU" sz="1400" dirty="0"/>
              <a:t>, Mezőgazda Lap- és Könyvkiadó Kft</a:t>
            </a:r>
            <a:r>
              <a:rPr lang="hu-HU" sz="1400" dirty="0" smtClean="0"/>
              <a:t>., 2003</a:t>
            </a:r>
          </a:p>
          <a:p>
            <a:r>
              <a:rPr lang="hu-HU" sz="1400" dirty="0"/>
              <a:t>	</a:t>
            </a:r>
            <a:r>
              <a:rPr lang="hu-HU" sz="1400" dirty="0" smtClean="0"/>
              <a:t>www.dunlop.eu</a:t>
            </a:r>
            <a:endParaRPr lang="hu-HU" sz="1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960438" y="837183"/>
            <a:ext cx="7648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Zajcsökkentés</a:t>
            </a:r>
            <a:r>
              <a:rPr lang="en-US" dirty="0"/>
              <a:t> a </a:t>
            </a:r>
            <a:r>
              <a:rPr lang="en-US" dirty="0" err="1"/>
              <a:t>szerkezet</a:t>
            </a:r>
            <a:r>
              <a:rPr lang="en-US" dirty="0"/>
              <a:t> </a:t>
            </a:r>
            <a:r>
              <a:rPr lang="en-US" dirty="0" err="1" smtClean="0"/>
              <a:t>megváltoztatásával</a:t>
            </a:r>
            <a:endParaRPr lang="hu-HU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dirty="0" smtClean="0"/>
              <a:t>Még a jármű tervezési fázisában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dirty="0" smtClean="0"/>
              <a:t>Gumiabroncs: szélesség, átmérő, lágyság, mintázat, burkolat</a:t>
            </a:r>
            <a:endParaRPr lang="en-US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5731" y="2202341"/>
            <a:ext cx="478155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5144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object 2"/>
          <p:cNvGrpSpPr>
            <a:grpSpLocks/>
          </p:cNvGrpSpPr>
          <p:nvPr/>
        </p:nvGrpSpPr>
        <p:grpSpPr bwMode="auto">
          <a:xfrm>
            <a:off x="-4763" y="0"/>
            <a:ext cx="831851" cy="6867525"/>
            <a:chOff x="-4572" y="0"/>
            <a:chExt cx="832485" cy="6867525"/>
          </a:xfrm>
        </p:grpSpPr>
        <p:pic>
          <p:nvPicPr>
            <p:cNvPr id="25608" name="object 3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7868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5609" name="object 4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0" y="0"/>
              <a:ext cx="467995" cy="6858000"/>
            </a:xfrm>
            <a:custGeom>
              <a:avLst/>
              <a:gdLst>
                <a:gd name="T0" fmla="*/ 0 w 467995"/>
                <a:gd name="T1" fmla="*/ 6858000 h 6858000"/>
                <a:gd name="T2" fmla="*/ 467868 w 467995"/>
                <a:gd name="T3" fmla="*/ 6858000 h 6858000"/>
                <a:gd name="T4" fmla="*/ 467868 w 467995"/>
                <a:gd name="T5" fmla="*/ 0 h 6858000"/>
                <a:gd name="T6" fmla="*/ 0 w 467995"/>
                <a:gd name="T7" fmla="*/ 0 h 6858000"/>
                <a:gd name="T8" fmla="*/ 0 w 467995"/>
                <a:gd name="T9" fmla="*/ 6858000 h 6858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7995" h="6858000">
                  <a:moveTo>
                    <a:pt x="0" y="6858000"/>
                  </a:moveTo>
                  <a:lnTo>
                    <a:pt x="467868" y="6858000"/>
                  </a:lnTo>
                  <a:lnTo>
                    <a:pt x="46786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noFill/>
            <a:ln w="9143" algn="ctr">
              <a:solidFill>
                <a:srgbClr val="20157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hu-HU">
                <a:solidFill>
                  <a:prstClr val="black"/>
                </a:solidFill>
              </a:endParaRPr>
            </a:p>
          </p:txBody>
        </p:sp>
        <p:sp>
          <p:nvSpPr>
            <p:cNvPr id="25610" name="object 5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106680" y="115823"/>
              <a:ext cx="721360" cy="721360"/>
            </a:xfrm>
            <a:custGeom>
              <a:avLst/>
              <a:gdLst>
                <a:gd name="T0" fmla="*/ 720852 w 721360"/>
                <a:gd name="T1" fmla="*/ 0 h 721360"/>
                <a:gd name="T2" fmla="*/ 0 w 721360"/>
                <a:gd name="T3" fmla="*/ 0 h 721360"/>
                <a:gd name="T4" fmla="*/ 0 w 721360"/>
                <a:gd name="T5" fmla="*/ 720851 h 721360"/>
                <a:gd name="T6" fmla="*/ 720852 w 721360"/>
                <a:gd name="T7" fmla="*/ 720851 h 721360"/>
                <a:gd name="T8" fmla="*/ 720852 w 721360"/>
                <a:gd name="T9" fmla="*/ 0 h 721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1360" h="721360">
                  <a:moveTo>
                    <a:pt x="720852" y="0"/>
                  </a:moveTo>
                  <a:lnTo>
                    <a:pt x="0" y="0"/>
                  </a:lnTo>
                  <a:lnTo>
                    <a:pt x="0" y="720851"/>
                  </a:lnTo>
                  <a:lnTo>
                    <a:pt x="720852" y="720851"/>
                  </a:lnTo>
                  <a:lnTo>
                    <a:pt x="720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hu-HU">
                <a:solidFill>
                  <a:prstClr val="black"/>
                </a:solidFill>
              </a:endParaRPr>
            </a:p>
          </p:txBody>
        </p:sp>
        <p:pic>
          <p:nvPicPr>
            <p:cNvPr id="25611" name="object 6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683" y="144780"/>
              <a:ext cx="644652" cy="64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25603" name="object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60438" y="152400"/>
            <a:ext cx="5884979" cy="330200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tIns="12700">
            <a:normAutofit/>
          </a:bodyPr>
          <a:lstStyle/>
          <a:p>
            <a:pPr marL="12700">
              <a:spcBef>
                <a:spcPts val="100"/>
              </a:spcBef>
              <a:tabLst>
                <a:tab pos="4764088" algn="l"/>
              </a:tabLst>
            </a:pPr>
            <a:r>
              <a:rPr lang="hu-HU" altLang="hu-HU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altLang="hu-HU" u="sng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Zajcsökkentési lehetőségek</a:t>
            </a:r>
            <a:r>
              <a:rPr lang="hu-HU" altLang="hu-HU" u="sng" dirty="0">
                <a:latin typeface="Bookman Old Style" panose="02050604050505020204" pitchFamily="18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198DAA0E-0D6F-433A-9BE2-47C5ADA1B2D9}"/>
              </a:ext>
            </a:extLst>
          </p:cNvPr>
          <p:cNvSpPr txBox="1"/>
          <p:nvPr/>
        </p:nvSpPr>
        <p:spPr>
          <a:xfrm>
            <a:off x="1048624" y="6350466"/>
            <a:ext cx="6467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Forrás: dr. Barótfi István, Környezettechnika</a:t>
            </a:r>
            <a:r>
              <a:rPr lang="hu-HU" sz="1400" dirty="0"/>
              <a:t>, Mezőgazda Lap- és Könyvkiadó Kft</a:t>
            </a:r>
            <a:r>
              <a:rPr lang="hu-HU" sz="1400" dirty="0" smtClean="0"/>
              <a:t>., 2003</a:t>
            </a:r>
          </a:p>
          <a:p>
            <a:r>
              <a:rPr lang="hu-HU" sz="1400" dirty="0"/>
              <a:t>	</a:t>
            </a:r>
            <a:endParaRPr lang="hu-HU" sz="1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960438" y="837183"/>
            <a:ext cx="76487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Zajcsökkentés</a:t>
            </a:r>
            <a:r>
              <a:rPr lang="en-US" dirty="0"/>
              <a:t> </a:t>
            </a:r>
            <a:r>
              <a:rPr lang="en-US" dirty="0" err="1" smtClean="0"/>
              <a:t>forgalomszervezési</a:t>
            </a:r>
            <a:r>
              <a:rPr lang="hu-HU" dirty="0" smtClean="0"/>
              <a:t>, </a:t>
            </a:r>
            <a:r>
              <a:rPr lang="en-US" dirty="0" err="1" smtClean="0"/>
              <a:t>szabályozási</a:t>
            </a:r>
            <a:r>
              <a:rPr lang="en-US" dirty="0" smtClean="0"/>
              <a:t> </a:t>
            </a:r>
            <a:r>
              <a:rPr lang="en-US" dirty="0" err="1" smtClean="0"/>
              <a:t>eszközökkel</a:t>
            </a:r>
            <a:endParaRPr lang="hu-HU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dirty="0" smtClean="0"/>
              <a:t>közúti </a:t>
            </a:r>
            <a:r>
              <a:rPr lang="hu-HU" dirty="0"/>
              <a:t>forgalom (bizonyos járműfajták) sebességének korlátozása</a:t>
            </a:r>
            <a:r>
              <a:rPr lang="hu-HU" dirty="0" smtClean="0"/>
              <a:t>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dirty="0"/>
              <a:t>a közúti forgalom nagyságának, volumenének korlátozása, bizonyos gépjárművek (pl. </a:t>
            </a:r>
            <a:r>
              <a:rPr lang="hu-HU" dirty="0" smtClean="0"/>
              <a:t>nagyteher) </a:t>
            </a:r>
            <a:r>
              <a:rPr lang="en-US" dirty="0" err="1" smtClean="0"/>
              <a:t>áthaladásának</a:t>
            </a:r>
            <a:r>
              <a:rPr lang="en-US" dirty="0" smtClean="0"/>
              <a:t> </a:t>
            </a:r>
            <a:r>
              <a:rPr lang="en-US" dirty="0" err="1"/>
              <a:t>megtiltása</a:t>
            </a:r>
            <a:r>
              <a:rPr lang="en-US" dirty="0"/>
              <a:t>, a </a:t>
            </a:r>
            <a:r>
              <a:rPr lang="en-US" dirty="0" err="1"/>
              <a:t>forgalom</a:t>
            </a:r>
            <a:r>
              <a:rPr lang="en-US" dirty="0"/>
              <a:t> </a:t>
            </a:r>
            <a:r>
              <a:rPr lang="en-US" dirty="0" err="1"/>
              <a:t>elterelése</a:t>
            </a:r>
            <a:r>
              <a:rPr lang="en-US" dirty="0" smtClean="0"/>
              <a:t>;</a:t>
            </a:r>
            <a:endParaRPr lang="hu-HU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a </a:t>
            </a:r>
            <a:r>
              <a:rPr lang="en-US" dirty="0" err="1"/>
              <a:t>jelzőlámpák</a:t>
            </a:r>
            <a:r>
              <a:rPr lang="en-US" dirty="0"/>
              <a:t> </a:t>
            </a:r>
            <a:r>
              <a:rPr lang="en-US" dirty="0" err="1"/>
              <a:t>összehangolt</a:t>
            </a:r>
            <a:r>
              <a:rPr lang="en-US" dirty="0"/>
              <a:t> </a:t>
            </a:r>
            <a:r>
              <a:rPr lang="en-US" dirty="0" err="1"/>
              <a:t>szabályozása</a:t>
            </a:r>
            <a:r>
              <a:rPr lang="en-US" dirty="0"/>
              <a:t>, </a:t>
            </a:r>
            <a:r>
              <a:rPr lang="en-US" dirty="0" err="1"/>
              <a:t>forgalomtól</a:t>
            </a:r>
            <a:r>
              <a:rPr lang="en-US" dirty="0"/>
              <a:t> </a:t>
            </a:r>
            <a:r>
              <a:rPr lang="en-US" dirty="0" err="1"/>
              <a:t>függő</a:t>
            </a:r>
            <a:r>
              <a:rPr lang="en-US" dirty="0"/>
              <a:t> </a:t>
            </a:r>
            <a:r>
              <a:rPr lang="en-US" dirty="0" err="1"/>
              <a:t>szabályozás</a:t>
            </a:r>
            <a:r>
              <a:rPr lang="en-US" dirty="0"/>
              <a:t>, a </a:t>
            </a:r>
            <a:r>
              <a:rPr lang="en-US" dirty="0" err="1"/>
              <a:t>jelzőlámpák</a:t>
            </a:r>
            <a:r>
              <a:rPr lang="en-US" dirty="0"/>
              <a:t> </a:t>
            </a:r>
            <a:r>
              <a:rPr lang="en-US" dirty="0" err="1" smtClean="0"/>
              <a:t>éjszakai</a:t>
            </a:r>
            <a:r>
              <a:rPr lang="hu-HU" dirty="0" smtClean="0"/>
              <a:t> </a:t>
            </a:r>
            <a:r>
              <a:rPr lang="en-US" dirty="0" err="1" smtClean="0"/>
              <a:t>kikapcsolása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villogó</a:t>
            </a:r>
            <a:r>
              <a:rPr lang="en-US" dirty="0"/>
              <a:t> </a:t>
            </a:r>
            <a:r>
              <a:rPr lang="en-US" dirty="0" err="1"/>
              <a:t>sárgára</a:t>
            </a:r>
            <a:r>
              <a:rPr lang="en-US" dirty="0"/>
              <a:t> </a:t>
            </a:r>
            <a:r>
              <a:rPr lang="en-US" dirty="0" err="1"/>
              <a:t>állítása</a:t>
            </a:r>
            <a:r>
              <a:rPr lang="en-US" dirty="0" smtClean="0"/>
              <a:t>);</a:t>
            </a:r>
            <a:endParaRPr lang="hu-HU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a </a:t>
            </a:r>
            <a:r>
              <a:rPr lang="en-US" dirty="0" err="1"/>
              <a:t>sebességváltozást</a:t>
            </a:r>
            <a:r>
              <a:rPr lang="en-US" dirty="0"/>
              <a:t> </a:t>
            </a:r>
            <a:r>
              <a:rPr lang="en-US" dirty="0" err="1"/>
              <a:t>szükségessé</a:t>
            </a:r>
            <a:r>
              <a:rPr lang="en-US" dirty="0"/>
              <a:t> </a:t>
            </a:r>
            <a:r>
              <a:rPr lang="en-US" dirty="0" err="1"/>
              <a:t>tevő</a:t>
            </a:r>
            <a:r>
              <a:rPr lang="en-US" dirty="0"/>
              <a:t> </a:t>
            </a:r>
            <a:r>
              <a:rPr lang="en-US" dirty="0" err="1"/>
              <a:t>okok</a:t>
            </a:r>
            <a:r>
              <a:rPr lang="en-US" dirty="0"/>
              <a:t>, </a:t>
            </a:r>
            <a:r>
              <a:rPr lang="en-US" dirty="0" err="1"/>
              <a:t>forgalmi</a:t>
            </a:r>
            <a:r>
              <a:rPr lang="en-US" dirty="0"/>
              <a:t> </a:t>
            </a:r>
            <a:r>
              <a:rPr lang="en-US" dirty="0" err="1"/>
              <a:t>akadályok</a:t>
            </a:r>
            <a:r>
              <a:rPr lang="en-US" dirty="0"/>
              <a:t> </a:t>
            </a:r>
            <a:r>
              <a:rPr lang="en-US" dirty="0" err="1"/>
              <a:t>előjelzése</a:t>
            </a:r>
            <a:r>
              <a:rPr lang="en-US" dirty="0" smtClean="0"/>
              <a:t>.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Zajcsökkentés</a:t>
            </a:r>
            <a:r>
              <a:rPr lang="en-US" dirty="0"/>
              <a:t> a </a:t>
            </a:r>
            <a:r>
              <a:rPr lang="en-US" dirty="0" err="1"/>
              <a:t>zajterjedés</a:t>
            </a:r>
            <a:r>
              <a:rPr lang="en-US" dirty="0"/>
              <a:t> </a:t>
            </a:r>
            <a:r>
              <a:rPr lang="en-US" dirty="0" err="1" smtClean="0"/>
              <a:t>akadályozásával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310" y="3789134"/>
            <a:ext cx="1447956" cy="241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562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9"/>
</p:tagLst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E773987F6FCB234CAD7E1038ABAFFC34" ma:contentTypeVersion="14" ma:contentTypeDescription="Új dokumentum létrehozása." ma:contentTypeScope="" ma:versionID="a94feadbe6985534a14f105eb2875da8">
  <xsd:schema xmlns:xsd="http://www.w3.org/2001/XMLSchema" xmlns:xs="http://www.w3.org/2001/XMLSchema" xmlns:p="http://schemas.microsoft.com/office/2006/metadata/properties" xmlns:ns3="c337042d-1629-4b4f-b38b-20e2dbf6aed7" xmlns:ns4="0291926e-7f6f-40e6-b2cd-618d734b3849" targetNamespace="http://schemas.microsoft.com/office/2006/metadata/properties" ma:root="true" ma:fieldsID="f645c96052d68864dcd075a2551c6db7" ns3:_="" ns4:_="">
    <xsd:import namespace="c337042d-1629-4b4f-b38b-20e2dbf6aed7"/>
    <xsd:import namespace="0291926e-7f6f-40e6-b2cd-618d734b384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042d-1629-4b4f-b38b-20e2dbf6aed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Megosztási tipp kivonat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91926e-7f6f-40e6-b2cd-618d734b38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7D79339-E1CD-41D9-A524-AF2467B2F7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042d-1629-4b4f-b38b-20e2dbf6aed7"/>
    <ds:schemaRef ds:uri="0291926e-7f6f-40e6-b2cd-618d734b38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B7423A-E5E7-479F-9F88-18C18AF2D5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664D4E-2E6D-497F-9CD6-8277900E356E}">
  <ds:schemaRefs>
    <ds:schemaRef ds:uri="0291926e-7f6f-40e6-b2cd-618d734b3849"/>
    <ds:schemaRef ds:uri="c337042d-1629-4b4f-b38b-20e2dbf6aed7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933</TotalTime>
  <Words>537</Words>
  <Application>Microsoft Office PowerPoint</Application>
  <PresentationFormat>Diavetítés a képernyőre (4:3 oldalarány)</PresentationFormat>
  <Paragraphs>39</Paragraphs>
  <Slides>3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11" baseType="lpstr">
      <vt:lpstr>Arial</vt:lpstr>
      <vt:lpstr>Bookman Old Style</vt:lpstr>
      <vt:lpstr>Calibri</vt:lpstr>
      <vt:lpstr>Calibri Light</vt:lpstr>
      <vt:lpstr>Courier New</vt:lpstr>
      <vt:lpstr>Times New Roman</vt:lpstr>
      <vt:lpstr>Wingdings</vt:lpstr>
      <vt:lpstr>Office-téma</vt:lpstr>
      <vt:lpstr>  Zajcsökkentési lehetőségek </vt:lpstr>
      <vt:lpstr>  Zajcsökkentési lehetőségek </vt:lpstr>
      <vt:lpstr>  Zajcsökkentési lehetőségek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Huzatot kap a fülünk</dc:title>
  <dc:creator>Balla Esztella Éva</dc:creator>
  <cp:lastModifiedBy>Balla Esztella Éva</cp:lastModifiedBy>
  <cp:revision>6</cp:revision>
  <dcterms:created xsi:type="dcterms:W3CDTF">2021-10-14T07:57:28Z</dcterms:created>
  <dcterms:modified xsi:type="dcterms:W3CDTF">2021-10-21T11:32:29Z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0x010100E773987F6FCB234CAD7E1038ABAFFC34</vt:lpwstr>
  </property>
</Properties>
</file>