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  <p:sldMasterId id="2147483780" r:id="rId2"/>
  </p:sldMasterIdLst>
  <p:notesMasterIdLst>
    <p:notesMasterId r:id="rId24"/>
  </p:notesMasterIdLst>
  <p:handoutMasterIdLst>
    <p:handoutMasterId r:id="rId25"/>
  </p:handoutMasterIdLst>
  <p:sldIdLst>
    <p:sldId id="258" r:id="rId3"/>
    <p:sldId id="259" r:id="rId4"/>
    <p:sldId id="260" r:id="rId5"/>
    <p:sldId id="318" r:id="rId6"/>
    <p:sldId id="263" r:id="rId7"/>
    <p:sldId id="319" r:id="rId8"/>
    <p:sldId id="262" r:id="rId9"/>
    <p:sldId id="265" r:id="rId10"/>
    <p:sldId id="320" r:id="rId11"/>
    <p:sldId id="321" r:id="rId12"/>
    <p:sldId id="266" r:id="rId13"/>
    <p:sldId id="269" r:id="rId14"/>
    <p:sldId id="322" r:id="rId15"/>
    <p:sldId id="323" r:id="rId16"/>
    <p:sldId id="267" r:id="rId17"/>
    <p:sldId id="324" r:id="rId18"/>
    <p:sldId id="325" r:id="rId19"/>
    <p:sldId id="271" r:id="rId20"/>
    <p:sldId id="326" r:id="rId21"/>
    <p:sldId id="339" r:id="rId22"/>
    <p:sldId id="315" r:id="rId2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80" d="100"/>
          <a:sy n="80" d="100"/>
        </p:scale>
        <p:origin x="-1878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53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2E08788-9D8C-4DA7-83EA-4E2875A625C8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8BE6C1-0059-49E2-B653-6B2EFCB6C46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217B1C7-8A20-428A-B916-0DE2A165EB45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75D9099-8769-443B-B29B-AD64536FED2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905C6A-EEC9-4BE6-BC31-ADF7CDF6F4F1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5B2FAF-8054-41A4-98E5-903BC0D585BF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4C2492E-A93C-4CE3-A507-6FF1DEF5F0F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D090A53-96F9-461E-8E7F-856DC47782FB}" type="datetimeFigureOut">
              <a:rPr lang="hu-HU"/>
              <a:pPr>
                <a:defRPr/>
              </a:pPr>
              <a:t>2009. 11. 25.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6FC4D9F-8345-40CD-BED3-1062E8E3D7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ktor Urban\Pictures\378_5_Logo_Trumpf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"/>
            <a:ext cx="7493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Viktor Urban\Pictures\lasersystems_logo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6215063"/>
            <a:ext cx="193833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 userDrawn="1"/>
        </p:nvCxnSpPr>
        <p:spPr>
          <a:xfrm rot="10800000">
            <a:off x="285750" y="6215063"/>
            <a:ext cx="8572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Process 5"/>
          <p:cNvSpPr/>
          <p:nvPr userDrawn="1"/>
        </p:nvSpPr>
        <p:spPr>
          <a:xfrm>
            <a:off x="0" y="2571750"/>
            <a:ext cx="9144000" cy="1285875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3600" dirty="0">
              <a:solidFill>
                <a:schemeClr val="tx1"/>
              </a:solidFill>
              <a:latin typeface="Gill Sans MT" pitchFamily="34" charset="-18"/>
              <a:ea typeface="Dotum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ransition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iktor Urban\Pictures\378_5_Logo_Trumpf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85750"/>
            <a:ext cx="7493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owchart: Process 9"/>
          <p:cNvSpPr/>
          <p:nvPr userDrawn="1"/>
        </p:nvSpPr>
        <p:spPr>
          <a:xfrm>
            <a:off x="1357313" y="471488"/>
            <a:ext cx="7500937" cy="52546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 dirty="0"/>
          </a:p>
        </p:txBody>
      </p:sp>
      <p:pic>
        <p:nvPicPr>
          <p:cNvPr id="3076" name="Picture 3" descr="C:\Users\Viktor Urban\Pictures\lasersystems_logo.jp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929438" y="6215063"/>
            <a:ext cx="193833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 userDrawn="1"/>
        </p:nvCxnSpPr>
        <p:spPr>
          <a:xfrm rot="10800000">
            <a:off x="285750" y="6215063"/>
            <a:ext cx="8572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ersystems.hu/" TargetMode="External"/><Relationship Id="rId2" Type="http://schemas.openxmlformats.org/officeDocument/2006/relationships/hyperlink" Target="mailto:info@lasersystems.h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LÉZERES HEGESZTÉS AZ IPARBAN</a:t>
            </a:r>
          </a:p>
        </p:txBody>
      </p:sp>
      <p:pic>
        <p:nvPicPr>
          <p:cNvPr id="3075" name="Picture 3" descr="C:\Users\Viktor Urban\Pictures\kavitaet_small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3186122" y="4134794"/>
            <a:ext cx="2600324" cy="1865973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Tartalom</a:t>
            </a:r>
          </a:p>
        </p:txBody>
      </p:sp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642938" y="1214438"/>
            <a:ext cx="6143625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Hegesztésről általában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Lézeres hegesztés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Lézeres ötvözés, felrakó- és javítóhegesztés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Lézeres hegesztés gáz- és szilárdtest lézerrel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Scanner és 3D lézerhegesztés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hu-HU" sz="2000">
                <a:latin typeface="Gill Sans MT" pitchFamily="34" charset="-18"/>
              </a:rPr>
              <a:t> TRUMPF hegesztő rendszerek</a:t>
            </a:r>
          </a:p>
        </p:txBody>
      </p:sp>
      <p:pic>
        <p:nvPicPr>
          <p:cNvPr id="4098" name="Picture 2" descr="C:\Users\Viktor Urban\Pictures\edgf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643050"/>
            <a:ext cx="2788620" cy="2197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Hegeszthetőség és hegesztés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63" y="1244600"/>
            <a:ext cx="7929562" cy="4662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hu-HU" dirty="0">
                <a:latin typeface="Gill Sans MT" pitchFamily="34" charset="-18"/>
              </a:rPr>
              <a:t> </a:t>
            </a:r>
            <a:r>
              <a:rPr lang="hu-HU" b="1" dirty="0">
                <a:latin typeface="Gill Sans MT" pitchFamily="34" charset="-18"/>
              </a:rPr>
              <a:t>A hegeszthetőséget meghatározza: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Font typeface="Gill Sans MT" pitchFamily="34" charset="-18"/>
              <a:buChar char="­"/>
              <a:defRPr/>
            </a:pPr>
            <a:r>
              <a:rPr lang="hu-HU" dirty="0">
                <a:latin typeface="Gill Sans MT" pitchFamily="34" charset="-18"/>
              </a:rPr>
              <a:t> hegesztendő alkatrész anyaga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Font typeface="Gill Sans MT" pitchFamily="34" charset="-18"/>
              <a:buChar char="­"/>
              <a:defRPr/>
            </a:pPr>
            <a:r>
              <a:rPr lang="hu-HU" dirty="0">
                <a:latin typeface="Gill Sans MT" pitchFamily="34" charset="-18"/>
              </a:rPr>
              <a:t> szerkezeti kialakítás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Font typeface="Gill Sans MT" pitchFamily="34" charset="-18"/>
              <a:buChar char="­"/>
              <a:defRPr/>
            </a:pPr>
            <a:r>
              <a:rPr lang="hu-HU" dirty="0">
                <a:latin typeface="Gill Sans MT" pitchFamily="34" charset="-18"/>
              </a:rPr>
              <a:t> meghibásodás módja, oka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Font typeface="Gill Sans MT" pitchFamily="34" charset="-18"/>
              <a:buChar char="­"/>
              <a:defRPr/>
            </a:pPr>
            <a:r>
              <a:rPr lang="hu-HU" dirty="0">
                <a:latin typeface="Gill Sans MT" pitchFamily="34" charset="-18"/>
              </a:rPr>
              <a:t> hegesztési technológia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Font typeface="Gill Sans MT" pitchFamily="34" charset="-18"/>
              <a:buChar char="­"/>
              <a:defRPr/>
            </a:pPr>
            <a:r>
              <a:rPr lang="hu-HU" dirty="0">
                <a:latin typeface="Gill Sans MT" pitchFamily="34" charset="-18"/>
              </a:rPr>
              <a:t> alkatrész igénybevétele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hu-HU" b="1" dirty="0">
                <a:latin typeface="Gill Sans MT" pitchFamily="34" charset="-18"/>
              </a:rPr>
              <a:t> Hegesztési típusok:</a:t>
            </a:r>
          </a:p>
          <a:p>
            <a:pPr marL="914400" lvl="1" indent="-457200" fontAlgn="auto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b="1" dirty="0">
                <a:latin typeface="Gill Sans MT" pitchFamily="34" charset="-18"/>
              </a:rPr>
              <a:t>Kötőhegesztés:</a:t>
            </a:r>
            <a:r>
              <a:rPr lang="hu-HU" dirty="0">
                <a:latin typeface="Gill Sans MT" pitchFamily="34" charset="-18"/>
              </a:rPr>
              <a:t> keskeny és mély varratok - mély beolvadás</a:t>
            </a:r>
          </a:p>
          <a:p>
            <a:pPr marL="914400" lvl="1" indent="-457200" fontAlgn="auto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hu-HU" b="1" dirty="0">
                <a:latin typeface="Gill Sans MT" pitchFamily="34" charset="-18"/>
              </a:rPr>
              <a:t>Felrakó</a:t>
            </a:r>
            <a:r>
              <a:rPr lang="hu-HU" dirty="0">
                <a:latin typeface="Gill Sans MT" pitchFamily="34" charset="-18"/>
              </a:rPr>
              <a:t> (feltöltő) </a:t>
            </a:r>
            <a:r>
              <a:rPr lang="hu-HU" b="1" dirty="0">
                <a:latin typeface="Gill Sans MT" pitchFamily="34" charset="-18"/>
              </a:rPr>
              <a:t>hegesztés</a:t>
            </a:r>
            <a:r>
              <a:rPr lang="hu-HU" dirty="0">
                <a:latin typeface="Gill Sans MT" pitchFamily="34" charset="-18"/>
              </a:rPr>
              <a:t>: kopott vagy korrodált alkatrész eredeti méretének elérése - kis beolvadású, széles varratok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hu-HU" dirty="0">
                <a:latin typeface="Gill Sans MT" pitchFamily="34" charset="-18"/>
              </a:rPr>
              <a:t> Az alkatrész </a:t>
            </a:r>
            <a:r>
              <a:rPr lang="hu-HU" b="1" dirty="0">
                <a:latin typeface="Gill Sans MT" pitchFamily="34" charset="-18"/>
              </a:rPr>
              <a:t>eredeti mérete</a:t>
            </a:r>
            <a:r>
              <a:rPr lang="hu-HU" dirty="0">
                <a:latin typeface="Gill Sans MT" pitchFamily="34" charset="-18"/>
              </a:rPr>
              <a:t>: </a:t>
            </a:r>
            <a:r>
              <a:rPr lang="hu-HU" b="1" dirty="0">
                <a:latin typeface="Gill Sans MT" pitchFamily="34" charset="-18"/>
              </a:rPr>
              <a:t>eredeti alapanyaggal megegyező minőség</a:t>
            </a:r>
            <a:r>
              <a:rPr lang="hu-HU" dirty="0">
                <a:latin typeface="Gill Sans MT" pitchFamily="34" charset="-18"/>
              </a:rPr>
              <a:t>, illetve az eredeti alapanyagtól eltérő, </a:t>
            </a:r>
            <a:r>
              <a:rPr lang="hu-HU" b="1" dirty="0">
                <a:latin typeface="Gill Sans MT" pitchFamily="34" charset="-18"/>
              </a:rPr>
              <a:t>tartósabb varrat </a:t>
            </a:r>
            <a:r>
              <a:rPr lang="hu-HU" dirty="0">
                <a:latin typeface="Gill Sans MT" pitchFamily="34" charset="-18"/>
              </a:rPr>
              <a:t>felvitele</a:t>
            </a:r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8760" y="1574400"/>
            <a:ext cx="3005140" cy="2140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Hegesztési követelmények</a:t>
            </a:r>
          </a:p>
        </p:txBody>
      </p:sp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642938" y="1143000"/>
            <a:ext cx="7429500" cy="42465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A hegesztett kötéssel szemben támasztott követelmények: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Repedésmentesség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Zárványmentesség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Megfelelő anyagszerkezet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Kellő szilárdság és kopásállóság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Megmunkálhatóság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A komplett alkatrész működőképességére vonatkozó követelmények: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Rideg töréssel szembeni biztonság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Korrózióállóság</a:t>
            </a:r>
          </a:p>
          <a:p>
            <a:pPr>
              <a:spcAft>
                <a:spcPts val="600"/>
              </a:spcAft>
            </a:pPr>
            <a:endParaRPr lang="hu-HU">
              <a:latin typeface="Gill Sans MT" pitchFamily="34" charset="-18"/>
            </a:endParaRPr>
          </a:p>
        </p:txBody>
      </p:sp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857250" y="5072063"/>
            <a:ext cx="7429500" cy="815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endParaRPr lang="hu-HU">
              <a:latin typeface="Gill Sans MT" pitchFamily="34" charset="-18"/>
            </a:endParaRPr>
          </a:p>
          <a:p>
            <a:pPr algn="ctr">
              <a:spcAft>
                <a:spcPts val="600"/>
              </a:spcAft>
            </a:pPr>
            <a:r>
              <a:rPr lang="hu-HU" sz="2400" b="1">
                <a:solidFill>
                  <a:srgbClr val="FF0000"/>
                </a:solidFill>
                <a:latin typeface="Gill Sans MT" pitchFamily="34" charset="-18"/>
              </a:rPr>
              <a:t>Mindez megvalósítható lézerhegesztéssel!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jelölés előnyei</a:t>
            </a:r>
          </a:p>
        </p:txBody>
      </p:sp>
      <p:graphicFrame>
        <p:nvGraphicFramePr>
          <p:cNvPr id="5" name="Group 1066"/>
          <p:cNvGraphicFramePr>
            <a:graphicFrameLocks noGrp="1"/>
          </p:cNvGraphicFramePr>
          <p:nvPr/>
        </p:nvGraphicFramePr>
        <p:xfrm>
          <a:off x="1643042" y="1369588"/>
          <a:ext cx="5857916" cy="453118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928826"/>
                <a:gridCol w="3929090"/>
              </a:tblGrid>
              <a:tr h="620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Hegesztési eljárások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Az eljárás </a:t>
                      </a: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LÉZERES hegesztéssel megvalósítható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3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Gázhegesztés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4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Ellenállás hegesztés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Védőgázas ívhegesztés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lang="hu-HU" sz="1400" dirty="0" smtClean="0">
                          <a:latin typeface="Gill Sans MT" pitchFamily="34" charset="-18"/>
                        </a:rPr>
                        <a:t>CO</a:t>
                      </a:r>
                      <a:r>
                        <a:rPr lang="hu-HU" sz="1400" baseline="-25000" dirty="0" smtClean="0">
                          <a:latin typeface="Gill Sans MT" pitchFamily="34" charset="-18"/>
                        </a:rPr>
                        <a:t>2</a:t>
                      </a:r>
                      <a:r>
                        <a:rPr lang="hu-HU" sz="1400" baseline="0" dirty="0" smtClean="0">
                          <a:latin typeface="Gill Sans MT" pitchFamily="34" charset="-18"/>
                        </a:rPr>
                        <a:t> védőgázas</a:t>
                      </a:r>
                      <a:endParaRPr lang="hu-HU" sz="14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 AFI-eljárás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 AWI-eljárás</a:t>
                      </a: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94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Plazmahegesztés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2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Fedettíves hegesztés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Salakhegesztés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</a:rPr>
                        <a:t>Hegesztés porbeles huzallal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34" charset="-18"/>
                          <a:sym typeface="Wingdings 2"/>
                        </a:rPr>
                        <a:t>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MT" pitchFamily="34" charset="-18"/>
                      </a:endParaRPr>
                    </a:p>
                  </a:txBody>
                  <a:tcPr marL="72000" marR="72000" marT="36000" marB="540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Lézeres hegesztés</a:t>
            </a:r>
          </a:p>
        </p:txBody>
      </p:sp>
      <p:pic>
        <p:nvPicPr>
          <p:cNvPr id="6147" name="Picture 3" descr="C:\Users\Viktor Urban\Pictures\051215_laser_100x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4919" y="4000504"/>
            <a:ext cx="2358651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Alapvetések</a:t>
            </a:r>
          </a:p>
        </p:txBody>
      </p:sp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714375" y="1428750"/>
            <a:ext cx="8215313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A lézeres hegesztés főbb jellemzői: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koncentrált energiabevitel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csekély vetemedés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nagy megmunkálási sebesség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Lézeres hegesztésre alkalmas anyagok: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különféle acélok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könnyűfémek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műanyagok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Lézeres hegesztéssel megvalósítható </a:t>
            </a:r>
            <a:r>
              <a:rPr lang="hu-HU" b="1">
                <a:latin typeface="Gill Sans MT" pitchFamily="34" charset="-18"/>
              </a:rPr>
              <a:t>tompa</a:t>
            </a:r>
            <a:r>
              <a:rPr lang="hu-HU">
                <a:latin typeface="Gill Sans MT" pitchFamily="34" charset="-18"/>
              </a:rPr>
              <a:t>, illetve </a:t>
            </a:r>
            <a:r>
              <a:rPr lang="hu-HU" b="1">
                <a:latin typeface="Gill Sans MT" pitchFamily="34" charset="-18"/>
              </a:rPr>
              <a:t>átlapolt hegesztés</a:t>
            </a:r>
          </a:p>
        </p:txBody>
      </p:sp>
      <p:pic>
        <p:nvPicPr>
          <p:cNvPr id="7170" name="Picture 2" descr="C:\Users\Viktor Urban\Pictures\las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00174"/>
            <a:ext cx="2500330" cy="3360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hegesztés előnyei</a:t>
            </a:r>
          </a:p>
        </p:txBody>
      </p:sp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500063" y="1171575"/>
            <a:ext cx="82153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hu-HU" sz="2800" b="1">
                <a:latin typeface="Gill Sans MT" pitchFamily="34" charset="-18"/>
              </a:rPr>
              <a:t> </a:t>
            </a:r>
            <a:endParaRPr lang="hu-HU" sz="2400">
              <a:latin typeface="Gill Sans MT" pitchFamily="34" charset="-18"/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642938" y="1357313"/>
            <a:ext cx="8929687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Érintésmentes</a:t>
            </a:r>
            <a:r>
              <a:rPr lang="hu-HU">
                <a:latin typeface="Gill Sans MT" pitchFamily="34" charset="-18"/>
              </a:rPr>
              <a:t> technológia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esetek </a:t>
            </a:r>
            <a:r>
              <a:rPr lang="hu-HU" b="1">
                <a:latin typeface="Gill Sans MT" pitchFamily="34" charset="-18"/>
              </a:rPr>
              <a:t>többségében nincs szükség hozaganyagra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Amennyiben szükség van hozaganyagra, az eredeti alapanyag tulajdonságainak és keménységének megfelelő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Varrat homogén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Nincsenek beégések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Karbantartásmentes hegesztőfej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Nagy hegesztési sebesség </a:t>
            </a:r>
            <a:r>
              <a:rPr lang="hu-HU">
                <a:latin typeface="Gill Sans MT" pitchFamily="34" charset="-18"/>
              </a:rPr>
              <a:t>(vágási sebességhez közeli)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Nagyfokú ismételhetőség </a:t>
            </a:r>
            <a:r>
              <a:rPr lang="hu-HU">
                <a:latin typeface="Gill Sans MT" pitchFamily="34" charset="-18"/>
              </a:rPr>
              <a:t>(az első és az egymilliómodik hegesztés ugyanolyan)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hegesztés előnyei</a:t>
            </a:r>
          </a:p>
        </p:txBody>
      </p:sp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500063" y="1171575"/>
            <a:ext cx="82153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hu-HU" sz="2800" b="1">
                <a:latin typeface="Gill Sans MT" pitchFamily="34" charset="-18"/>
              </a:rPr>
              <a:t> </a:t>
            </a:r>
            <a:endParaRPr lang="hu-HU" sz="2400">
              <a:latin typeface="Gill Sans MT" pitchFamily="34" charset="-18"/>
            </a:endParaRP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714375" y="1268413"/>
            <a:ext cx="8501063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Precíz, a legkomplikáltabb struktúrákhoz is </a:t>
            </a:r>
            <a:r>
              <a:rPr lang="hu-HU" b="1">
                <a:latin typeface="Gill Sans MT" pitchFamily="34" charset="-18"/>
              </a:rPr>
              <a:t>beégés nélkül </a:t>
            </a:r>
            <a:r>
              <a:rPr lang="hu-HU">
                <a:latin typeface="Gill Sans MT" pitchFamily="34" charset="-18"/>
              </a:rPr>
              <a:t>alkalmazható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Torzulásmentes</a:t>
            </a:r>
            <a:r>
              <a:rPr lang="hu-HU">
                <a:latin typeface="Gill Sans MT" pitchFamily="34" charset="-18"/>
              </a:rPr>
              <a:t> – a jelentős energiasűrűség miatt a hőhatás zóna kicsi, így a vetemedés csekély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Pontos</a:t>
            </a:r>
            <a:r>
              <a:rPr lang="hu-HU">
                <a:latin typeface="Gill Sans MT" pitchFamily="34" charset="-18"/>
              </a:rPr>
              <a:t> eljárás, üregeken, belső kontúrokon nincs sugártorzulás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Gyors</a:t>
            </a:r>
            <a:r>
              <a:rPr lang="hu-HU">
                <a:latin typeface="Gill Sans MT" pitchFamily="34" charset="-18"/>
              </a:rPr>
              <a:t> eljárás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Minimális utómunkálat </a:t>
            </a:r>
            <a:r>
              <a:rPr lang="hu-HU">
                <a:latin typeface="Gill Sans MT" pitchFamily="34" charset="-18"/>
              </a:rPr>
              <a:t>szükséges a pontos anyagfelhasználásnak köszönhetően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Rugalmas</a:t>
            </a:r>
            <a:r>
              <a:rPr lang="hu-HU">
                <a:latin typeface="Gill Sans MT" pitchFamily="34" charset="-18"/>
              </a:rPr>
              <a:t> alkalmazás – a varrat geometriája a hegesztési paraméterek megváltoztatásával azonnal módosítható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Új szerszám készítése helyett a bekövetkezett hiba kijavításra kerül, így a megmentett alkatrészt nem kell újragyártani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Lézeres ötvözés, felrakó- és javítóhegesztés</a:t>
            </a:r>
          </a:p>
        </p:txBody>
      </p:sp>
      <p:pic>
        <p:nvPicPr>
          <p:cNvPr id="3" name="Picture 2" descr="C:\Users\Viktor Urban\Pictures\process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000504"/>
            <a:ext cx="2800302" cy="2100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ötvözés, felrakóhegesztés</a:t>
            </a:r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642938" y="1268413"/>
            <a:ext cx="8215312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Lézeres ötvözési, felrakóhegesztési eljárás: 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 lézersugár a munkadarab felületét kis területen megolvasztja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a megolvasztott anyagba poralakban és védőgáz alatt, tetszőleges mennyiségű ötvöző vagy felrakóanyag kerül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Speciális felületi tulajdonságokkal rendelkező rétegek előállítása, illetve nagyértékű alkatrészek anyaghiányának pótlása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Sérült élek, felületek felrakása, </a:t>
            </a:r>
            <a:r>
              <a:rPr lang="hu-HU" b="1">
                <a:latin typeface="Gill Sans MT" pitchFamily="34" charset="-18"/>
              </a:rPr>
              <a:t>akár nehezen hozzáférhető helyeken </a:t>
            </a:r>
            <a:r>
              <a:rPr lang="hu-HU">
                <a:latin typeface="Gill Sans MT" pitchFamily="34" charset="-18"/>
              </a:rPr>
              <a:t>is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Felrakóhegesztéskor a cél: minél kisebb beolvadási mélységű és lehetőleg minél szélesebb varratok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Lézeres felrakóhegesztésnél </a:t>
            </a:r>
            <a:r>
              <a:rPr lang="hu-HU" b="1">
                <a:latin typeface="Gill Sans MT" pitchFamily="34" charset="-18"/>
              </a:rPr>
              <a:t>a feltöltött fémréteg szilárdsága legalább azonos az alapanyaggal</a:t>
            </a:r>
            <a:endParaRPr lang="en-US" b="1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javítóhegesztés</a:t>
            </a:r>
          </a:p>
        </p:txBody>
      </p:sp>
      <p:sp>
        <p:nvSpPr>
          <p:cNvPr id="20482" name="TextBox 15"/>
          <p:cNvSpPr txBox="1">
            <a:spLocks noChangeArrowheads="1"/>
          </p:cNvSpPr>
          <p:nvPr/>
        </p:nvSpPr>
        <p:spPr bwMode="auto">
          <a:xfrm>
            <a:off x="571500" y="1450975"/>
            <a:ext cx="8215313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Az alkatrész anyaga szerint hegeszthető: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Acél</a:t>
            </a:r>
            <a:r>
              <a:rPr lang="hu-HU">
                <a:latin typeface="Gill Sans MT" pitchFamily="34" charset="-18"/>
              </a:rPr>
              <a:t> alkatrészek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Szürke- és temperöntvény </a:t>
            </a:r>
            <a:r>
              <a:rPr lang="hu-HU">
                <a:latin typeface="Gill Sans MT" pitchFamily="34" charset="-18"/>
              </a:rPr>
              <a:t>alkatrészek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Alumínium ötvözetekből </a:t>
            </a:r>
            <a:r>
              <a:rPr lang="hu-HU">
                <a:latin typeface="Gill Sans MT" pitchFamily="34" charset="-18"/>
              </a:rPr>
              <a:t>készült alkatrészek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Színesfém ötvözetekből </a:t>
            </a:r>
            <a:r>
              <a:rPr lang="hu-HU">
                <a:latin typeface="Gill Sans MT" pitchFamily="34" charset="-18"/>
              </a:rPr>
              <a:t>készült alkatrészek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endParaRPr lang="hu-HU">
              <a:latin typeface="Gill Sans MT" pitchFamily="34" charset="-18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A meghibásodás jellege szerint: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Kopott alkatrészek illeszkedő felületének felújítása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Kopott vágó, maró szerszámélek felületének felújítása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Törött, repedt alkatrészek kötő- (szilárdsági) javítása</a:t>
            </a:r>
            <a:endParaRPr lang="en-US">
              <a:latin typeface="Gill Sans MT" pitchFamily="34" charset="-18"/>
            </a:endParaRPr>
          </a:p>
        </p:txBody>
      </p:sp>
      <p:pic>
        <p:nvPicPr>
          <p:cNvPr id="18" name="Picture 19" descr="loesung-laseschweiss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601787"/>
            <a:ext cx="2547475" cy="1755775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Lézeres javítóhegesztés előnyei</a:t>
            </a:r>
          </a:p>
        </p:txBody>
      </p:sp>
      <p:sp>
        <p:nvSpPr>
          <p:cNvPr id="21506" name="TextBox 15"/>
          <p:cNvSpPr txBox="1">
            <a:spLocks noChangeArrowheads="1"/>
          </p:cNvSpPr>
          <p:nvPr/>
        </p:nvSpPr>
        <p:spPr bwMode="auto">
          <a:xfrm>
            <a:off x="571500" y="1357313"/>
            <a:ext cx="5857875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 b="1">
                <a:latin typeface="Gill Sans MT" pitchFamily="34" charset="-18"/>
              </a:rPr>
              <a:t> Finom varratok </a:t>
            </a:r>
            <a:r>
              <a:rPr lang="hu-HU">
                <a:latin typeface="Gill Sans MT" pitchFamily="34" charset="-18"/>
              </a:rPr>
              <a:t>és </a:t>
            </a:r>
            <a:r>
              <a:rPr lang="hu-HU" b="1">
                <a:latin typeface="Gill Sans MT" pitchFamily="34" charset="-18"/>
              </a:rPr>
              <a:t>minimális hőhatás </a:t>
            </a:r>
            <a:r>
              <a:rPr lang="hu-HU">
                <a:latin typeface="Gill Sans MT" pitchFamily="34" charset="-18"/>
              </a:rPr>
              <a:t>a varraton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Felvitt hozaganyag különösen </a:t>
            </a:r>
            <a:r>
              <a:rPr lang="hu-HU" b="1">
                <a:latin typeface="Gill Sans MT" pitchFamily="34" charset="-18"/>
              </a:rPr>
              <a:t>tartós</a:t>
            </a:r>
            <a:r>
              <a:rPr lang="hu-HU">
                <a:latin typeface="Gill Sans MT" pitchFamily="34" charset="-18"/>
              </a:rPr>
              <a:t>, tömör, és kevés utómunkálatot igényel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Lézerrel hegesztett szerszámok </a:t>
            </a:r>
            <a:r>
              <a:rPr lang="hu-HU" b="1">
                <a:latin typeface="Gill Sans MT" pitchFamily="34" charset="-18"/>
              </a:rPr>
              <a:t>élettartama összehasonlítható az újonnan gyártottéval</a:t>
            </a:r>
          </a:p>
        </p:txBody>
      </p:sp>
      <p:pic>
        <p:nvPicPr>
          <p:cNvPr id="5" name="Picture 20" descr="auftragsschweiss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571612"/>
            <a:ext cx="2482805" cy="1994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571500" y="3929063"/>
            <a:ext cx="8572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varrat geometriája a hegesztési paraméterek megváltoztatásával könnyen módosítható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Lézeres hegesztésnél az alapanyagnál </a:t>
            </a:r>
            <a:r>
              <a:rPr lang="hu-HU" b="1">
                <a:latin typeface="Gill Sans MT" pitchFamily="34" charset="-18"/>
              </a:rPr>
              <a:t>keményebb kopás- és korrózióállóbb fémréteg felvitele </a:t>
            </a:r>
            <a:r>
              <a:rPr lang="hu-HU">
                <a:latin typeface="Gill Sans MT" pitchFamily="34" charset="-18"/>
              </a:rPr>
              <a:t>lehetséges</a:t>
            </a:r>
            <a:endParaRPr lang="en-US">
              <a:latin typeface="Gill Sans MT" pitchFamily="34" charset="-1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Lézeres hegesztés gáz- és szilártest-lézerrel</a:t>
            </a:r>
          </a:p>
        </p:txBody>
      </p:sp>
      <p:pic>
        <p:nvPicPr>
          <p:cNvPr id="9218" name="Picture 2" descr="C:\Users\Viktor Urban\Pictures\disklas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071400"/>
            <a:ext cx="3286148" cy="1929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Lézerhegesztés </a:t>
            </a:r>
            <a:r>
              <a:rPr lang="hu-HU" sz="2400" dirty="0">
                <a:latin typeface="Gill Sans MT" pitchFamily="34" charset="-18"/>
              </a:rPr>
              <a:t>CO</a:t>
            </a:r>
            <a:r>
              <a:rPr lang="hu-HU" sz="2400" baseline="-25000" dirty="0">
                <a:latin typeface="Gill Sans MT" pitchFamily="34" charset="-18"/>
              </a:rPr>
              <a:t>2</a:t>
            </a:r>
            <a:r>
              <a:rPr lang="hu-HU" sz="2400" dirty="0">
                <a:latin typeface="Gill Sans MT" pitchFamily="34" charset="-18"/>
              </a:rPr>
              <a:t> gáz lézerrel</a:t>
            </a:r>
            <a:endParaRPr lang="hu-HU" sz="2400" dirty="0">
              <a:latin typeface="Gill Sans MT" pitchFamily="34" charset="-18"/>
              <a:ea typeface="+mj-ea"/>
              <a:cs typeface="+mj-cs"/>
            </a:endParaRPr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642938" y="1428750"/>
            <a:ext cx="8215312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 lézersugár lézerplazmát hoz létre – a </a:t>
            </a:r>
            <a:r>
              <a:rPr lang="hu-HU" b="1">
                <a:latin typeface="Gill Sans MT" pitchFamily="34" charset="-18"/>
              </a:rPr>
              <a:t>védőgázzal kölcsönhatásban jó minőségű hegesztési varrat</a:t>
            </a:r>
            <a:r>
              <a:rPr lang="hu-HU">
                <a:latin typeface="Gill Sans MT" pitchFamily="34" charset="-18"/>
              </a:rPr>
              <a:t> hozható létre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Védőgázként elsősorban héliumot, de argont, nitrogént és különféle gázkeverékek is használatosak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642938" y="3419475"/>
            <a:ext cx="4929187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Egy 5kW-os CO</a:t>
            </a:r>
            <a:r>
              <a:rPr lang="hu-HU" baseline="-25000">
                <a:latin typeface="Gill Sans MT" pitchFamily="34" charset="-18"/>
              </a:rPr>
              <a:t>2 </a:t>
            </a:r>
            <a:r>
              <a:rPr lang="hu-HU">
                <a:latin typeface="Gill Sans MT" pitchFamily="34" charset="-18"/>
              </a:rPr>
              <a:t>lézerrel maximum 8-10 mm mély varrat készíthető, 10-es mélység/szélesség viszony mellett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CO</a:t>
            </a:r>
            <a:r>
              <a:rPr lang="hu-HU" baseline="-25000">
                <a:latin typeface="Gill Sans MT" pitchFamily="34" charset="-18"/>
              </a:rPr>
              <a:t>2</a:t>
            </a:r>
            <a:r>
              <a:rPr lang="hu-HU">
                <a:latin typeface="Gill Sans MT" pitchFamily="34" charset="-18"/>
              </a:rPr>
              <a:t> lézereket elsősorban az </a:t>
            </a:r>
            <a:r>
              <a:rPr lang="hu-HU" b="1">
                <a:latin typeface="Gill Sans MT" pitchFamily="34" charset="-18"/>
              </a:rPr>
              <a:t>autóiparban és annak beszállítói körében</a:t>
            </a:r>
            <a:r>
              <a:rPr lang="hu-HU">
                <a:latin typeface="Gill Sans MT" pitchFamily="34" charset="-18"/>
              </a:rPr>
              <a:t> alkalmazzák</a:t>
            </a:r>
          </a:p>
        </p:txBody>
      </p:sp>
      <p:pic>
        <p:nvPicPr>
          <p:cNvPr id="7" name="Picture 10" descr="1_0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286124"/>
            <a:ext cx="3251200" cy="242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Lézerhegesztés szilárdtest Nd:YAG</a:t>
            </a:r>
            <a:r>
              <a:rPr lang="hu-HU" sz="2400" dirty="0">
                <a:latin typeface="Gill Sans MT" pitchFamily="34" charset="-18"/>
              </a:rPr>
              <a:t> lézerrel</a:t>
            </a:r>
            <a:endParaRPr lang="hu-HU" sz="2400" dirty="0">
              <a:latin typeface="Gill Sans MT" pitchFamily="34" charset="-18"/>
              <a:ea typeface="+mj-ea"/>
              <a:cs typeface="+mj-cs"/>
            </a:endParaRPr>
          </a:p>
        </p:txBody>
      </p:sp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8215312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Nd:YAG lézerek előnyei a CO</a:t>
            </a:r>
            <a:r>
              <a:rPr lang="hu-HU" baseline="-25000">
                <a:latin typeface="Gill Sans MT" pitchFamily="34" charset="-18"/>
              </a:rPr>
              <a:t>2 </a:t>
            </a:r>
            <a:r>
              <a:rPr lang="hu-HU">
                <a:latin typeface="Gill Sans MT" pitchFamily="34" charset="-18"/>
              </a:rPr>
              <a:t>lézerekkel szemben: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finomabb megmunkálás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flexibilisebb sugárvezető </a:t>
            </a:r>
            <a:r>
              <a:rPr lang="hu-HU">
                <a:latin typeface="Gill Sans MT" pitchFamily="34" charset="-18"/>
              </a:rPr>
              <a:t>rendszer – optikai kábel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Az Nd:YAG lézerek a hullámhosszuk miatt gyakorlatilag nem lépnek kölcsönhatásba a védőgázokkal, ezért leggyakrabban argont használnak</a:t>
            </a: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714375" y="3787775"/>
            <a:ext cx="47863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</a:rPr>
              <a:t> Jellemzően 1-4kW-os berendezések dolgoznak: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>
                <a:latin typeface="Gill Sans MT" pitchFamily="34" charset="-18"/>
              </a:rPr>
              <a:t> </a:t>
            </a:r>
            <a:r>
              <a:rPr lang="hu-HU" b="1">
                <a:latin typeface="Gill Sans MT" pitchFamily="34" charset="-18"/>
              </a:rPr>
              <a:t>elekronika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finommechanika</a:t>
            </a:r>
          </a:p>
          <a:p>
            <a:pPr lvl="1">
              <a:spcAft>
                <a:spcPts val="600"/>
              </a:spcAft>
              <a:buFont typeface="Gill Sans MT" pitchFamily="34" charset="-18"/>
              <a:buChar char="­"/>
            </a:pPr>
            <a:r>
              <a:rPr lang="hu-HU" b="1">
                <a:latin typeface="Gill Sans MT" pitchFamily="34" charset="-18"/>
              </a:rPr>
              <a:t> autóipar</a:t>
            </a:r>
          </a:p>
        </p:txBody>
      </p:sp>
      <p:pic>
        <p:nvPicPr>
          <p:cNvPr id="6" name="Picture 10" descr="robotwel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714752"/>
            <a:ext cx="2790820" cy="2178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7"/>
          <p:cNvSpPr>
            <a:spLocks noGrp="1"/>
          </p:cNvSpPr>
          <p:nvPr>
            <p:ph type="title"/>
          </p:nvPr>
        </p:nvSpPr>
        <p:spPr bwMode="auto">
          <a:xfrm>
            <a:off x="428625" y="2857500"/>
            <a:ext cx="822960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sz="3200" smtClean="0">
                <a:latin typeface="Gill Sans MT" pitchFamily="34" charset="-18"/>
              </a:rPr>
              <a:t>Scanner és 3D lézerhegesztés</a:t>
            </a:r>
          </a:p>
        </p:txBody>
      </p:sp>
      <p:pic>
        <p:nvPicPr>
          <p:cNvPr id="10242" name="Picture 2" descr="C:\Users\Viktor Urban\Pictures\cfo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000504"/>
            <a:ext cx="1857388" cy="2106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Scanner lézerhegesztés</a:t>
            </a:r>
          </a:p>
        </p:txBody>
      </p:sp>
      <p:sp>
        <p:nvSpPr>
          <p:cNvPr id="26626" name="TextBox 16"/>
          <p:cNvSpPr txBox="1">
            <a:spLocks noChangeArrowheads="1"/>
          </p:cNvSpPr>
          <p:nvPr/>
        </p:nvSpPr>
        <p:spPr bwMode="auto">
          <a:xfrm>
            <a:off x="500063" y="1389063"/>
            <a:ext cx="657225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</a:t>
            </a:r>
            <a:r>
              <a:rPr lang="hu-HU" b="1">
                <a:latin typeface="Gill Sans MT" pitchFamily="34" charset="-18"/>
                <a:cs typeface="Arial" charset="0"/>
              </a:rPr>
              <a:t>Tükrök irányítják a lézersugarat </a:t>
            </a:r>
            <a:r>
              <a:rPr lang="hu-HU">
                <a:latin typeface="Gill Sans MT" pitchFamily="34" charset="-18"/>
                <a:cs typeface="Arial" charset="0"/>
              </a:rPr>
              <a:t>közvetlenül a megmunkálási pontra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A lézersugár optikai </a:t>
            </a:r>
            <a:r>
              <a:rPr lang="hu-HU" b="1">
                <a:latin typeface="Gill Sans MT" pitchFamily="34" charset="-18"/>
                <a:cs typeface="Arial" charset="0"/>
              </a:rPr>
              <a:t>pozícionáláshoz szükséges idő kimarad </a:t>
            </a:r>
            <a:r>
              <a:rPr lang="hu-HU">
                <a:latin typeface="Gill Sans MT" pitchFamily="34" charset="-18"/>
                <a:cs typeface="Arial" charset="0"/>
              </a:rPr>
              <a:t>– </a:t>
            </a:r>
            <a:r>
              <a:rPr lang="hu-HU" b="1">
                <a:latin typeface="Gill Sans MT" pitchFamily="34" charset="-18"/>
                <a:cs typeface="Arial" charset="0"/>
              </a:rPr>
              <a:t>nagyon gyors </a:t>
            </a:r>
            <a:r>
              <a:rPr lang="hu-HU">
                <a:latin typeface="Gill Sans MT" pitchFamily="34" charset="-18"/>
                <a:cs typeface="Arial" charset="0"/>
              </a:rPr>
              <a:t>hegesztést tesz lehetővé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A hegesztési kötés a ponthegesztéshez hasonló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Ipari robotkarokkal alkalmazva – 3D gyártási folyamatok kiszolgálása</a:t>
            </a:r>
          </a:p>
        </p:txBody>
      </p:sp>
      <p:sp>
        <p:nvSpPr>
          <p:cNvPr id="26627" name="TextBox 14"/>
          <p:cNvSpPr txBox="1">
            <a:spLocks noChangeArrowheads="1"/>
          </p:cNvSpPr>
          <p:nvPr/>
        </p:nvSpPr>
        <p:spPr bwMode="auto">
          <a:xfrm>
            <a:off x="500063" y="4768850"/>
            <a:ext cx="8358187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</a:t>
            </a:r>
            <a:r>
              <a:rPr lang="hu-HU" b="1">
                <a:latin typeface="Gill Sans MT" pitchFamily="34" charset="-18"/>
                <a:cs typeface="Arial" charset="0"/>
              </a:rPr>
              <a:t>Előnyei</a:t>
            </a:r>
            <a:r>
              <a:rPr lang="hu-HU">
                <a:latin typeface="Gill Sans MT" pitchFamily="34" charset="-18"/>
                <a:cs typeface="Arial" charset="0"/>
              </a:rPr>
              <a:t>: dinamikus – nincs szükség mozgatásra, kiesik a pozícionálási idő, nagy gyorsulási érték, nagy megmunkálási teljesítmény, közel 100% lézerkihasználtság</a:t>
            </a:r>
          </a:p>
        </p:txBody>
      </p:sp>
      <p:pic>
        <p:nvPicPr>
          <p:cNvPr id="16" name="Picture 23" descr="hegesztés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1766" y="1857364"/>
            <a:ext cx="1780581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  <a:ea typeface="+mj-ea"/>
                <a:cs typeface="+mj-cs"/>
              </a:rPr>
              <a:t>3D lézerhegesztés</a:t>
            </a:r>
          </a:p>
        </p:txBody>
      </p:sp>
      <p:sp>
        <p:nvSpPr>
          <p:cNvPr id="27650" name="TextBox 16"/>
          <p:cNvSpPr txBox="1">
            <a:spLocks noChangeArrowheads="1"/>
          </p:cNvSpPr>
          <p:nvPr/>
        </p:nvSpPr>
        <p:spPr bwMode="auto">
          <a:xfrm>
            <a:off x="642938" y="1460500"/>
            <a:ext cx="5500687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A 3D lézerhegesztéshez szükséges mozgatás </a:t>
            </a:r>
            <a:r>
              <a:rPr lang="hu-HU" b="1">
                <a:latin typeface="Gill Sans MT" pitchFamily="34" charset="-18"/>
                <a:cs typeface="Arial" charset="0"/>
              </a:rPr>
              <a:t>ipari robotkarok</a:t>
            </a:r>
            <a:r>
              <a:rPr lang="hu-HU">
                <a:latin typeface="Gill Sans MT" pitchFamily="34" charset="-18"/>
                <a:cs typeface="Arial" charset="0"/>
              </a:rPr>
              <a:t> segítségével történik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Komplett lemezszerkezetek hegesztését teszi lehetővé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Átlapolt vagy tompa hegesztés, </a:t>
            </a:r>
            <a:r>
              <a:rPr lang="hu-HU" b="1">
                <a:latin typeface="Gill Sans MT" pitchFamily="34" charset="-18"/>
                <a:cs typeface="Arial" charset="0"/>
              </a:rPr>
              <a:t>síkban vagy térgörbék mentén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hu-HU">
                <a:latin typeface="Gill Sans MT" pitchFamily="34" charset="-18"/>
                <a:cs typeface="Arial" charset="0"/>
              </a:rPr>
              <a:t> </a:t>
            </a:r>
            <a:r>
              <a:rPr lang="hu-HU" b="1">
                <a:latin typeface="Gill Sans MT" pitchFamily="34" charset="-18"/>
                <a:cs typeface="Arial" charset="0"/>
              </a:rPr>
              <a:t>Kis vetemedéssel és nagy sebességgel</a:t>
            </a:r>
            <a:r>
              <a:rPr lang="hu-HU">
                <a:latin typeface="Gill Sans MT" pitchFamily="34" charset="-18"/>
                <a:cs typeface="Arial" charset="0"/>
              </a:rPr>
              <a:t>, kis méretű alkatrészek hegesztése nagy pontossággal</a:t>
            </a:r>
          </a:p>
        </p:txBody>
      </p:sp>
      <p:pic>
        <p:nvPicPr>
          <p:cNvPr id="6" name="Picture 22" descr="20050916-Remote-Schweissen_sm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724028"/>
            <a:ext cx="2617990" cy="2633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00063" y="500063"/>
            <a:ext cx="8229600" cy="642937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u-HU" sz="2400" dirty="0">
                <a:latin typeface="Gill Sans MT" pitchFamily="34" charset="-18"/>
              </a:rPr>
              <a:t>TruCoax CO</a:t>
            </a:r>
            <a:r>
              <a:rPr lang="hu-HU" sz="2400" baseline="-25000" dirty="0">
                <a:latin typeface="Gill Sans MT" pitchFamily="34" charset="-18"/>
              </a:rPr>
              <a:t>2</a:t>
            </a:r>
            <a:r>
              <a:rPr lang="hu-HU" sz="2400" dirty="0">
                <a:latin typeface="Gill Sans MT" pitchFamily="34" charset="-18"/>
              </a:rPr>
              <a:t> gázlézerek</a:t>
            </a:r>
            <a:endParaRPr lang="hu-HU" sz="2400" dirty="0">
              <a:latin typeface="Gill Sans MT" pitchFamily="34" charset="-18"/>
              <a:ea typeface="+mj-ea"/>
              <a:cs typeface="+mj-cs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785813" y="1714500"/>
            <a:ext cx="7848600" cy="3922713"/>
            <a:chOff x="308" y="792"/>
            <a:chExt cx="5624" cy="3054"/>
          </a:xfrm>
        </p:grpSpPr>
        <p:grpSp>
          <p:nvGrpSpPr>
            <p:cNvPr id="43011" name="Group 5"/>
            <p:cNvGrpSpPr>
              <a:grpSpLocks/>
            </p:cNvGrpSpPr>
            <p:nvPr/>
          </p:nvGrpSpPr>
          <p:grpSpPr bwMode="auto">
            <a:xfrm>
              <a:off x="308" y="792"/>
              <a:ext cx="2352" cy="3054"/>
              <a:chOff x="3600" y="758"/>
              <a:chExt cx="2352" cy="3054"/>
            </a:xfrm>
          </p:grpSpPr>
          <p:sp>
            <p:nvSpPr>
              <p:cNvPr id="43013" name="Text Box 6"/>
              <p:cNvSpPr txBox="1">
                <a:spLocks noChangeArrowheads="1"/>
              </p:cNvSpPr>
              <p:nvPr/>
            </p:nvSpPr>
            <p:spPr bwMode="auto">
              <a:xfrm>
                <a:off x="3951" y="758"/>
                <a:ext cx="1960" cy="64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 defTabSz="762000" eaLnBrk="0" hangingPunct="0"/>
                <a:r>
                  <a:rPr lang="hu-HU">
                    <a:latin typeface="Gill Sans MT" pitchFamily="34" charset="-18"/>
                  </a:rPr>
                  <a:t>TruCoax vágás és hegesztési alkamazás robotkarra szerelve</a:t>
                </a:r>
                <a:endParaRPr lang="de-DE">
                  <a:latin typeface="Gill Sans MT" pitchFamily="34" charset="-18"/>
                </a:endParaRPr>
              </a:p>
            </p:txBody>
          </p:sp>
          <p:pic>
            <p:nvPicPr>
              <p:cNvPr id="43014" name="Picture 7" descr="rv6l-co2_trumpf_1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600" y="1539"/>
                <a:ext cx="2352" cy="227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</p:pic>
        </p:grpSp>
        <p:pic>
          <p:nvPicPr>
            <p:cNvPr id="43012" name="Picture 8" descr="RV16L-CO2-TCF1_Doppelzelle_2"/>
            <p:cNvPicPr>
              <a:picLocks noChangeAspect="1" noChangeArrowheads="1"/>
            </p:cNvPicPr>
            <p:nvPr/>
          </p:nvPicPr>
          <p:blipFill>
            <a:blip r:embed="rId3"/>
            <a:srcRect l="17406" r="11801"/>
            <a:stretch>
              <a:fillRect/>
            </a:stretch>
          </p:blipFill>
          <p:spPr bwMode="auto">
            <a:xfrm>
              <a:off x="2712" y="807"/>
              <a:ext cx="3220" cy="30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Box 5"/>
          <p:cNvSpPr txBox="1">
            <a:spLocks noChangeArrowheads="1"/>
          </p:cNvSpPr>
          <p:nvPr/>
        </p:nvSpPr>
        <p:spPr bwMode="auto">
          <a:xfrm>
            <a:off x="714375" y="1500188"/>
            <a:ext cx="7715250" cy="435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hu-HU" sz="2800">
                <a:latin typeface="Gill Sans MT" pitchFamily="34" charset="-18"/>
              </a:rPr>
              <a:t> </a:t>
            </a:r>
            <a:r>
              <a:rPr lang="hu-HU" sz="3200">
                <a:latin typeface="Gill Sans MT" pitchFamily="34" charset="-18"/>
              </a:rPr>
              <a:t>Köszönjük a megtisztelő figyelmet!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800">
              <a:latin typeface="Gill Sans MT" pitchFamily="34" charset="-18"/>
            </a:endParaRP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Lasersystems Kereskedelmi és Szolgáltató Kft.</a:t>
            </a: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</a:rPr>
              <a:t>1037 Budapest, Bojtár utca 31.</a:t>
            </a: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  <a:hlinkClick r:id="rId2"/>
              </a:rPr>
              <a:t>info@lasersystems.hu</a:t>
            </a:r>
            <a:endParaRPr lang="hu-HU" sz="2000">
              <a:latin typeface="Gill Sans MT" pitchFamily="34" charset="-18"/>
            </a:endParaRPr>
          </a:p>
          <a:p>
            <a:pPr algn="ctr">
              <a:spcAft>
                <a:spcPts val="600"/>
              </a:spcAft>
            </a:pPr>
            <a:r>
              <a:rPr lang="hu-HU" sz="2000">
                <a:latin typeface="Gill Sans MT" pitchFamily="34" charset="-18"/>
                <a:hlinkClick r:id="rId3"/>
              </a:rPr>
              <a:t>www.lasersystems.hu</a:t>
            </a:r>
            <a:endParaRPr lang="hu-HU" sz="2000">
              <a:latin typeface="Gill Sans MT" pitchFamily="34" charset="-18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800">
              <a:latin typeface="Gill Sans MT" pitchFamily="34" charset="-18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hu-HU" sz="2000">
              <a:latin typeface="Gill Sans MT" pitchFamily="34" charset="-18"/>
            </a:endParaRPr>
          </a:p>
        </p:txBody>
      </p:sp>
      <p:pic>
        <p:nvPicPr>
          <p:cNvPr id="46082" name="Picture 2" descr="C:\Users\Viktor Urban\Pictures\logo_yamaha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8075" y="5357813"/>
            <a:ext cx="18923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 descr="C:\Users\Viktor Urban\Pictures\Nachi%20Logo%20Imag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0" y="5143500"/>
            <a:ext cx="15811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 descr="C:\Users\Viktor Urban\Pictures\laservision_log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13" y="5357813"/>
            <a:ext cx="238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2612</TotalTime>
  <Words>641</Words>
  <Application>Microsoft Office PowerPoint</Application>
  <PresentationFormat>On-screen Show (4:3)</PresentationFormat>
  <Paragraphs>124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Calibri</vt:lpstr>
      <vt:lpstr>Arial</vt:lpstr>
      <vt:lpstr>Gill Sans MT</vt:lpstr>
      <vt:lpstr>Dotum</vt:lpstr>
      <vt:lpstr>Wingdings</vt:lpstr>
      <vt:lpstr>1_Office Theme</vt:lpstr>
      <vt:lpstr>Office Theme</vt:lpstr>
      <vt:lpstr>1_Office Theme</vt:lpstr>
      <vt:lpstr>Office Theme</vt:lpstr>
      <vt:lpstr>Office Theme</vt:lpstr>
      <vt:lpstr>LÉZERES HEGESZTÉS AZ IPARBAN</vt:lpstr>
      <vt:lpstr>Slide 2</vt:lpstr>
      <vt:lpstr>Slide 3</vt:lpstr>
      <vt:lpstr>Slide 4</vt:lpstr>
      <vt:lpstr>Slide 5</vt:lpstr>
      <vt:lpstr>Lézeres hegesztés</vt:lpstr>
      <vt:lpstr>Slide 7</vt:lpstr>
      <vt:lpstr>Slide 8</vt:lpstr>
      <vt:lpstr>Slide 9</vt:lpstr>
      <vt:lpstr>Lézeres ötvözés, felrakó- és javítóhegesztés</vt:lpstr>
      <vt:lpstr>Slide 11</vt:lpstr>
      <vt:lpstr>Slide 12</vt:lpstr>
      <vt:lpstr>Slide 13</vt:lpstr>
      <vt:lpstr>Lézeres hegesztés gáz- és szilártest-lézerrel</vt:lpstr>
      <vt:lpstr>Slide 15</vt:lpstr>
      <vt:lpstr>Slide 16</vt:lpstr>
      <vt:lpstr>Scanner és 3D lézerhegesztés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Viktor Urban</dc:creator>
  <cp:lastModifiedBy>Szabolcs Bella</cp:lastModifiedBy>
  <cp:revision>217</cp:revision>
  <dcterms:created xsi:type="dcterms:W3CDTF">2009-04-06T08:17:01Z</dcterms:created>
  <dcterms:modified xsi:type="dcterms:W3CDTF">2009-11-25T08:32:47Z</dcterms:modified>
</cp:coreProperties>
</file>