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  <p:sldMasterId id="2147483780" r:id="rId2"/>
  </p:sldMasterIdLst>
  <p:notesMasterIdLst>
    <p:notesMasterId r:id="rId43"/>
  </p:notesMasterIdLst>
  <p:handoutMasterIdLst>
    <p:handoutMasterId r:id="rId44"/>
  </p:handoutMasterIdLst>
  <p:sldIdLst>
    <p:sldId id="258" r:id="rId3"/>
    <p:sldId id="259" r:id="rId4"/>
    <p:sldId id="260" r:id="rId5"/>
    <p:sldId id="263" r:id="rId6"/>
    <p:sldId id="261" r:id="rId7"/>
    <p:sldId id="264" r:id="rId8"/>
    <p:sldId id="262" r:id="rId9"/>
    <p:sldId id="265" r:id="rId10"/>
    <p:sldId id="266" r:id="rId11"/>
    <p:sldId id="269" r:id="rId12"/>
    <p:sldId id="276" r:id="rId13"/>
    <p:sldId id="267" r:id="rId14"/>
    <p:sldId id="271" r:id="rId15"/>
    <p:sldId id="272" r:id="rId16"/>
    <p:sldId id="273" r:id="rId17"/>
    <p:sldId id="274" r:id="rId18"/>
    <p:sldId id="275" r:id="rId19"/>
    <p:sldId id="279" r:id="rId20"/>
    <p:sldId id="280" r:id="rId21"/>
    <p:sldId id="281" r:id="rId22"/>
    <p:sldId id="282" r:id="rId23"/>
    <p:sldId id="283" r:id="rId24"/>
    <p:sldId id="284" r:id="rId25"/>
    <p:sldId id="290" r:id="rId26"/>
    <p:sldId id="291" r:id="rId27"/>
    <p:sldId id="285" r:id="rId28"/>
    <p:sldId id="286" r:id="rId29"/>
    <p:sldId id="287" r:id="rId30"/>
    <p:sldId id="288" r:id="rId31"/>
    <p:sldId id="289" r:id="rId32"/>
    <p:sldId id="278" r:id="rId33"/>
    <p:sldId id="292" r:id="rId34"/>
    <p:sldId id="293" r:id="rId35"/>
    <p:sldId id="295" r:id="rId36"/>
    <p:sldId id="299" r:id="rId37"/>
    <p:sldId id="304" r:id="rId38"/>
    <p:sldId id="303" r:id="rId39"/>
    <p:sldId id="305" r:id="rId40"/>
    <p:sldId id="312" r:id="rId41"/>
    <p:sldId id="315" r:id="rId4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80" d="100"/>
          <a:sy n="80" d="100"/>
        </p:scale>
        <p:origin x="-1878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53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CC5B5E3-94C0-44C2-88FF-5D85BA63B0A6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3691B26-F9B4-48C3-838A-A07DDC2782C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7A4799F-8F35-4295-9AFE-C57C602A2B08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52BF3B6-F2DB-4E99-AC51-F8D8BF41AF4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5857C0-8FAA-4CA0-8924-5D40303DF228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BF46110-E31E-4714-997D-4CD100D956D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95D8DF0-E887-40F3-89C6-54187E1AF994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FB1CAD-04FE-461D-9B73-C075A0ED52F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ktor Urban\Pictures\378_5_Logo_Trumpf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"/>
            <a:ext cx="7493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Viktor Urban\Pictures\lasersystems_logo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6215063"/>
            <a:ext cx="193833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 userDrawn="1"/>
        </p:nvCxnSpPr>
        <p:spPr>
          <a:xfrm rot="10800000">
            <a:off x="285750" y="6215063"/>
            <a:ext cx="8572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Process 5"/>
          <p:cNvSpPr/>
          <p:nvPr userDrawn="1"/>
        </p:nvSpPr>
        <p:spPr>
          <a:xfrm>
            <a:off x="0" y="2571750"/>
            <a:ext cx="9144000" cy="1285875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3600" dirty="0">
              <a:solidFill>
                <a:schemeClr val="tx1"/>
              </a:solidFill>
              <a:latin typeface="Gill Sans MT" pitchFamily="34" charset="-18"/>
              <a:ea typeface="Dotum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ransition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iktor Urban\Pictures\378_5_Logo_Trumpf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85750"/>
            <a:ext cx="7493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owchart: Process 9"/>
          <p:cNvSpPr/>
          <p:nvPr userDrawn="1"/>
        </p:nvSpPr>
        <p:spPr>
          <a:xfrm>
            <a:off x="1357313" y="471488"/>
            <a:ext cx="7500937" cy="52546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 dirty="0"/>
          </a:p>
        </p:txBody>
      </p:sp>
      <p:pic>
        <p:nvPicPr>
          <p:cNvPr id="3076" name="Picture 3" descr="C:\Users\Viktor Urban\Pictures\lasersystems_logo.jp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929438" y="6215063"/>
            <a:ext cx="193833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 userDrawn="1"/>
        </p:nvCxnSpPr>
        <p:spPr>
          <a:xfrm rot="10800000">
            <a:off x="285750" y="6215063"/>
            <a:ext cx="8572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ersystems.hu/" TargetMode="External"/><Relationship Id="rId2" Type="http://schemas.openxmlformats.org/officeDocument/2006/relationships/hyperlink" Target="mailto:info@lasersystems.h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LÉZERES JELÖLÉS AZ IPARBAN</a:t>
            </a:r>
          </a:p>
        </p:txBody>
      </p:sp>
      <p:pic>
        <p:nvPicPr>
          <p:cNvPr id="3077" name="Picture 5" descr="C:\Users\Viktor Urban\Pictures\barcode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071942"/>
            <a:ext cx="3000396" cy="1996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Tartalom</a:t>
            </a:r>
          </a:p>
        </p:txBody>
      </p:sp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642938" y="1263650"/>
            <a:ext cx="3706812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Lézeres jelölés előnyei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Lézeres jelölés alapelve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Fémek lézeres jelölése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Műanyagok lézeres jelölése 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Egyéb anyagok jelölése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TRUMPF jelölő rendszerek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TRUMPF jelölő munkaállomások</a:t>
            </a:r>
          </a:p>
        </p:txBody>
      </p:sp>
      <p:pic>
        <p:nvPicPr>
          <p:cNvPr id="4098" name="Picture 2" descr="C:\Users\Viktor Urban\Pictures\med-photos_pergamark_nr_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28736"/>
            <a:ext cx="3969343" cy="3196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jelölés előnyei</a:t>
            </a:r>
          </a:p>
        </p:txBody>
      </p:sp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500063" y="1387475"/>
            <a:ext cx="7929562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Anyagok széles választéka megmunkálható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Óriási </a:t>
            </a:r>
            <a:r>
              <a:rPr lang="hu-HU" b="1">
                <a:latin typeface="Gill Sans MT" pitchFamily="34" charset="-18"/>
              </a:rPr>
              <a:t>ismételhetőségi</a:t>
            </a:r>
            <a:r>
              <a:rPr lang="hu-HU">
                <a:latin typeface="Gill Sans MT" pitchFamily="34" charset="-18"/>
              </a:rPr>
              <a:t> pontosság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Nagy megmunkálási </a:t>
            </a:r>
            <a:r>
              <a:rPr lang="hu-HU" b="1">
                <a:latin typeface="Gill Sans MT" pitchFamily="34" charset="-18"/>
              </a:rPr>
              <a:t>sebesség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Kontaktusmentes</a:t>
            </a:r>
            <a:r>
              <a:rPr lang="hu-HU">
                <a:latin typeface="Gill Sans MT" pitchFamily="34" charset="-18"/>
              </a:rPr>
              <a:t> megmunkálás – nincs szerszámkopás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Nincs szükség elő-, illetve utómunkára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Kiváló </a:t>
            </a:r>
            <a:r>
              <a:rPr lang="hu-HU" b="1">
                <a:latin typeface="Gill Sans MT" pitchFamily="34" charset="-18"/>
              </a:rPr>
              <a:t>minőség</a:t>
            </a:r>
            <a:r>
              <a:rPr lang="hu-HU">
                <a:latin typeface="Gill Sans MT" pitchFamily="34" charset="-18"/>
              </a:rPr>
              <a:t>, kíváló </a:t>
            </a:r>
            <a:r>
              <a:rPr lang="hu-HU" b="1">
                <a:latin typeface="Gill Sans MT" pitchFamily="34" charset="-18"/>
              </a:rPr>
              <a:t>felbontás</a:t>
            </a:r>
            <a:r>
              <a:rPr lang="hu-HU">
                <a:latin typeface="Gill Sans MT" pitchFamily="34" charset="-18"/>
              </a:rPr>
              <a:t>, finom rajzolatok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Nagyfokú </a:t>
            </a:r>
            <a:r>
              <a:rPr lang="hu-HU" b="1">
                <a:latin typeface="Gill Sans MT" pitchFamily="34" charset="-18"/>
              </a:rPr>
              <a:t>flexibilitás, </a:t>
            </a:r>
            <a:r>
              <a:rPr lang="hu-HU">
                <a:latin typeface="Gill Sans MT" pitchFamily="34" charset="-18"/>
              </a:rPr>
              <a:t>könnyű </a:t>
            </a:r>
            <a:r>
              <a:rPr lang="hu-HU" b="1">
                <a:latin typeface="Gill Sans MT" pitchFamily="34" charset="-18"/>
              </a:rPr>
              <a:t>integrálhatóság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Nehezen hozzáférhető helyeken is, nagy megmunkálandó felületeken is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Környezetbarát</a:t>
            </a:r>
            <a:endParaRPr lang="hu-HU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jelölés előnyei</a:t>
            </a:r>
          </a:p>
        </p:txBody>
      </p:sp>
      <p:graphicFrame>
        <p:nvGraphicFramePr>
          <p:cNvPr id="5" name="Group 1066"/>
          <p:cNvGraphicFramePr>
            <a:graphicFrameLocks noGrp="1"/>
          </p:cNvGraphicFramePr>
          <p:nvPr/>
        </p:nvGraphicFramePr>
        <p:xfrm>
          <a:off x="642910" y="1428736"/>
          <a:ext cx="7973519" cy="3968389"/>
        </p:xfrm>
        <a:graphic>
          <a:graphicData uri="http://schemas.openxmlformats.org/drawingml/2006/table">
            <a:tbl>
              <a:tblPr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</a:tblPr>
              <a:tblGrid>
                <a:gridCol w="1643074"/>
                <a:gridCol w="1000132"/>
                <a:gridCol w="928694"/>
                <a:gridCol w="1000132"/>
                <a:gridCol w="1000132"/>
                <a:gridCol w="1090125"/>
                <a:gridCol w="1311230"/>
              </a:tblGrid>
              <a:tr h="620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Lézeres jelölés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Mech. gravírozás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Tampon nyomás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Tintasug. nyomtatás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Dombornyomás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Minőség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kiváló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Tartósság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kiváló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Anyag igénybevétel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Rugalmasság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nincs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nincs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nincs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Beruházás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Karbantartás / kopás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Környezetbarát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átlagos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alacsony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magas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jelölés alapelve</a:t>
            </a:r>
          </a:p>
        </p:txBody>
      </p:sp>
      <p:grpSp>
        <p:nvGrpSpPr>
          <p:cNvPr id="5124" name="Group 22"/>
          <p:cNvGrpSpPr>
            <a:grpSpLocks/>
          </p:cNvGrpSpPr>
          <p:nvPr/>
        </p:nvGrpSpPr>
        <p:grpSpPr bwMode="auto">
          <a:xfrm>
            <a:off x="5286375" y="1785938"/>
            <a:ext cx="3103563" cy="3960812"/>
            <a:chOff x="2167" y="1214"/>
            <a:chExt cx="2113" cy="2746"/>
          </a:xfrm>
        </p:grpSpPr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2200" y="1230"/>
            <a:ext cx="2080" cy="2730"/>
          </p:xfrm>
          <a:graphic>
            <a:graphicData uri="http://schemas.openxmlformats.org/presentationml/2006/ole">
              <p:oleObj spid="_x0000_s5122" name="Designer Zeichnung" r:id="rId3" imgW="2661480" imgH="3493440" progId="">
                <p:embed/>
              </p:oleObj>
            </a:graphicData>
          </a:graphic>
        </p:graphicFrame>
        <p:grpSp>
          <p:nvGrpSpPr>
            <p:cNvPr id="5126" name="Group 21"/>
            <p:cNvGrpSpPr>
              <a:grpSpLocks/>
            </p:cNvGrpSpPr>
            <p:nvPr/>
          </p:nvGrpSpPr>
          <p:grpSpPr bwMode="auto">
            <a:xfrm>
              <a:off x="2167" y="1214"/>
              <a:ext cx="1943" cy="2732"/>
              <a:chOff x="2167" y="1214"/>
              <a:chExt cx="1943" cy="2732"/>
            </a:xfrm>
          </p:grpSpPr>
          <p:sp>
            <p:nvSpPr>
              <p:cNvPr id="5127" name="Text Box 14"/>
              <p:cNvSpPr txBox="1">
                <a:spLocks noChangeArrowheads="1"/>
              </p:cNvSpPr>
              <p:nvPr/>
            </p:nvSpPr>
            <p:spPr bwMode="auto">
              <a:xfrm>
                <a:off x="3856" y="1214"/>
                <a:ext cx="254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hu-HU" b="1">
                    <a:latin typeface="Gill Sans MT" pitchFamily="34" charset="-18"/>
                  </a:rPr>
                  <a:t>1.</a:t>
                </a:r>
                <a:endParaRPr lang="en-US" b="1">
                  <a:latin typeface="Gill Sans MT" pitchFamily="34" charset="-18"/>
                </a:endParaRPr>
              </a:p>
            </p:txBody>
          </p:sp>
          <p:sp>
            <p:nvSpPr>
              <p:cNvPr id="5128" name="Text Box 15"/>
              <p:cNvSpPr txBox="1">
                <a:spLocks noChangeArrowheads="1"/>
              </p:cNvSpPr>
              <p:nvPr/>
            </p:nvSpPr>
            <p:spPr bwMode="auto">
              <a:xfrm>
                <a:off x="2167" y="1550"/>
                <a:ext cx="257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eaLnBrk="0" hangingPunct="0"/>
                <a:r>
                  <a:rPr lang="hu-HU" b="1">
                    <a:latin typeface="Gill Sans MT" pitchFamily="34" charset="-18"/>
                  </a:rPr>
                  <a:t>2.</a:t>
                </a:r>
                <a:r>
                  <a:rPr lang="en-US" b="1">
                    <a:latin typeface="Gill Sans MT" pitchFamily="34" charset="-18"/>
                  </a:rPr>
                  <a:t> </a:t>
                </a:r>
              </a:p>
            </p:txBody>
          </p:sp>
          <p:sp>
            <p:nvSpPr>
              <p:cNvPr id="5129" name="Text Box 16"/>
              <p:cNvSpPr txBox="1">
                <a:spLocks noChangeArrowheads="1"/>
              </p:cNvSpPr>
              <p:nvPr/>
            </p:nvSpPr>
            <p:spPr bwMode="auto">
              <a:xfrm>
                <a:off x="3515" y="1979"/>
                <a:ext cx="254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hu-HU" b="1">
                    <a:latin typeface="Gill Sans MT" pitchFamily="34" charset="-18"/>
                  </a:rPr>
                  <a:t>3.</a:t>
                </a:r>
                <a:endParaRPr lang="en-US" b="1">
                  <a:latin typeface="Gill Sans MT" pitchFamily="34" charset="-18"/>
                </a:endParaRPr>
              </a:p>
            </p:txBody>
          </p:sp>
          <p:sp>
            <p:nvSpPr>
              <p:cNvPr id="5130" name="Text Box 18"/>
              <p:cNvSpPr txBox="1">
                <a:spLocks noChangeArrowheads="1"/>
              </p:cNvSpPr>
              <p:nvPr/>
            </p:nvSpPr>
            <p:spPr bwMode="auto">
              <a:xfrm>
                <a:off x="3568" y="2598"/>
                <a:ext cx="254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hu-HU" b="1">
                    <a:latin typeface="Gill Sans MT" pitchFamily="34" charset="-18"/>
                  </a:rPr>
                  <a:t>4.</a:t>
                </a:r>
                <a:endParaRPr lang="en-US" b="1">
                  <a:latin typeface="Gill Sans MT" pitchFamily="34" charset="-18"/>
                </a:endParaRPr>
              </a:p>
            </p:txBody>
          </p:sp>
          <p:sp>
            <p:nvSpPr>
              <p:cNvPr id="5131" name="Text Box 19"/>
              <p:cNvSpPr txBox="1">
                <a:spLocks noChangeArrowheads="1"/>
              </p:cNvSpPr>
              <p:nvPr/>
            </p:nvSpPr>
            <p:spPr bwMode="auto">
              <a:xfrm>
                <a:off x="2280" y="3195"/>
                <a:ext cx="254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hu-HU" b="1">
                    <a:latin typeface="Gill Sans MT" pitchFamily="34" charset="-18"/>
                  </a:rPr>
                  <a:t>5.</a:t>
                </a:r>
                <a:endParaRPr lang="en-US" b="1">
                  <a:latin typeface="Gill Sans MT" pitchFamily="34" charset="-18"/>
                </a:endParaRPr>
              </a:p>
            </p:txBody>
          </p:sp>
          <p:sp>
            <p:nvSpPr>
              <p:cNvPr id="14" name="Text Box 20"/>
              <p:cNvSpPr txBox="1">
                <a:spLocks noChangeArrowheads="1"/>
              </p:cNvSpPr>
              <p:nvPr/>
            </p:nvSpPr>
            <p:spPr bwMode="auto">
              <a:xfrm>
                <a:off x="2377" y="3689"/>
                <a:ext cx="1140" cy="2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hu-HU" i="1" spc="300" dirty="0">
                    <a:latin typeface="Gill Sans MT" pitchFamily="34" charset="-18"/>
                  </a:rPr>
                  <a:t>munkadarab</a:t>
                </a:r>
                <a:endParaRPr lang="en-US" i="1" spc="300" dirty="0">
                  <a:latin typeface="Gill Sans MT" pitchFamily="34" charset="-18"/>
                </a:endParaRPr>
              </a:p>
            </p:txBody>
          </p:sp>
        </p:grpSp>
      </p:grpSp>
      <p:sp>
        <p:nvSpPr>
          <p:cNvPr id="5125" name="TextBox 16"/>
          <p:cNvSpPr txBox="1">
            <a:spLocks noChangeArrowheads="1"/>
          </p:cNvSpPr>
          <p:nvPr/>
        </p:nvSpPr>
        <p:spPr bwMode="auto">
          <a:xfrm>
            <a:off x="642938" y="1571625"/>
            <a:ext cx="4357687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 A lézerfény kilép a fényforrásból,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majd megtörik a két mozgatható tükrön,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amelyek X és Y irányba kitérítik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végül a lencse fókuszálja az eltérített sugarat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a jelölendő munkadarabra.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Fémek lézeres jelölése</a:t>
            </a:r>
          </a:p>
        </p:txBody>
      </p:sp>
      <p:pic>
        <p:nvPicPr>
          <p:cNvPr id="21506" name="Picture 2" descr="C:\Users\Viktor Urban\Pictures\79323lasersjpg_000000519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997647"/>
            <a:ext cx="1428760" cy="207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Alapvetések</a:t>
            </a:r>
          </a:p>
        </p:txBody>
      </p:sp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500063" y="1285875"/>
            <a:ext cx="8215312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fémek jelölése </a:t>
            </a:r>
            <a:r>
              <a:rPr lang="hu-HU" b="1">
                <a:latin typeface="Gill Sans MT" pitchFamily="34" charset="-18"/>
              </a:rPr>
              <a:t>termikus hatáson </a:t>
            </a:r>
            <a:r>
              <a:rPr lang="hu-HU">
                <a:latin typeface="Gill Sans MT" pitchFamily="34" charset="-18"/>
              </a:rPr>
              <a:t>alapul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kölcsönhatás kimenetele az </a:t>
            </a:r>
            <a:r>
              <a:rPr lang="hu-HU" b="1">
                <a:latin typeface="Gill Sans MT" pitchFamily="34" charset="-18"/>
              </a:rPr>
              <a:t>anyag abszorpciós képességétől </a:t>
            </a:r>
            <a:r>
              <a:rPr lang="hu-HU">
                <a:latin typeface="Gill Sans MT" pitchFamily="34" charset="-18"/>
              </a:rPr>
              <a:t>és a </a:t>
            </a:r>
            <a:r>
              <a:rPr lang="hu-HU" b="1">
                <a:latin typeface="Gill Sans MT" pitchFamily="34" charset="-18"/>
              </a:rPr>
              <a:t>lézerparaméterektől</a:t>
            </a:r>
            <a:r>
              <a:rPr lang="hu-HU">
                <a:latin typeface="Gill Sans MT" pitchFamily="34" charset="-18"/>
              </a:rPr>
              <a:t> függ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abszorpció mértéke függhet 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az </a:t>
            </a:r>
            <a:r>
              <a:rPr lang="hu-HU" b="1">
                <a:latin typeface="Gill Sans MT" pitchFamily="34" charset="-18"/>
              </a:rPr>
              <a:t>anyagszerkezettől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az anyag </a:t>
            </a:r>
            <a:r>
              <a:rPr lang="hu-HU" b="1">
                <a:latin typeface="Gill Sans MT" pitchFamily="34" charset="-18"/>
              </a:rPr>
              <a:t>felületi szerkezetétől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 </a:t>
            </a:r>
            <a:r>
              <a:rPr lang="hu-HU" b="1">
                <a:latin typeface="Gill Sans MT" pitchFamily="34" charset="-18"/>
              </a:rPr>
              <a:t>lézerfény hullámhosszától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és a lézerfény </a:t>
            </a:r>
            <a:r>
              <a:rPr lang="hu-HU" b="1">
                <a:latin typeface="Gill Sans MT" pitchFamily="34" charset="-18"/>
              </a:rPr>
              <a:t>beesési szögétől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elnyelődött lézerfény felmelegíti az anyag felületét vagy elpárologtatja a molekulákat az anyag felszínéről – ez az intenzítástól és a behatás idejétől függ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Alapvetések</a:t>
            </a:r>
          </a:p>
        </p:txBody>
      </p:sp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500063" y="1171575"/>
            <a:ext cx="8215312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hu-HU" sz="2400" b="1">
                <a:latin typeface="Gill Sans MT" pitchFamily="34" charset="-18"/>
              </a:rPr>
              <a:t> Fémek lézeres jelölés alkalmazásai: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Hőszínezés, hőkezelés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Gravírozás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Rétegeltávolítás</a:t>
            </a:r>
          </a:p>
        </p:txBody>
      </p:sp>
      <p:pic>
        <p:nvPicPr>
          <p:cNvPr id="21506" name="Picture 2" descr="C:\Users\Viktor Urban\Pictures\Metal_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96" y="2143116"/>
            <a:ext cx="2214566" cy="1902886"/>
          </a:xfrm>
          <a:prstGeom prst="rect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Hőszínezés, hőkezelés</a:t>
            </a:r>
          </a:p>
        </p:txBody>
      </p:sp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8215312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lézersugár a becsapodás helyén az </a:t>
            </a:r>
            <a:r>
              <a:rPr lang="hu-HU" b="1">
                <a:latin typeface="Gill Sans MT" pitchFamily="34" charset="-18"/>
              </a:rPr>
              <a:t>olvadáspontja alá </a:t>
            </a:r>
            <a:r>
              <a:rPr lang="hu-HU">
                <a:latin typeface="Gill Sans MT" pitchFamily="34" charset="-18"/>
              </a:rPr>
              <a:t>hevíti az anyagot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</a:t>
            </a:r>
            <a:r>
              <a:rPr lang="hu-HU" b="1">
                <a:latin typeface="Gill Sans MT" pitchFamily="34" charset="-18"/>
              </a:rPr>
              <a:t>rács szerkezete megváltozik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Ennek hatására a fém felületén </a:t>
            </a:r>
            <a:r>
              <a:rPr lang="hu-HU" b="1">
                <a:latin typeface="Gill Sans MT" pitchFamily="34" charset="-18"/>
              </a:rPr>
              <a:t>termikus hatások </a:t>
            </a:r>
            <a:r>
              <a:rPr lang="hu-HU">
                <a:latin typeface="Gill Sans MT" pitchFamily="34" charset="-18"/>
              </a:rPr>
              <a:t>jelennek meg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így elkészült hőszínek 200 °C-ig stabilak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Érzékeny megmunkálás, </a:t>
            </a:r>
            <a:r>
              <a:rPr lang="hu-HU" b="1">
                <a:latin typeface="Gill Sans MT" pitchFamily="34" charset="-18"/>
              </a:rPr>
              <a:t>meghatározott színek </a:t>
            </a:r>
            <a:r>
              <a:rPr lang="hu-HU">
                <a:latin typeface="Gill Sans MT" pitchFamily="34" charset="-18"/>
              </a:rPr>
              <a:t>elérésének lehetősége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sértetlen felszín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éles kontraszt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hosszú idejű, folyamatos energiaközlést igényel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Hőszínezés, hőkezelés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881063" y="4330700"/>
            <a:ext cx="1343025" cy="887413"/>
            <a:chOff x="1200" y="2641"/>
            <a:chExt cx="1617" cy="559"/>
          </a:xfrm>
        </p:grpSpPr>
        <p:sp>
          <p:nvSpPr>
            <p:cNvPr id="18444" name="AutoShape 18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18445" name="Text Box 19"/>
            <p:cNvSpPr txBox="1">
              <a:spLocks noChangeArrowheads="1"/>
            </p:cNvSpPr>
            <p:nvPr/>
          </p:nvSpPr>
          <p:spPr bwMode="auto">
            <a:xfrm>
              <a:off x="1447" y="2793"/>
              <a:ext cx="974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sp>
        <p:nvSpPr>
          <p:cNvPr id="18435" name="Rectangle 15"/>
          <p:cNvSpPr>
            <a:spLocks noChangeArrowheads="1"/>
          </p:cNvSpPr>
          <p:nvPr/>
        </p:nvSpPr>
        <p:spPr bwMode="auto">
          <a:xfrm>
            <a:off x="2500313" y="3714750"/>
            <a:ext cx="1014412" cy="2143125"/>
          </a:xfrm>
          <a:prstGeom prst="rect">
            <a:avLst/>
          </a:prstGeom>
          <a:solidFill>
            <a:srgbClr val="80808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2500313" y="4475163"/>
            <a:ext cx="295275" cy="563562"/>
          </a:xfrm>
          <a:prstGeom prst="rect">
            <a:avLst/>
          </a:prstGeom>
          <a:solidFill>
            <a:srgbClr val="0000FF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H="1">
            <a:off x="2671763" y="4762500"/>
            <a:ext cx="1076325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8438" name="Line 23"/>
          <p:cNvSpPr>
            <a:spLocks noChangeShapeType="1"/>
          </p:cNvSpPr>
          <p:nvPr/>
        </p:nvSpPr>
        <p:spPr bwMode="auto">
          <a:xfrm flipH="1">
            <a:off x="3200400" y="5495925"/>
            <a:ext cx="5461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3760788" y="4438650"/>
            <a:ext cx="187007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Hőszínezett anyag</a:t>
            </a:r>
            <a:endParaRPr lang="en-US">
              <a:latin typeface="Calibri" pitchFamily="34" charset="0"/>
            </a:endParaRPr>
          </a:p>
        </p:txBody>
      </p:sp>
      <p:sp>
        <p:nvSpPr>
          <p:cNvPr id="18440" name="Text Box 22"/>
          <p:cNvSpPr txBox="1">
            <a:spLocks noChangeArrowheads="1"/>
          </p:cNvSpPr>
          <p:nvPr/>
        </p:nvSpPr>
        <p:spPr bwMode="auto">
          <a:xfrm>
            <a:off x="3760788" y="5299075"/>
            <a:ext cx="145732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Eredeti anyag</a:t>
            </a:r>
            <a:endParaRPr lang="en-US">
              <a:latin typeface="Calibri" pitchFamily="34" charset="0"/>
            </a:endParaRPr>
          </a:p>
        </p:txBody>
      </p:sp>
      <p:pic>
        <p:nvPicPr>
          <p:cNvPr id="18441" name="Picture 25" descr="Anlassfarb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38" y="3000375"/>
            <a:ext cx="8493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165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3286125"/>
            <a:ext cx="1814512" cy="2628900"/>
          </a:xfrm>
          <a:prstGeom prst="rect">
            <a:avLst/>
          </a:prstGeom>
          <a:noFill/>
          <a:effectLst>
            <a:outerShdw dist="56796" dir="1593903" algn="ctr" rotWithShape="0">
              <a:schemeClr val="bg1"/>
            </a:outerShdw>
          </a:effectLst>
        </p:spPr>
      </p:pic>
      <p:sp>
        <p:nvSpPr>
          <p:cNvPr id="18443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30-50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10-100mm/s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Hőszínezés, hőkezelés</a:t>
            </a:r>
          </a:p>
        </p:txBody>
      </p:sp>
      <p:sp>
        <p:nvSpPr>
          <p:cNvPr id="19458" name="TextBox 16"/>
          <p:cNvSpPr txBox="1">
            <a:spLocks noChangeArrowheads="1"/>
          </p:cNvSpPr>
          <p:nvPr/>
        </p:nvSpPr>
        <p:spPr bwMode="auto">
          <a:xfrm>
            <a:off x="642938" y="1214438"/>
            <a:ext cx="8215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pic>
        <p:nvPicPr>
          <p:cNvPr id="18" name="Picture 23" descr="key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214563"/>
            <a:ext cx="2508250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0" name="Text Box 25"/>
          <p:cNvSpPr txBox="1">
            <a:spLocks noChangeArrowheads="1"/>
          </p:cNvSpPr>
          <p:nvPr/>
        </p:nvSpPr>
        <p:spPr bwMode="auto">
          <a:xfrm>
            <a:off x="785813" y="4143375"/>
            <a:ext cx="2376487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Billentyűzet</a:t>
            </a:r>
            <a:endParaRPr lang="en-US">
              <a:latin typeface="Gill Sans MT" pitchFamily="34" charset="-18"/>
            </a:endParaRPr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4786313"/>
            <a:ext cx="3833812" cy="782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9" descr="Nahtschweißung Herzschrittmacher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3138" y="2214563"/>
            <a:ext cx="2327275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3" name="Text Box 25"/>
          <p:cNvSpPr txBox="1">
            <a:spLocks noChangeArrowheads="1"/>
          </p:cNvSpPr>
          <p:nvPr/>
        </p:nvSpPr>
        <p:spPr bwMode="auto">
          <a:xfrm>
            <a:off x="3429000" y="5572125"/>
            <a:ext cx="2376488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Sebészeti műszer</a:t>
            </a:r>
          </a:p>
        </p:txBody>
      </p:sp>
      <p:sp>
        <p:nvSpPr>
          <p:cNvPr id="19464" name="Text Box 25"/>
          <p:cNvSpPr txBox="1">
            <a:spLocks noChangeArrowheads="1"/>
          </p:cNvSpPr>
          <p:nvPr/>
        </p:nvSpPr>
        <p:spPr bwMode="auto">
          <a:xfrm>
            <a:off x="6000750" y="4143375"/>
            <a:ext cx="2376488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Pacemaker</a:t>
            </a:r>
          </a:p>
        </p:txBody>
      </p:sp>
      <p:pic>
        <p:nvPicPr>
          <p:cNvPr id="16" name="Picture 9" descr="Swarovsk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2963" y="2214563"/>
            <a:ext cx="2546350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6" name="Text Box 25"/>
          <p:cNvSpPr txBox="1">
            <a:spLocks noChangeArrowheads="1"/>
          </p:cNvSpPr>
          <p:nvPr/>
        </p:nvSpPr>
        <p:spPr bwMode="auto">
          <a:xfrm>
            <a:off x="3429000" y="4143375"/>
            <a:ext cx="2376488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Lencse gyűrű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Gravírozás</a:t>
            </a:r>
          </a:p>
        </p:txBody>
      </p:sp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642938" y="1428750"/>
            <a:ext cx="8215312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Magas hő hatására néhány </a:t>
            </a:r>
            <a:r>
              <a:rPr lang="hu-HU" i="1">
                <a:latin typeface="Gill Sans MT" pitchFamily="34" charset="-18"/>
              </a:rPr>
              <a:t>ns</a:t>
            </a:r>
            <a:r>
              <a:rPr lang="hu-HU">
                <a:latin typeface="Gill Sans MT" pitchFamily="34" charset="-18"/>
              </a:rPr>
              <a:t> alatt az </a:t>
            </a:r>
            <a:r>
              <a:rPr lang="hu-HU" b="1">
                <a:latin typeface="Gill Sans MT" pitchFamily="34" charset="-18"/>
              </a:rPr>
              <a:t>anyag felforr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forró anyag </a:t>
            </a:r>
            <a:r>
              <a:rPr lang="hu-HU" b="1">
                <a:latin typeface="Gill Sans MT" pitchFamily="34" charset="-18"/>
              </a:rPr>
              <a:t>lerobban a felszínről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Kúpos </a:t>
            </a:r>
            <a:r>
              <a:rPr lang="hu-HU" b="1">
                <a:latin typeface="Gill Sans MT" pitchFamily="34" charset="-18"/>
              </a:rPr>
              <a:t>mélyedés</a:t>
            </a:r>
            <a:r>
              <a:rPr lang="hu-HU">
                <a:latin typeface="Gill Sans MT" pitchFamily="34" charset="-18"/>
              </a:rPr>
              <a:t> keletkezik a felszínen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rendkívűl </a:t>
            </a:r>
            <a:r>
              <a:rPr lang="hu-HU" b="1">
                <a:latin typeface="Gill Sans MT" pitchFamily="34" charset="-18"/>
              </a:rPr>
              <a:t>tartós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nagy teljesítménysűrűségre </a:t>
            </a:r>
            <a:r>
              <a:rPr lang="hu-HU">
                <a:latin typeface="Gill Sans MT" pitchFamily="34" charset="-18"/>
              </a:rPr>
              <a:t>van szükség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hátránya: kráterképződés a széleken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Gravírozás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881063" y="4330700"/>
            <a:ext cx="1343025" cy="887413"/>
            <a:chOff x="1200" y="2641"/>
            <a:chExt cx="1617" cy="559"/>
          </a:xfrm>
        </p:grpSpPr>
        <p:sp>
          <p:nvSpPr>
            <p:cNvPr id="21515" name="AutoShape 18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21516" name="Text Box 19"/>
            <p:cNvSpPr txBox="1">
              <a:spLocks noChangeArrowheads="1"/>
            </p:cNvSpPr>
            <p:nvPr/>
          </p:nvSpPr>
          <p:spPr bwMode="auto">
            <a:xfrm>
              <a:off x="1447" y="2793"/>
              <a:ext cx="974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sp>
        <p:nvSpPr>
          <p:cNvPr id="21507" name="Rectangle 15"/>
          <p:cNvSpPr>
            <a:spLocks noChangeArrowheads="1"/>
          </p:cNvSpPr>
          <p:nvPr/>
        </p:nvSpPr>
        <p:spPr bwMode="auto">
          <a:xfrm>
            <a:off x="2500313" y="3714750"/>
            <a:ext cx="1014412" cy="2143125"/>
          </a:xfrm>
          <a:prstGeom prst="rect">
            <a:avLst/>
          </a:prstGeom>
          <a:solidFill>
            <a:srgbClr val="80808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21508" name="Line 23"/>
          <p:cNvSpPr>
            <a:spLocks noChangeShapeType="1"/>
          </p:cNvSpPr>
          <p:nvPr/>
        </p:nvSpPr>
        <p:spPr bwMode="auto">
          <a:xfrm flipH="1">
            <a:off x="3200400" y="5495925"/>
            <a:ext cx="5461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3786188" y="4500563"/>
            <a:ext cx="1152525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Gravírozás</a:t>
            </a:r>
            <a:endParaRPr lang="en-US">
              <a:latin typeface="Calibri" pitchFamily="34" charset="0"/>
            </a:endParaRPr>
          </a:p>
        </p:txBody>
      </p:sp>
      <p:sp>
        <p:nvSpPr>
          <p:cNvPr id="21510" name="Text Box 22"/>
          <p:cNvSpPr txBox="1">
            <a:spLocks noChangeArrowheads="1"/>
          </p:cNvSpPr>
          <p:nvPr/>
        </p:nvSpPr>
        <p:spPr bwMode="auto">
          <a:xfrm>
            <a:off x="3760788" y="5299075"/>
            <a:ext cx="145732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Eredeti anyag</a:t>
            </a:r>
            <a:endParaRPr lang="en-US">
              <a:latin typeface="Calibri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500313" y="4500563"/>
            <a:ext cx="295275" cy="563562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21512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1-100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50-400 mm/s</a:t>
            </a: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H="1">
            <a:off x="2709863" y="4800600"/>
            <a:ext cx="1076325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pic>
        <p:nvPicPr>
          <p:cNvPr id="21514" name="Picture 15" descr="165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286125"/>
            <a:ext cx="3519488" cy="1762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Gravírozás</a:t>
            </a:r>
          </a:p>
        </p:txBody>
      </p:sp>
      <p:sp>
        <p:nvSpPr>
          <p:cNvPr id="7172" name="TextBox 16"/>
          <p:cNvSpPr txBox="1">
            <a:spLocks noChangeArrowheads="1"/>
          </p:cNvSpPr>
          <p:nvPr/>
        </p:nvSpPr>
        <p:spPr bwMode="auto">
          <a:xfrm>
            <a:off x="500063" y="1276350"/>
            <a:ext cx="8215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4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sp>
        <p:nvSpPr>
          <p:cNvPr id="7173" name="Text Box 25"/>
          <p:cNvSpPr txBox="1">
            <a:spLocks noChangeArrowheads="1"/>
          </p:cNvSpPr>
          <p:nvPr/>
        </p:nvSpPr>
        <p:spPr bwMode="auto">
          <a:xfrm>
            <a:off x="606425" y="4773613"/>
            <a:ext cx="2376488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Tányérkerék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7174" name="Text Box 25"/>
          <p:cNvSpPr txBox="1">
            <a:spLocks noChangeArrowheads="1"/>
          </p:cNvSpPr>
          <p:nvPr/>
        </p:nvSpPr>
        <p:spPr bwMode="auto">
          <a:xfrm>
            <a:off x="6035675" y="4773613"/>
            <a:ext cx="2376488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Fogaskoszorú</a:t>
            </a:r>
          </a:p>
        </p:txBody>
      </p:sp>
      <p:sp>
        <p:nvSpPr>
          <p:cNvPr id="7175" name="Text Box 25"/>
          <p:cNvSpPr txBox="1">
            <a:spLocks noChangeArrowheads="1"/>
          </p:cNvSpPr>
          <p:nvPr/>
        </p:nvSpPr>
        <p:spPr bwMode="auto">
          <a:xfrm>
            <a:off x="3106738" y="4773613"/>
            <a:ext cx="2376487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Főtengely</a:t>
            </a:r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2487613"/>
            <a:ext cx="2463800" cy="2281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8175" y="2471738"/>
            <a:ext cx="2286000" cy="2301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5607050" y="2487613"/>
          <a:ext cx="3171825" cy="2260600"/>
        </p:xfrm>
        <a:graphic>
          <a:graphicData uri="http://schemas.openxmlformats.org/presentationml/2006/ole">
            <p:oleObj spid="_x0000_s7170" name="Photo Editor Photo" r:id="rId5" imgW="8438095" imgH="5619048" progId="">
              <p:embed/>
            </p:oleObj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Rétegeltávolítás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428625" y="1428750"/>
            <a:ext cx="8643938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Bevonatolt vagy festett fémekre </a:t>
            </a:r>
            <a:r>
              <a:rPr lang="hu-HU">
                <a:latin typeface="Gill Sans MT" pitchFamily="34" charset="-18"/>
              </a:rPr>
              <a:t>alkalmazható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</a:t>
            </a:r>
            <a:r>
              <a:rPr lang="hu-HU" b="1">
                <a:latin typeface="Gill Sans MT" pitchFamily="34" charset="-18"/>
              </a:rPr>
              <a:t>bevonat eltávolításával </a:t>
            </a:r>
            <a:r>
              <a:rPr lang="hu-HU">
                <a:latin typeface="Gill Sans MT" pitchFamily="34" charset="-18"/>
              </a:rPr>
              <a:t>hozható létre a jelölés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Leggyakoribb alapanyagok: festett fémek, anodizált fémek (anódos alumínium)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Bevonatra vonatkozó szükséges feltételek: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éles kontraszt </a:t>
            </a:r>
            <a:r>
              <a:rPr lang="hu-HU">
                <a:latin typeface="Gill Sans MT" pitchFamily="34" charset="-18"/>
              </a:rPr>
              <a:t>a bevonat és az alapanyag között, homogén rétegvastagság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jó abszorpciós képesség </a:t>
            </a:r>
            <a:r>
              <a:rPr lang="hu-HU">
                <a:latin typeface="Gill Sans MT" pitchFamily="34" charset="-18"/>
              </a:rPr>
              <a:t>a lézersugár hullámhosszán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</a:t>
            </a:r>
            <a:r>
              <a:rPr lang="hu-HU">
                <a:latin typeface="Gill Sans MT" pitchFamily="34" charset="-18"/>
              </a:rPr>
              <a:t>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éles kontraszt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nagy sebesség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Rétegeltávolítás</a:t>
            </a:r>
          </a:p>
        </p:txBody>
      </p:sp>
      <p:sp>
        <p:nvSpPr>
          <p:cNvPr id="26626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</a:t>
            </a:r>
            <a:r>
              <a:rPr lang="hu-HU" sz="2000">
                <a:latin typeface="Calibri" pitchFamily="34" charset="0"/>
              </a:rPr>
              <a:t> </a:t>
            </a:r>
            <a:r>
              <a:rPr lang="hu-HU" sz="2000">
                <a:latin typeface="Gill Sans MT" pitchFamily="34" charset="-18"/>
              </a:rPr>
              <a:t>&lt; 50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500-1500 mm/s</a:t>
            </a:r>
          </a:p>
        </p:txBody>
      </p:sp>
      <p:sp>
        <p:nvSpPr>
          <p:cNvPr id="26627" name="Rectangle 29"/>
          <p:cNvSpPr>
            <a:spLocks noChangeArrowheads="1"/>
          </p:cNvSpPr>
          <p:nvPr/>
        </p:nvSpPr>
        <p:spPr bwMode="auto">
          <a:xfrm>
            <a:off x="4386263" y="3286125"/>
            <a:ext cx="160337" cy="2646363"/>
          </a:xfrm>
          <a:prstGeom prst="rect">
            <a:avLst/>
          </a:prstGeom>
          <a:solidFill>
            <a:srgbClr val="0000FF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26628" name="Rectangle 30"/>
          <p:cNvSpPr>
            <a:spLocks noChangeArrowheads="1"/>
          </p:cNvSpPr>
          <p:nvPr/>
        </p:nvSpPr>
        <p:spPr bwMode="auto">
          <a:xfrm>
            <a:off x="4535488" y="3286125"/>
            <a:ext cx="1114425" cy="2651125"/>
          </a:xfrm>
          <a:prstGeom prst="rect">
            <a:avLst/>
          </a:prstGeom>
          <a:solidFill>
            <a:srgbClr val="666699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4384675" y="4333875"/>
            <a:ext cx="150813" cy="563563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grpSp>
        <p:nvGrpSpPr>
          <p:cNvPr id="20" name="Group 32"/>
          <p:cNvGrpSpPr>
            <a:grpSpLocks/>
          </p:cNvGrpSpPr>
          <p:nvPr/>
        </p:nvGrpSpPr>
        <p:grpSpPr bwMode="auto">
          <a:xfrm>
            <a:off x="1690688" y="4189413"/>
            <a:ext cx="2566987" cy="887412"/>
            <a:chOff x="1200" y="2641"/>
            <a:chExt cx="1617" cy="559"/>
          </a:xfrm>
        </p:grpSpPr>
        <p:sp>
          <p:nvSpPr>
            <p:cNvPr id="26637" name="AutoShape 33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26638" name="Text Box 34"/>
            <p:cNvSpPr txBox="1">
              <a:spLocks noChangeArrowheads="1"/>
            </p:cNvSpPr>
            <p:nvPr/>
          </p:nvSpPr>
          <p:spPr bwMode="auto">
            <a:xfrm>
              <a:off x="1552" y="2785"/>
              <a:ext cx="509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sp>
        <p:nvSpPr>
          <p:cNvPr id="23" name="Line 35"/>
          <p:cNvSpPr>
            <a:spLocks noChangeShapeType="1"/>
          </p:cNvSpPr>
          <p:nvPr/>
        </p:nvSpPr>
        <p:spPr bwMode="auto">
          <a:xfrm flipH="1">
            <a:off x="4427538" y="4618038"/>
            <a:ext cx="1800225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4" name="Text Box 36"/>
          <p:cNvSpPr txBox="1">
            <a:spLocks noChangeArrowheads="1"/>
          </p:cNvSpPr>
          <p:nvPr/>
        </p:nvSpPr>
        <p:spPr bwMode="auto">
          <a:xfrm>
            <a:off x="6230938" y="4437063"/>
            <a:ext cx="1760537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Eltávolított réteg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26633" name="Text Box 37"/>
          <p:cNvSpPr txBox="1">
            <a:spLocks noChangeArrowheads="1"/>
          </p:cNvSpPr>
          <p:nvPr/>
        </p:nvSpPr>
        <p:spPr bwMode="auto">
          <a:xfrm>
            <a:off x="6227763" y="5049838"/>
            <a:ext cx="1422400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Eredeti anyag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26634" name="Line 38"/>
          <p:cNvSpPr>
            <a:spLocks noChangeShapeType="1"/>
          </p:cNvSpPr>
          <p:nvPr/>
        </p:nvSpPr>
        <p:spPr bwMode="auto">
          <a:xfrm flipH="1">
            <a:off x="5235575" y="5240338"/>
            <a:ext cx="993775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6635" name="Line 39"/>
          <p:cNvSpPr>
            <a:spLocks noChangeShapeType="1"/>
          </p:cNvSpPr>
          <p:nvPr/>
        </p:nvSpPr>
        <p:spPr bwMode="auto">
          <a:xfrm flipH="1" flipV="1">
            <a:off x="4443413" y="3713163"/>
            <a:ext cx="1784350" cy="476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6636" name="Text Box 40"/>
          <p:cNvSpPr txBox="1">
            <a:spLocks noChangeArrowheads="1"/>
          </p:cNvSpPr>
          <p:nvPr/>
        </p:nvSpPr>
        <p:spPr bwMode="auto">
          <a:xfrm>
            <a:off x="6230938" y="3536950"/>
            <a:ext cx="1455737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Rétegbevonat</a:t>
            </a:r>
            <a:endParaRPr lang="en-US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Rétegeltávolítás</a:t>
            </a:r>
          </a:p>
        </p:txBody>
      </p:sp>
      <p:sp>
        <p:nvSpPr>
          <p:cNvPr id="27650" name="TextBox 16"/>
          <p:cNvSpPr txBox="1">
            <a:spLocks noChangeArrowheads="1"/>
          </p:cNvSpPr>
          <p:nvPr/>
        </p:nvSpPr>
        <p:spPr bwMode="auto">
          <a:xfrm>
            <a:off x="642938" y="1214438"/>
            <a:ext cx="8215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7888" y="2636838"/>
            <a:ext cx="2592387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2" name="Text Box 10"/>
          <p:cNvSpPr txBox="1">
            <a:spLocks noChangeArrowheads="1"/>
          </p:cNvSpPr>
          <p:nvPr/>
        </p:nvSpPr>
        <p:spPr bwMode="auto">
          <a:xfrm>
            <a:off x="857250" y="4749800"/>
            <a:ext cx="258762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Nyomtatott áramkör</a:t>
            </a:r>
            <a:endParaRPr lang="en-US">
              <a:latin typeface="Gill Sans MT" pitchFamily="34" charset="-18"/>
            </a:endParaRPr>
          </a:p>
        </p:txBody>
      </p:sp>
      <p:pic>
        <p:nvPicPr>
          <p:cNvPr id="18" name="Picture 11" descr="Sk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4125" y="2636838"/>
            <a:ext cx="2125663" cy="2125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2" descr="Abdecku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1725" y="2636838"/>
            <a:ext cx="2328863" cy="21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5" name="Text Box 13"/>
          <p:cNvSpPr txBox="1">
            <a:spLocks noChangeArrowheads="1"/>
          </p:cNvSpPr>
          <p:nvPr/>
        </p:nvSpPr>
        <p:spPr bwMode="auto">
          <a:xfrm>
            <a:off x="3787775" y="4762500"/>
            <a:ext cx="2128838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Csavarfej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27656" name="Text Box 14"/>
          <p:cNvSpPr txBox="1">
            <a:spLocks noChangeArrowheads="1"/>
          </p:cNvSpPr>
          <p:nvPr/>
        </p:nvSpPr>
        <p:spPr bwMode="auto">
          <a:xfrm>
            <a:off x="6176963" y="4762500"/>
            <a:ext cx="233362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Villanyóra burkolat</a:t>
            </a:r>
            <a:endParaRPr lang="en-US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Műanyagok lézeres jelölése</a:t>
            </a:r>
          </a:p>
        </p:txBody>
      </p:sp>
      <p:pic>
        <p:nvPicPr>
          <p:cNvPr id="22530" name="Picture 2" descr="C:\Users\Viktor Urban\Pictures\fo_las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4000504"/>
            <a:ext cx="1643073" cy="2071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Alapvetések</a:t>
            </a:r>
          </a:p>
        </p:txBody>
      </p:sp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500063" y="1192213"/>
            <a:ext cx="8215312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400" b="1">
                <a:latin typeface="Gill Sans MT" pitchFamily="34" charset="-18"/>
              </a:rPr>
              <a:t>Műanyagok</a:t>
            </a:r>
            <a:endParaRPr lang="hu-HU" sz="2400">
              <a:latin typeface="Gill Sans MT" pitchFamily="34" charset="-18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Szintetikusan előállított szerves anyagok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szilikon kivételével makromolekulákká kapcsolódott szénvegyületek alkotják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Struktúrájuk alapján három féle műanyag különböztethető meg: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Hőre lágyuló műanyagok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Hőre keményedő műanyagok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Elasztomerek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Jelölhető műanyagok: ABS, PC, POM, PUR, PP, PE, PS, PBT, PA és PVC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Alapvetések</a:t>
            </a:r>
          </a:p>
        </p:txBody>
      </p:sp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500063" y="1284288"/>
            <a:ext cx="82153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hu-HU" sz="2400" b="1">
                <a:latin typeface="Gill Sans MT" pitchFamily="34" charset="-18"/>
              </a:rPr>
              <a:t>Műanyagok lézeres jelölés alkalmazásai: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 Felület alatti színváltoztatás - fehérítés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 Gravírozás – kötőanyag leválasztása a felületről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 Felület átalakítása – habosítás vagy olvasztás</a:t>
            </a:r>
          </a:p>
          <a:p>
            <a:pPr marL="914400" lvl="1" indent="-457200">
              <a:lnSpc>
                <a:spcPct val="200000"/>
              </a:lnSpc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hu-HU" sz="2000">
                <a:latin typeface="Gill Sans MT" pitchFamily="34" charset="-18"/>
              </a:rPr>
              <a:t>Bevonat eltávolítása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Színváltoztatás, fehérítés</a:t>
            </a:r>
          </a:p>
        </p:txBody>
      </p:sp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642938" y="1444625"/>
            <a:ext cx="8215312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Hő hatására az anyag színe megváltozik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Közvetlenül </a:t>
            </a:r>
            <a:r>
              <a:rPr lang="hu-HU" b="1">
                <a:latin typeface="Gill Sans MT" pitchFamily="34" charset="-18"/>
              </a:rPr>
              <a:t>az anyag festékmolekuláira </a:t>
            </a:r>
            <a:r>
              <a:rPr lang="hu-HU">
                <a:latin typeface="Gill Sans MT" pitchFamily="34" charset="-18"/>
              </a:rPr>
              <a:t>hat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anyag </a:t>
            </a:r>
            <a:r>
              <a:rPr lang="hu-HU" b="1">
                <a:latin typeface="Gill Sans MT" pitchFamily="34" charset="-18"/>
              </a:rPr>
              <a:t>szerkezetét nem módosítja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sugár hullámhosszát és az anyagot illeszteni kell egymáshoz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ép felület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tartós jelölés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Színváltoztatás, fehérítés</a:t>
            </a:r>
          </a:p>
        </p:txBody>
      </p:sp>
      <p:sp>
        <p:nvSpPr>
          <p:cNvPr id="33794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</a:t>
            </a:r>
            <a:r>
              <a:rPr lang="hu-HU" sz="2000">
                <a:latin typeface="Calibri" pitchFamily="34" charset="0"/>
              </a:rPr>
              <a:t> </a:t>
            </a:r>
            <a:r>
              <a:rPr lang="hu-HU" sz="2000">
                <a:latin typeface="Gill Sans MT" pitchFamily="34" charset="-18"/>
              </a:rPr>
              <a:t>50-100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200-1000 mm/s</a:t>
            </a:r>
          </a:p>
        </p:txBody>
      </p:sp>
      <p:sp>
        <p:nvSpPr>
          <p:cNvPr id="33795" name="Rectangle 16"/>
          <p:cNvSpPr>
            <a:spLocks noChangeArrowheads="1"/>
          </p:cNvSpPr>
          <p:nvPr/>
        </p:nvSpPr>
        <p:spPr bwMode="auto">
          <a:xfrm>
            <a:off x="2298700" y="3733800"/>
            <a:ext cx="1114425" cy="2124075"/>
          </a:xfrm>
          <a:prstGeom prst="rect">
            <a:avLst/>
          </a:prstGeom>
          <a:solidFill>
            <a:srgbClr val="00CCFF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2286000" y="4511675"/>
            <a:ext cx="295275" cy="563563"/>
          </a:xfrm>
          <a:prstGeom prst="rect">
            <a:avLst/>
          </a:prstGeom>
          <a:solidFill>
            <a:srgbClr val="FFFF0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 flipH="1">
            <a:off x="2465388" y="4797425"/>
            <a:ext cx="146685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3954463" y="4471988"/>
            <a:ext cx="1631950" cy="646112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Színváltoztatott</a:t>
            </a:r>
          </a:p>
          <a:p>
            <a:pPr algn="ctr"/>
            <a:r>
              <a:rPr lang="hu-HU">
                <a:latin typeface="Calibri" pitchFamily="34" charset="0"/>
              </a:rPr>
              <a:t>anyag</a:t>
            </a:r>
            <a:endParaRPr lang="en-US">
              <a:latin typeface="Calibri" pitchFamily="34" charset="0"/>
            </a:endParaRPr>
          </a:p>
        </p:txBody>
      </p:sp>
      <p:sp>
        <p:nvSpPr>
          <p:cNvPr id="33799" name="Text Box 23"/>
          <p:cNvSpPr txBox="1">
            <a:spLocks noChangeArrowheads="1"/>
          </p:cNvSpPr>
          <p:nvPr/>
        </p:nvSpPr>
        <p:spPr bwMode="auto">
          <a:xfrm>
            <a:off x="3951288" y="5226050"/>
            <a:ext cx="145732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Eredeti anyag</a:t>
            </a:r>
            <a:endParaRPr lang="en-US">
              <a:latin typeface="Calibri" pitchFamily="34" charset="0"/>
            </a:endParaRPr>
          </a:p>
        </p:txBody>
      </p:sp>
      <p:sp>
        <p:nvSpPr>
          <p:cNvPr id="33800" name="Line 24"/>
          <p:cNvSpPr>
            <a:spLocks noChangeShapeType="1"/>
          </p:cNvSpPr>
          <p:nvPr/>
        </p:nvSpPr>
        <p:spPr bwMode="auto">
          <a:xfrm flipH="1">
            <a:off x="2986088" y="5421313"/>
            <a:ext cx="968375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grpSp>
        <p:nvGrpSpPr>
          <p:cNvPr id="35" name="Group 17"/>
          <p:cNvGrpSpPr>
            <a:grpSpLocks/>
          </p:cNvGrpSpPr>
          <p:nvPr/>
        </p:nvGrpSpPr>
        <p:grpSpPr bwMode="auto">
          <a:xfrm>
            <a:off x="881063" y="4330700"/>
            <a:ext cx="1343025" cy="887413"/>
            <a:chOff x="1200" y="2641"/>
            <a:chExt cx="1617" cy="559"/>
          </a:xfrm>
        </p:grpSpPr>
        <p:sp>
          <p:nvSpPr>
            <p:cNvPr id="33803" name="AutoShape 18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33804" name="Text Box 19"/>
            <p:cNvSpPr txBox="1">
              <a:spLocks noChangeArrowheads="1"/>
            </p:cNvSpPr>
            <p:nvPr/>
          </p:nvSpPr>
          <p:spPr bwMode="auto">
            <a:xfrm>
              <a:off x="1447" y="2793"/>
              <a:ext cx="974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pic>
        <p:nvPicPr>
          <p:cNvPr id="38" name="Picture 3" descr="colour_chan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3505200"/>
            <a:ext cx="2714625" cy="235267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Színváltoztatás, fehérítés</a:t>
            </a:r>
          </a:p>
        </p:txBody>
      </p:sp>
      <p:sp>
        <p:nvSpPr>
          <p:cNvPr id="34818" name="TextBox 16"/>
          <p:cNvSpPr txBox="1">
            <a:spLocks noChangeArrowheads="1"/>
          </p:cNvSpPr>
          <p:nvPr/>
        </p:nvSpPr>
        <p:spPr bwMode="auto">
          <a:xfrm>
            <a:off x="642938" y="1214438"/>
            <a:ext cx="8215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sp>
        <p:nvSpPr>
          <p:cNvPr id="34819" name="Text Box 9"/>
          <p:cNvSpPr txBox="1">
            <a:spLocks noChangeArrowheads="1"/>
          </p:cNvSpPr>
          <p:nvPr/>
        </p:nvSpPr>
        <p:spPr bwMode="auto">
          <a:xfrm>
            <a:off x="6005513" y="4437063"/>
            <a:ext cx="241300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Kábel</a:t>
            </a:r>
            <a:endParaRPr lang="en-US">
              <a:latin typeface="Calibri" pitchFamily="34" charset="0"/>
            </a:endParaRPr>
          </a:p>
        </p:txBody>
      </p:sp>
      <p:pic>
        <p:nvPicPr>
          <p:cNvPr id="11" name="Picture 10" descr="08_kab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5513" y="2636838"/>
            <a:ext cx="2414587" cy="1793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circuit brea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2636838"/>
            <a:ext cx="2428875" cy="1836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steckerleis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05188" y="2636838"/>
            <a:ext cx="2420937" cy="1833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823" name="Text Box 13"/>
          <p:cNvSpPr txBox="1">
            <a:spLocks noChangeArrowheads="1"/>
          </p:cNvSpPr>
          <p:nvPr/>
        </p:nvSpPr>
        <p:spPr bwMode="auto">
          <a:xfrm>
            <a:off x="3413125" y="4473575"/>
            <a:ext cx="24130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Kontroll</a:t>
            </a:r>
            <a:r>
              <a:rPr lang="en-US">
                <a:latin typeface="Calibri" pitchFamily="34" charset="0"/>
              </a:rPr>
              <a:t> panel</a:t>
            </a:r>
          </a:p>
        </p:txBody>
      </p:sp>
      <p:sp>
        <p:nvSpPr>
          <p:cNvPr id="34824" name="Text Box 14"/>
          <p:cNvSpPr txBox="1">
            <a:spLocks noChangeArrowheads="1"/>
          </p:cNvSpPr>
          <p:nvPr/>
        </p:nvSpPr>
        <p:spPr bwMode="auto">
          <a:xfrm>
            <a:off x="785813" y="4473575"/>
            <a:ext cx="2411412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Kismegszakító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Gravírozás</a:t>
            </a:r>
          </a:p>
        </p:txBody>
      </p:sp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8215312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műanyag </a:t>
            </a:r>
            <a:r>
              <a:rPr lang="hu-HU" b="1">
                <a:latin typeface="Gill Sans MT" pitchFamily="34" charset="-18"/>
              </a:rPr>
              <a:t>felület megolvasztása </a:t>
            </a:r>
            <a:r>
              <a:rPr lang="hu-HU">
                <a:latin typeface="Gill Sans MT" pitchFamily="34" charset="-18"/>
              </a:rPr>
              <a:t>lokálisan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hő hatására keletkezett gázképződés </a:t>
            </a:r>
            <a:r>
              <a:rPr lang="hu-HU" b="1">
                <a:latin typeface="Gill Sans MT" pitchFamily="34" charset="-18"/>
              </a:rPr>
              <a:t>kirobbantja az anyagot a felszínről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kirobbantás helyén </a:t>
            </a:r>
            <a:r>
              <a:rPr lang="hu-HU" b="1">
                <a:latin typeface="Gill Sans MT" pitchFamily="34" charset="-18"/>
              </a:rPr>
              <a:t>kráter keletkezik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rendkívűl tartós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nagyobb teljesítménysűrűségre </a:t>
            </a:r>
            <a:r>
              <a:rPr lang="hu-HU">
                <a:latin typeface="Gill Sans MT" pitchFamily="34" charset="-18"/>
              </a:rPr>
              <a:t>van szükség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hátránya: kráterképződés a széleken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Gravírozás</a:t>
            </a:r>
          </a:p>
        </p:txBody>
      </p:sp>
      <p:sp>
        <p:nvSpPr>
          <p:cNvPr id="36866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</a:t>
            </a:r>
            <a:r>
              <a:rPr lang="hu-HU" sz="2000">
                <a:latin typeface="Calibri" pitchFamily="34" charset="0"/>
              </a:rPr>
              <a:t> </a:t>
            </a:r>
            <a:r>
              <a:rPr lang="hu-HU" sz="2000">
                <a:latin typeface="Gill Sans MT" pitchFamily="34" charset="-18"/>
              </a:rPr>
              <a:t>30-50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200-1000 mm/s</a:t>
            </a:r>
          </a:p>
        </p:txBody>
      </p:sp>
      <p:pic>
        <p:nvPicPr>
          <p:cNvPr id="16" name="Picture 4" descr="engraving_plast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3427413"/>
            <a:ext cx="3141663" cy="23590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1" name="Group 17"/>
          <p:cNvGrpSpPr>
            <a:grpSpLocks/>
          </p:cNvGrpSpPr>
          <p:nvPr/>
        </p:nvGrpSpPr>
        <p:grpSpPr bwMode="auto">
          <a:xfrm>
            <a:off x="881063" y="4330700"/>
            <a:ext cx="1343025" cy="887413"/>
            <a:chOff x="1200" y="2641"/>
            <a:chExt cx="1617" cy="559"/>
          </a:xfrm>
        </p:grpSpPr>
        <p:sp>
          <p:nvSpPr>
            <p:cNvPr id="36875" name="AutoShape 18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36876" name="Text Box 19"/>
            <p:cNvSpPr txBox="1">
              <a:spLocks noChangeArrowheads="1"/>
            </p:cNvSpPr>
            <p:nvPr/>
          </p:nvSpPr>
          <p:spPr bwMode="auto">
            <a:xfrm>
              <a:off x="1447" y="2793"/>
              <a:ext cx="974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sp>
        <p:nvSpPr>
          <p:cNvPr id="36869" name="Rectangle 15"/>
          <p:cNvSpPr>
            <a:spLocks noChangeArrowheads="1"/>
          </p:cNvSpPr>
          <p:nvPr/>
        </p:nvSpPr>
        <p:spPr bwMode="auto">
          <a:xfrm>
            <a:off x="2500313" y="3714750"/>
            <a:ext cx="1014412" cy="2143125"/>
          </a:xfrm>
          <a:prstGeom prst="rect">
            <a:avLst/>
          </a:prstGeom>
          <a:solidFill>
            <a:srgbClr val="00B0F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36870" name="Line 23"/>
          <p:cNvSpPr>
            <a:spLocks noChangeShapeType="1"/>
          </p:cNvSpPr>
          <p:nvPr/>
        </p:nvSpPr>
        <p:spPr bwMode="auto">
          <a:xfrm flipH="1">
            <a:off x="3200400" y="5495925"/>
            <a:ext cx="5461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3786188" y="4500563"/>
            <a:ext cx="1152525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Gravírozás</a:t>
            </a:r>
            <a:endParaRPr lang="en-US">
              <a:latin typeface="Calibri" pitchFamily="34" charset="0"/>
            </a:endParaRPr>
          </a:p>
        </p:txBody>
      </p:sp>
      <p:sp>
        <p:nvSpPr>
          <p:cNvPr id="36872" name="Text Box 22"/>
          <p:cNvSpPr txBox="1">
            <a:spLocks noChangeArrowheads="1"/>
          </p:cNvSpPr>
          <p:nvPr/>
        </p:nvSpPr>
        <p:spPr bwMode="auto">
          <a:xfrm>
            <a:off x="3760788" y="5299075"/>
            <a:ext cx="145732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Eredeti anyag</a:t>
            </a:r>
            <a:endParaRPr lang="en-US">
              <a:latin typeface="Calibri" pitchFamily="34" charset="0"/>
            </a:endParaRP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2500313" y="4500563"/>
            <a:ext cx="295275" cy="563562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 flipH="1">
            <a:off x="2709863" y="4800600"/>
            <a:ext cx="1076325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Habosítás</a:t>
            </a:r>
          </a:p>
        </p:txBody>
      </p:sp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8215312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lézerfény hatására az </a:t>
            </a:r>
            <a:r>
              <a:rPr lang="hu-HU" b="1">
                <a:latin typeface="Gill Sans MT" pitchFamily="34" charset="-18"/>
              </a:rPr>
              <a:t>anyag felforr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hő hatására keletkező </a:t>
            </a:r>
            <a:r>
              <a:rPr lang="hu-HU" b="1">
                <a:latin typeface="Gill Sans MT" pitchFamily="34" charset="-18"/>
              </a:rPr>
              <a:t>gőzök buborékokat képeznek</a:t>
            </a:r>
            <a:r>
              <a:rPr lang="hu-HU">
                <a:latin typeface="Gill Sans MT" pitchFamily="34" charset="-18"/>
              </a:rPr>
              <a:t> az anyag felszínén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buborékok héja </a:t>
            </a:r>
            <a:r>
              <a:rPr lang="hu-HU" b="1">
                <a:latin typeface="Gill Sans MT" pitchFamily="34" charset="-18"/>
              </a:rPr>
              <a:t>megszilárdul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domború felirat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</a:t>
            </a:r>
            <a:r>
              <a:rPr lang="hu-HU">
                <a:latin typeface="Gill Sans MT" pitchFamily="34" charset="-18"/>
              </a:rPr>
              <a:t>kisebb felbontóképesség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Habosítás</a:t>
            </a:r>
          </a:p>
        </p:txBody>
      </p:sp>
      <p:sp>
        <p:nvSpPr>
          <p:cNvPr id="38914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000" b="1">
                <a:latin typeface="Gill Sans MT" pitchFamily="34" charset="-18"/>
              </a:rPr>
              <a:t>Megmunkálási mélység Z:</a:t>
            </a:r>
            <a:r>
              <a:rPr lang="hu-HU" sz="2000">
                <a:latin typeface="Gill Sans MT" pitchFamily="34" charset="-18"/>
              </a:rPr>
              <a:t>	</a:t>
            </a:r>
            <a:r>
              <a:rPr lang="hu-HU" sz="2000">
                <a:latin typeface="Calibri" pitchFamily="34" charset="0"/>
              </a:rPr>
              <a:t> </a:t>
            </a:r>
            <a:r>
              <a:rPr lang="hu-HU" sz="2000">
                <a:latin typeface="Gill Sans MT" pitchFamily="34" charset="-18"/>
                <a:cs typeface="Arial" charset="0"/>
              </a:rPr>
              <a:t>± </a:t>
            </a:r>
            <a:r>
              <a:rPr lang="hu-HU" sz="2000">
                <a:latin typeface="Gill Sans MT" pitchFamily="34" charset="-18"/>
              </a:rPr>
              <a:t>200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100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200-1000 mm/s</a:t>
            </a:r>
          </a:p>
        </p:txBody>
      </p:sp>
      <p:sp>
        <p:nvSpPr>
          <p:cNvPr id="38915" name="Rectangle 14"/>
          <p:cNvSpPr>
            <a:spLocks noChangeArrowheads="1"/>
          </p:cNvSpPr>
          <p:nvPr/>
        </p:nvSpPr>
        <p:spPr bwMode="auto">
          <a:xfrm>
            <a:off x="2757488" y="3286125"/>
            <a:ext cx="1114425" cy="2651125"/>
          </a:xfrm>
          <a:prstGeom prst="rect">
            <a:avLst/>
          </a:prstGeom>
          <a:solidFill>
            <a:srgbClr val="00CCFF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grpSp>
        <p:nvGrpSpPr>
          <p:cNvPr id="21" name="Group 18"/>
          <p:cNvGrpSpPr>
            <a:grpSpLocks/>
          </p:cNvGrpSpPr>
          <p:nvPr/>
        </p:nvGrpSpPr>
        <p:grpSpPr bwMode="auto">
          <a:xfrm>
            <a:off x="2566988" y="4333875"/>
            <a:ext cx="485775" cy="563563"/>
            <a:chOff x="2872" y="2732"/>
            <a:chExt cx="306" cy="355"/>
          </a:xfrm>
        </p:grpSpPr>
        <p:sp>
          <p:nvSpPr>
            <p:cNvPr id="38926" name="Rectangle 19"/>
            <p:cNvSpPr>
              <a:spLocks noChangeArrowheads="1"/>
            </p:cNvSpPr>
            <p:nvPr/>
          </p:nvSpPr>
          <p:spPr bwMode="auto">
            <a:xfrm>
              <a:off x="2990" y="2732"/>
              <a:ext cx="188" cy="355"/>
            </a:xfrm>
            <a:prstGeom prst="rect">
              <a:avLst/>
            </a:prstGeom>
            <a:solidFill>
              <a:srgbClr val="FFFF00"/>
            </a:solidFill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38927" name="Oval 20"/>
            <p:cNvSpPr>
              <a:spLocks noChangeArrowheads="1"/>
            </p:cNvSpPr>
            <p:nvPr/>
          </p:nvSpPr>
          <p:spPr bwMode="auto">
            <a:xfrm>
              <a:off x="2872" y="2736"/>
              <a:ext cx="248" cy="348"/>
            </a:xfrm>
            <a:prstGeom prst="ellipse">
              <a:avLst/>
            </a:prstGeom>
            <a:solidFill>
              <a:srgbClr val="FFFF00"/>
            </a:solidFill>
            <a:ln w="12700" cap="sq" algn="ctr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</p:grpSp>
      <p:sp>
        <p:nvSpPr>
          <p:cNvPr id="24" name="Line 21"/>
          <p:cNvSpPr>
            <a:spLocks noChangeShapeType="1"/>
          </p:cNvSpPr>
          <p:nvPr/>
        </p:nvSpPr>
        <p:spPr bwMode="auto">
          <a:xfrm flipH="1" flipV="1">
            <a:off x="2957513" y="4594225"/>
            <a:ext cx="1136650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4117975" y="4259263"/>
            <a:ext cx="1173163" cy="646112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Habosított</a:t>
            </a:r>
          </a:p>
          <a:p>
            <a:pPr algn="ctr"/>
            <a:r>
              <a:rPr lang="hu-HU">
                <a:latin typeface="Calibri" pitchFamily="34" charset="0"/>
              </a:rPr>
              <a:t>anyag</a:t>
            </a:r>
            <a:endParaRPr lang="en-US">
              <a:latin typeface="Calibri" pitchFamily="34" charset="0"/>
            </a:endParaRPr>
          </a:p>
        </p:txBody>
      </p:sp>
      <p:sp>
        <p:nvSpPr>
          <p:cNvPr id="38919" name="Text Box 23"/>
          <p:cNvSpPr txBox="1">
            <a:spLocks noChangeArrowheads="1"/>
          </p:cNvSpPr>
          <p:nvPr/>
        </p:nvSpPr>
        <p:spPr bwMode="auto">
          <a:xfrm>
            <a:off x="4114800" y="5222875"/>
            <a:ext cx="1457325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Eredeti anyag</a:t>
            </a:r>
            <a:endParaRPr lang="en-US">
              <a:latin typeface="Calibri" pitchFamily="34" charset="0"/>
            </a:endParaRPr>
          </a:p>
        </p:txBody>
      </p:sp>
      <p:sp>
        <p:nvSpPr>
          <p:cNvPr id="38920" name="Line 24"/>
          <p:cNvSpPr>
            <a:spLocks noChangeShapeType="1"/>
          </p:cNvSpPr>
          <p:nvPr/>
        </p:nvSpPr>
        <p:spPr bwMode="auto">
          <a:xfrm flipH="1">
            <a:off x="3473450" y="5395913"/>
            <a:ext cx="642938" cy="476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pic>
        <p:nvPicPr>
          <p:cNvPr id="38921" name="Picture 25" descr="165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2357438"/>
            <a:ext cx="2195512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foaming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4357688"/>
            <a:ext cx="2214562" cy="16605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1162050" y="4116388"/>
            <a:ext cx="1343025" cy="887412"/>
            <a:chOff x="1200" y="2641"/>
            <a:chExt cx="1617" cy="559"/>
          </a:xfrm>
        </p:grpSpPr>
        <p:sp>
          <p:nvSpPr>
            <p:cNvPr id="38924" name="AutoShape 18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38925" name="Text Box 19"/>
            <p:cNvSpPr txBox="1">
              <a:spLocks noChangeArrowheads="1"/>
            </p:cNvSpPr>
            <p:nvPr/>
          </p:nvSpPr>
          <p:spPr bwMode="auto">
            <a:xfrm>
              <a:off x="1447" y="2793"/>
              <a:ext cx="974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Habosítás</a:t>
            </a:r>
          </a:p>
        </p:txBody>
      </p:sp>
      <p:sp>
        <p:nvSpPr>
          <p:cNvPr id="39938" name="TextBox 16"/>
          <p:cNvSpPr txBox="1">
            <a:spLocks noChangeArrowheads="1"/>
          </p:cNvSpPr>
          <p:nvPr/>
        </p:nvSpPr>
        <p:spPr bwMode="auto">
          <a:xfrm>
            <a:off x="642938" y="1214438"/>
            <a:ext cx="8215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2636838"/>
            <a:ext cx="2489200" cy="194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6069013" y="4581525"/>
            <a:ext cx="249237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Állati fülcímke</a:t>
            </a:r>
            <a:endParaRPr lang="en-US">
              <a:latin typeface="Calibri" pitchFamily="34" charset="0"/>
            </a:endParaRP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3844925" y="4581525"/>
            <a:ext cx="1763713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Csavarfej</a:t>
            </a:r>
            <a:endParaRPr lang="en-US">
              <a:latin typeface="Calibri" pitchFamily="34" charset="0"/>
            </a:endParaRP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928688" y="4581525"/>
            <a:ext cx="254635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Calibri" pitchFamily="34" charset="0"/>
              </a:rPr>
              <a:t>Lehallgató</a:t>
            </a:r>
            <a:endParaRPr lang="en-US">
              <a:latin typeface="Calibri" pitchFamily="34" charset="0"/>
            </a:endParaRPr>
          </a:p>
        </p:txBody>
      </p:sp>
      <p:pic>
        <p:nvPicPr>
          <p:cNvPr id="20" name="Picture 9" descr="näherungssens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636838"/>
            <a:ext cx="2555875" cy="1935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11" descr="Skalaschraub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3975" y="2636838"/>
            <a:ext cx="1760538" cy="194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Bevonat eltávolítás</a:t>
            </a:r>
          </a:p>
        </p:txBody>
      </p:sp>
      <p:sp>
        <p:nvSpPr>
          <p:cNvPr id="40962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8215312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jelölés elve a </a:t>
            </a:r>
            <a:r>
              <a:rPr lang="hu-HU" b="1">
                <a:latin typeface="Gill Sans MT" pitchFamily="34" charset="-18"/>
              </a:rPr>
              <a:t>műanyag fedőrétegének leválasztása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bevonatra vonatkozó szükséges feltételek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éles kontraszt </a:t>
            </a:r>
            <a:r>
              <a:rPr lang="hu-HU">
                <a:latin typeface="Gill Sans MT" pitchFamily="34" charset="-18"/>
              </a:rPr>
              <a:t>a bevonat és az alapanyag között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anyagnak </a:t>
            </a:r>
            <a:r>
              <a:rPr lang="hu-HU" b="1">
                <a:latin typeface="Gill Sans MT" pitchFamily="34" charset="-18"/>
              </a:rPr>
              <a:t>jó abszorpciós képesség </a:t>
            </a:r>
            <a:r>
              <a:rPr lang="hu-HU">
                <a:latin typeface="Gill Sans MT" pitchFamily="34" charset="-18"/>
              </a:rPr>
              <a:t>a sugár hullámhosszán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homogén rétegvastagság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tulajdonságok: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éles kontraszt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nagy sebesség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Bevonat eltávolítás</a:t>
            </a:r>
          </a:p>
        </p:txBody>
      </p:sp>
      <p:sp>
        <p:nvSpPr>
          <p:cNvPr id="41986" name="TextBox 16"/>
          <p:cNvSpPr txBox="1">
            <a:spLocks noChangeArrowheads="1"/>
          </p:cNvSpPr>
          <p:nvPr/>
        </p:nvSpPr>
        <p:spPr bwMode="auto">
          <a:xfrm>
            <a:off x="642938" y="1357313"/>
            <a:ext cx="8215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 b="1">
                <a:latin typeface="Gill Sans MT" pitchFamily="34" charset="-18"/>
              </a:rPr>
              <a:t> Megmunkálási mélység Z:</a:t>
            </a:r>
            <a:r>
              <a:rPr lang="hu-HU" sz="2000">
                <a:latin typeface="Gill Sans MT" pitchFamily="34" charset="-18"/>
              </a:rPr>
              <a:t>	</a:t>
            </a:r>
            <a:r>
              <a:rPr lang="hu-HU" sz="2000">
                <a:latin typeface="Calibri" pitchFamily="34" charset="0"/>
              </a:rPr>
              <a:t> </a:t>
            </a:r>
            <a:r>
              <a:rPr lang="hu-HU" sz="2000">
                <a:latin typeface="Gill Sans MT" pitchFamily="34" charset="-18"/>
              </a:rPr>
              <a:t>20-50 </a:t>
            </a:r>
            <a:r>
              <a:rPr lang="hu-HU" sz="2000">
                <a:latin typeface="Gill Sans MT" pitchFamily="34" charset="-18"/>
                <a:cs typeface="Arial" charset="0"/>
              </a:rPr>
              <a:t>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szélesség:</a:t>
            </a:r>
            <a:r>
              <a:rPr lang="hu-HU" sz="2000">
                <a:latin typeface="Gill Sans MT" pitchFamily="34" charset="-18"/>
                <a:cs typeface="Arial" charset="0"/>
              </a:rPr>
              <a:t>	50 µm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  <a:cs typeface="Arial" charset="0"/>
              </a:rPr>
              <a:t> </a:t>
            </a:r>
            <a:r>
              <a:rPr lang="hu-HU" sz="2000" b="1">
                <a:latin typeface="Gill Sans MT" pitchFamily="34" charset="-18"/>
                <a:cs typeface="Arial" charset="0"/>
              </a:rPr>
              <a:t>Megmunkálási sebesség:</a:t>
            </a:r>
            <a:r>
              <a:rPr lang="hu-HU" sz="2000">
                <a:latin typeface="Gill Sans MT" pitchFamily="34" charset="-18"/>
                <a:cs typeface="Arial" charset="0"/>
              </a:rPr>
              <a:t>	400-1500 mm/s</a:t>
            </a:r>
          </a:p>
        </p:txBody>
      </p:sp>
      <p:sp>
        <p:nvSpPr>
          <p:cNvPr id="41987" name="Rectangle 29"/>
          <p:cNvSpPr>
            <a:spLocks noChangeArrowheads="1"/>
          </p:cNvSpPr>
          <p:nvPr/>
        </p:nvSpPr>
        <p:spPr bwMode="auto">
          <a:xfrm>
            <a:off x="4124325" y="3349625"/>
            <a:ext cx="160338" cy="2646363"/>
          </a:xfrm>
          <a:prstGeom prst="rect">
            <a:avLst/>
          </a:prstGeom>
          <a:solidFill>
            <a:srgbClr val="FFFF0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41988" name="Rectangle 30"/>
          <p:cNvSpPr>
            <a:spLocks noChangeArrowheads="1"/>
          </p:cNvSpPr>
          <p:nvPr/>
        </p:nvSpPr>
        <p:spPr bwMode="auto">
          <a:xfrm>
            <a:off x="4273550" y="3349625"/>
            <a:ext cx="1114425" cy="2651125"/>
          </a:xfrm>
          <a:prstGeom prst="rect">
            <a:avLst/>
          </a:prstGeom>
          <a:solidFill>
            <a:srgbClr val="00B0F0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4122738" y="4397375"/>
            <a:ext cx="150812" cy="563563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hu-HU">
              <a:latin typeface="Calibri" pitchFamily="34" charset="0"/>
            </a:endParaRPr>
          </a:p>
        </p:txBody>
      </p:sp>
      <p:grpSp>
        <p:nvGrpSpPr>
          <p:cNvPr id="21" name="Group 32"/>
          <p:cNvGrpSpPr>
            <a:grpSpLocks/>
          </p:cNvGrpSpPr>
          <p:nvPr/>
        </p:nvGrpSpPr>
        <p:grpSpPr bwMode="auto">
          <a:xfrm>
            <a:off x="1428750" y="4252913"/>
            <a:ext cx="2566988" cy="887412"/>
            <a:chOff x="1200" y="2641"/>
            <a:chExt cx="1617" cy="559"/>
          </a:xfrm>
        </p:grpSpPr>
        <p:sp>
          <p:nvSpPr>
            <p:cNvPr id="41997" name="AutoShape 33"/>
            <p:cNvSpPr>
              <a:spLocks noChangeArrowheads="1"/>
            </p:cNvSpPr>
            <p:nvPr/>
          </p:nvSpPr>
          <p:spPr bwMode="auto">
            <a:xfrm>
              <a:off x="1200" y="2641"/>
              <a:ext cx="1617" cy="559"/>
            </a:xfrm>
            <a:prstGeom prst="rightArrow">
              <a:avLst>
                <a:gd name="adj1" fmla="val 50000"/>
                <a:gd name="adj2" fmla="val 72317"/>
              </a:avLst>
            </a:prstGeom>
            <a:noFill/>
            <a:ln w="28575" cap="sq" algn="ctr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sp>
          <p:nvSpPr>
            <p:cNvPr id="41998" name="Text Box 34"/>
            <p:cNvSpPr txBox="1">
              <a:spLocks noChangeArrowheads="1"/>
            </p:cNvSpPr>
            <p:nvPr/>
          </p:nvSpPr>
          <p:spPr bwMode="auto">
            <a:xfrm>
              <a:off x="1552" y="2785"/>
              <a:ext cx="509" cy="252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z="2000" b="1">
                  <a:solidFill>
                    <a:srgbClr val="FF3300"/>
                  </a:solidFill>
                  <a:latin typeface="Calibri" pitchFamily="34" charset="0"/>
                </a:rPr>
                <a:t>LÉZER</a:t>
              </a:r>
              <a:endParaRPr lang="en-US" sz="2000" b="1">
                <a:solidFill>
                  <a:srgbClr val="FF3300"/>
                </a:solidFill>
                <a:latin typeface="Calibri" pitchFamily="34" charset="0"/>
              </a:endParaRPr>
            </a:p>
          </p:txBody>
        </p:sp>
      </p:grpSp>
      <p:sp>
        <p:nvSpPr>
          <p:cNvPr id="32" name="Line 35"/>
          <p:cNvSpPr>
            <a:spLocks noChangeShapeType="1"/>
          </p:cNvSpPr>
          <p:nvPr/>
        </p:nvSpPr>
        <p:spPr bwMode="auto">
          <a:xfrm flipH="1">
            <a:off x="4165600" y="4681538"/>
            <a:ext cx="1800225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5969000" y="4500563"/>
            <a:ext cx="1760538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Eltávolított réteg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41993" name="Text Box 37"/>
          <p:cNvSpPr txBox="1">
            <a:spLocks noChangeArrowheads="1"/>
          </p:cNvSpPr>
          <p:nvPr/>
        </p:nvSpPr>
        <p:spPr bwMode="auto">
          <a:xfrm>
            <a:off x="5965825" y="5113338"/>
            <a:ext cx="1422400" cy="369887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Eredeti anyag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41994" name="Line 38"/>
          <p:cNvSpPr>
            <a:spLocks noChangeShapeType="1"/>
          </p:cNvSpPr>
          <p:nvPr/>
        </p:nvSpPr>
        <p:spPr bwMode="auto">
          <a:xfrm flipH="1">
            <a:off x="4973638" y="5303838"/>
            <a:ext cx="993775" cy="3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41995" name="Line 39"/>
          <p:cNvSpPr>
            <a:spLocks noChangeShapeType="1"/>
          </p:cNvSpPr>
          <p:nvPr/>
        </p:nvSpPr>
        <p:spPr bwMode="auto">
          <a:xfrm flipH="1" flipV="1">
            <a:off x="4181475" y="3776663"/>
            <a:ext cx="1784350" cy="476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41996" name="Text Box 40"/>
          <p:cNvSpPr txBox="1">
            <a:spLocks noChangeArrowheads="1"/>
          </p:cNvSpPr>
          <p:nvPr/>
        </p:nvSpPr>
        <p:spPr bwMode="auto">
          <a:xfrm>
            <a:off x="5969000" y="3600450"/>
            <a:ext cx="1455738" cy="369888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Rétegbevonat</a:t>
            </a:r>
            <a:endParaRPr lang="en-US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  <p:bldP spid="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Bevonat eltávolítás</a:t>
            </a:r>
          </a:p>
        </p:txBody>
      </p:sp>
      <p:sp>
        <p:nvSpPr>
          <p:cNvPr id="43010" name="TextBox 16"/>
          <p:cNvSpPr txBox="1">
            <a:spLocks noChangeArrowheads="1"/>
          </p:cNvSpPr>
          <p:nvPr/>
        </p:nvSpPr>
        <p:spPr bwMode="auto">
          <a:xfrm>
            <a:off x="714375" y="1285875"/>
            <a:ext cx="82153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hu-HU" sz="2400">
                <a:latin typeface="Gill Sans MT" pitchFamily="34" charset="-18"/>
              </a:rPr>
              <a:t> </a:t>
            </a:r>
            <a:r>
              <a:rPr lang="hu-HU" sz="2400" b="1">
                <a:latin typeface="Gill Sans MT" pitchFamily="34" charset="-18"/>
              </a:rPr>
              <a:t>Alkalmazások (day &amp; night)</a:t>
            </a:r>
            <a:endParaRPr lang="hu-HU" sz="2400" b="1">
              <a:latin typeface="Gill Sans MT" pitchFamily="34" charset="-18"/>
              <a:cs typeface="Arial" charset="0"/>
            </a:endParaRP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868363" y="4784725"/>
            <a:ext cx="2160587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Fordulatszám mérő</a:t>
            </a:r>
            <a:endParaRPr lang="en-US">
              <a:latin typeface="Gill Sans MT" pitchFamily="34" charset="-18"/>
            </a:endParaRPr>
          </a:p>
        </p:txBody>
      </p:sp>
      <p:pic>
        <p:nvPicPr>
          <p:cNvPr id="9" name="Picture 5" descr="Tourenzäh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2636838"/>
            <a:ext cx="2195512" cy="2136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bedienelem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1688" y="2624138"/>
            <a:ext cx="2413000" cy="2149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7" descr="R00124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8050" y="2636838"/>
            <a:ext cx="2513013" cy="214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5975350" y="4821238"/>
            <a:ext cx="2511425" cy="6461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Mobil telefon billentyűzet</a:t>
            </a:r>
            <a:endParaRPr lang="en-US">
              <a:latin typeface="Gill Sans MT" pitchFamily="34" charset="-18"/>
            </a:endParaRPr>
          </a:p>
        </p:txBody>
      </p:sp>
      <p:sp>
        <p:nvSpPr>
          <p:cNvPr id="43016" name="Text Box 11"/>
          <p:cNvSpPr txBox="1">
            <a:spLocks noChangeArrowheads="1"/>
          </p:cNvSpPr>
          <p:nvPr/>
        </p:nvSpPr>
        <p:spPr bwMode="auto">
          <a:xfrm>
            <a:off x="3316288" y="4784725"/>
            <a:ext cx="24130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Gill Sans MT" pitchFamily="34" charset="-18"/>
              </a:rPr>
              <a:t>Gépjármű alkatrész</a:t>
            </a:r>
            <a:endParaRPr lang="en-US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Egyéb anyagok jelölése</a:t>
            </a:r>
          </a:p>
        </p:txBody>
      </p:sp>
      <p:pic>
        <p:nvPicPr>
          <p:cNvPr id="23554" name="Picture 2" descr="C:\Users\Viktor Urban\Pictures\datamatrix glas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4052463"/>
            <a:ext cx="2827641" cy="2019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Egyéb anyagok jelölése</a:t>
            </a:r>
          </a:p>
        </p:txBody>
      </p:sp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642938" y="1285875"/>
            <a:ext cx="8215312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fémeken és a műanyagokon kívűl </a:t>
            </a:r>
            <a:r>
              <a:rPr lang="hu-HU" b="1">
                <a:latin typeface="Gill Sans MT" pitchFamily="34" charset="-18"/>
              </a:rPr>
              <a:t>kerámiákat és egyéb szinterelt anyagokat </a:t>
            </a:r>
            <a:r>
              <a:rPr lang="hu-HU">
                <a:latin typeface="Gill Sans MT" pitchFamily="34" charset="-18"/>
              </a:rPr>
              <a:t>is lehet  lézeres alkalmazással jelölni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Természetes és szerves anyagokon</a:t>
            </a:r>
            <a:r>
              <a:rPr lang="hu-HU">
                <a:latin typeface="Gill Sans MT" pitchFamily="34" charset="-18"/>
              </a:rPr>
              <a:t>, mint például fa, kő vagy akár bőr, csak </a:t>
            </a:r>
            <a:r>
              <a:rPr lang="hu-HU" b="1">
                <a:latin typeface="Gill Sans MT" pitchFamily="34" charset="-18"/>
              </a:rPr>
              <a:t>CO2 gázlézerrel </a:t>
            </a:r>
            <a:r>
              <a:rPr lang="hu-HU">
                <a:latin typeface="Gill Sans MT" pitchFamily="34" charset="-18"/>
              </a:rPr>
              <a:t>lehet homogén jelölést elérni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Mivel az </a:t>
            </a:r>
            <a:r>
              <a:rPr lang="hu-HU" b="1">
                <a:latin typeface="Gill Sans MT" pitchFamily="34" charset="-18"/>
              </a:rPr>
              <a:t>üvegnek</a:t>
            </a:r>
            <a:r>
              <a:rPr lang="hu-HU">
                <a:latin typeface="Gill Sans MT" pitchFamily="34" charset="-18"/>
              </a:rPr>
              <a:t> nincsen fényelnyelő képessége 1064nm, 532nm és 355nm hullámhosszon, így azt nem lehetséges szilárdtest-lézerrel jelölni, </a:t>
            </a:r>
            <a:r>
              <a:rPr lang="hu-HU" b="1">
                <a:latin typeface="Gill Sans MT" pitchFamily="34" charset="-18"/>
              </a:rPr>
              <a:t>csak CO2 gázlézerrel</a:t>
            </a:r>
            <a:r>
              <a:rPr lang="hu-HU">
                <a:latin typeface="Gill Sans MT" pitchFamily="34" charset="-18"/>
              </a:rPr>
              <a:t> (10,600nm hullámhosszon)</a:t>
            </a:r>
          </a:p>
        </p:txBody>
      </p:sp>
      <p:pic>
        <p:nvPicPr>
          <p:cNvPr id="11266" name="Picture 2" descr="C:\Users\Viktor Urban\Pictures\Laser_Marking_Glass-295x2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86256"/>
            <a:ext cx="1769928" cy="1223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TRUMPF jelölő rendszerek</a:t>
            </a:r>
          </a:p>
        </p:txBody>
      </p:sp>
      <p:pic>
        <p:nvPicPr>
          <p:cNvPr id="47106" name="Picture 3" descr="VectorMark_berendezé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143000"/>
            <a:ext cx="5867400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TruMark 3000-es széria </a:t>
            </a:r>
          </a:p>
        </p:txBody>
      </p:sp>
      <p:pic>
        <p:nvPicPr>
          <p:cNvPr id="6" name="Picture 5" descr="TM3000_kombi_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571625"/>
            <a:ext cx="3025775" cy="399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642938" y="1500188"/>
            <a:ext cx="4643437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Moduláris kialakítás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Előnyös szervíz kiszolgálás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Alkatrészei könnyen cserélhetőek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Kompakt elektronikai rendszer és méret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Léghűtéses kompakt rendszer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Rugalmas lehetőségek, könnyű integrálhatóság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TruMark 5000-es széria </a:t>
            </a:r>
          </a:p>
        </p:txBody>
      </p:sp>
      <p:sp>
        <p:nvSpPr>
          <p:cNvPr id="52226" name="TextBox 6"/>
          <p:cNvSpPr txBox="1">
            <a:spLocks noChangeArrowheads="1"/>
          </p:cNvSpPr>
          <p:nvPr/>
        </p:nvSpPr>
        <p:spPr bwMode="auto">
          <a:xfrm>
            <a:off x="4143375" y="1357313"/>
            <a:ext cx="4643438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TRUMPF vállalat első fiber jelölő lézere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Kompakt méret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Hatalmas frekvencia, akár 1MHz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Kompakt méret a fiber-es technológiának köszönhetően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Léghűtéses kompakt rendszer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Rugalmas lehetőségek, könnyű integrálhatóság</a:t>
            </a:r>
          </a:p>
        </p:txBody>
      </p:sp>
      <p:pic>
        <p:nvPicPr>
          <p:cNvPr id="13314" name="Picture 2" descr="C:\Users\Viktor Urban\Pictures\oragetblobCA77MGI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428750"/>
            <a:ext cx="2928937" cy="4392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TruMark 6000-es széria </a:t>
            </a:r>
          </a:p>
        </p:txBody>
      </p:sp>
      <p:sp>
        <p:nvSpPr>
          <p:cNvPr id="54274" name="TextBox 6"/>
          <p:cNvSpPr txBox="1">
            <a:spLocks noChangeArrowheads="1"/>
          </p:cNvSpPr>
          <p:nvPr/>
        </p:nvSpPr>
        <p:spPr bwMode="auto">
          <a:xfrm>
            <a:off x="571500" y="1285875"/>
            <a:ext cx="4643438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Ipari környezethez fejlesztett kialakítás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Világszerte, több mint 1000 db rendszer telepítve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Nagy teljesítmény és kíváló sugárminőség kombinációja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Rendkívűl gyors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Vízhűtéses rendszerek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Rugalmas lehetőségek, könnyű integrálhatóság</a:t>
            </a:r>
          </a:p>
        </p:txBody>
      </p:sp>
      <p:pic>
        <p:nvPicPr>
          <p:cNvPr id="5" name="Picture 20" descr="46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3863" y="1500188"/>
            <a:ext cx="3211512" cy="4243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Dupla fejes jelölő rendszerek</a:t>
            </a:r>
          </a:p>
        </p:txBody>
      </p:sp>
      <p:graphicFrame>
        <p:nvGraphicFramePr>
          <p:cNvPr id="9" name="Group 76"/>
          <p:cNvGraphicFramePr>
            <a:graphicFrameLocks noGrp="1"/>
          </p:cNvGraphicFramePr>
          <p:nvPr/>
        </p:nvGraphicFramePr>
        <p:xfrm>
          <a:off x="823916" y="3500438"/>
          <a:ext cx="7632700" cy="2540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33704"/>
                <a:gridCol w="4598996"/>
              </a:tblGrid>
              <a:tr h="285752"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    Jelölési sebesség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     akár 3000 karakter / másodperc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Scanner-ek középpontjának távolsága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155 mm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Jelölő mező mérete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1064nm: 180x335mm (f=254mm)</a:t>
                      </a:r>
                    </a:p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532nm: 170x325mm (f=250mm)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Pozícionálási pontosság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hu-HU" sz="1400" b="0" dirty="0" smtClean="0">
                          <a:solidFill>
                            <a:schemeClr val="tx1"/>
                          </a:solidFill>
                          <a:latin typeface="Gill Sans MT" pitchFamily="34" charset="-18"/>
                          <a:cs typeface="Arial" charset="0"/>
                        </a:rPr>
                        <a:t>± 75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Arial" charset="0"/>
                        </a:rPr>
                        <a:t>µm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Lézerforrás tömege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48 kg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Lézerforrás dimenziói HxSZxM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740x328x297mm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  <a:tr h="277042">
                <a:tc>
                  <a:txBody>
                    <a:bodyPr/>
                    <a:lstStyle/>
                    <a:p>
                      <a:pPr marL="361950" marR="0" lvl="1" indent="-182563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Dupla fejes elérhető lézerforrások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0" algn="l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TruMark 6130, TruMark 6230, TruMark 6330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5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49" descr="46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1282700"/>
            <a:ext cx="2738438" cy="2074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52" descr="Tm6000 Dk 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1300163"/>
            <a:ext cx="2708275" cy="204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TruMark Station 5000</a:t>
            </a:r>
          </a:p>
        </p:txBody>
      </p:sp>
      <p:sp>
        <p:nvSpPr>
          <p:cNvPr id="61442" name="TextBox 6"/>
          <p:cNvSpPr txBox="1">
            <a:spLocks noChangeArrowheads="1"/>
          </p:cNvSpPr>
          <p:nvPr/>
        </p:nvSpPr>
        <p:spPr bwMode="auto">
          <a:xfrm>
            <a:off x="4500563" y="1500188"/>
            <a:ext cx="4643437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Motorizált első ajtó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Numerikusan vezérelhető Z-tengely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Munkaállomásba integrált elszívó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Elérhető ülő és álló verzió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Levehető oldalsó burkolatok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1. Lézervédelmi osztály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Munkatér: 700x300x350mm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Munkadarab súlya: max 50kg</a:t>
            </a:r>
          </a:p>
        </p:txBody>
      </p:sp>
      <p:pic>
        <p:nvPicPr>
          <p:cNvPr id="17411" name="Picture 3" descr="C:\Users\Viktor Urban\Pictures\oragetblobCA2FDO8T.jpg"/>
          <p:cNvPicPr>
            <a:picLocks noChangeAspect="1" noChangeArrowheads="1"/>
          </p:cNvPicPr>
          <p:nvPr/>
        </p:nvPicPr>
        <p:blipFill>
          <a:blip r:embed="rId2"/>
          <a:srcRect l="21495" r="17757"/>
          <a:stretch>
            <a:fillRect/>
          </a:stretch>
        </p:blipFill>
        <p:spPr bwMode="auto">
          <a:xfrm>
            <a:off x="611188" y="1643063"/>
            <a:ext cx="3532187" cy="386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Box 5"/>
          <p:cNvSpPr txBox="1">
            <a:spLocks noChangeArrowheads="1"/>
          </p:cNvSpPr>
          <p:nvPr/>
        </p:nvSpPr>
        <p:spPr bwMode="auto">
          <a:xfrm>
            <a:off x="714375" y="1500188"/>
            <a:ext cx="7715250" cy="435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hu-HU" sz="2800">
                <a:latin typeface="Gill Sans MT" pitchFamily="34" charset="-18"/>
              </a:rPr>
              <a:t> </a:t>
            </a:r>
            <a:r>
              <a:rPr lang="hu-HU" sz="3200">
                <a:latin typeface="Gill Sans MT" pitchFamily="34" charset="-18"/>
              </a:rPr>
              <a:t>Köszönjük a megtisztelő figyelmet!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800">
              <a:latin typeface="Gill Sans MT" pitchFamily="34" charset="-18"/>
            </a:endParaRP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Lasersystems Kereskedelmi és Szolgáltató Kft.</a:t>
            </a: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1037 Budapest, Bojtár utca 31.</a:t>
            </a: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  <a:hlinkClick r:id="rId2"/>
              </a:rPr>
              <a:t>info@lasersystems.hu</a:t>
            </a:r>
            <a:endParaRPr lang="hu-HU" sz="2000">
              <a:latin typeface="Gill Sans MT" pitchFamily="34" charset="-18"/>
            </a:endParaRP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  <a:hlinkClick r:id="rId3"/>
              </a:rPr>
              <a:t>www.lasersystems.hu</a:t>
            </a:r>
            <a:endParaRPr lang="hu-HU" sz="2000">
              <a:latin typeface="Gill Sans MT" pitchFamily="34" charset="-18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800">
              <a:latin typeface="Gill Sans MT" pitchFamily="34" charset="-18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000">
              <a:latin typeface="Gill Sans MT" pitchFamily="34" charset="-18"/>
            </a:endParaRPr>
          </a:p>
        </p:txBody>
      </p:sp>
      <p:pic>
        <p:nvPicPr>
          <p:cNvPr id="66562" name="Picture 2" descr="C:\Users\Viktor Urban\Pictures\logo_yamaha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8075" y="5357813"/>
            <a:ext cx="18923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 descr="C:\Users\Viktor Urban\Pictures\Nachi%20Logo%20Imag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0" y="5143500"/>
            <a:ext cx="15811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 descr="C:\Users\Viktor Urban\Pictures\laservision_log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13" y="5357813"/>
            <a:ext cx="238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2032</TotalTime>
  <Words>875</Words>
  <Application>Microsoft Office PowerPoint</Application>
  <PresentationFormat>On-screen Show (4:3)</PresentationFormat>
  <Paragraphs>250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Calibri</vt:lpstr>
      <vt:lpstr>Arial</vt:lpstr>
      <vt:lpstr>Gill Sans MT</vt:lpstr>
      <vt:lpstr>Dotum</vt:lpstr>
      <vt:lpstr>Wingdings</vt:lpstr>
      <vt:lpstr>1_Office Theme</vt:lpstr>
      <vt:lpstr>Office Theme</vt:lpstr>
      <vt:lpstr>1_Office Theme</vt:lpstr>
      <vt:lpstr>Office Theme</vt:lpstr>
      <vt:lpstr>Office Theme</vt:lpstr>
      <vt:lpstr>Designer Zeichnung</vt:lpstr>
      <vt:lpstr>Photo Editor Photo</vt:lpstr>
      <vt:lpstr>LÉZERES JELÖLÉS AZ IPARBAN</vt:lpstr>
      <vt:lpstr>Slide 2</vt:lpstr>
      <vt:lpstr>Slide 3</vt:lpstr>
      <vt:lpstr>Slide 4</vt:lpstr>
      <vt:lpstr>Slide 5</vt:lpstr>
      <vt:lpstr>Fémek lézeres jelölése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Műanyagok lézeres jelölése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Egyéb anyagok jelölése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Viktor Urban</dc:creator>
  <cp:lastModifiedBy>Szabolcs Bella</cp:lastModifiedBy>
  <cp:revision>155</cp:revision>
  <dcterms:created xsi:type="dcterms:W3CDTF">2009-04-06T08:17:01Z</dcterms:created>
  <dcterms:modified xsi:type="dcterms:W3CDTF">2009-11-25T08:38:09Z</dcterms:modified>
</cp:coreProperties>
</file>