
<file path=[Content_Types].xml><?xml version="1.0" encoding="utf-8"?>
<Types xmlns="http://schemas.openxmlformats.org/package/2006/content-types">
  <Default Extension="png" ContentType="image/png"/>
  <Default Extension="mp3" ContentType="audio/mpe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7" r:id="rId2"/>
    <p:sldId id="259" r:id="rId3"/>
    <p:sldId id="281" r:id="rId4"/>
    <p:sldId id="278" r:id="rId5"/>
    <p:sldId id="352" r:id="rId6"/>
    <p:sldId id="351" r:id="rId7"/>
    <p:sldId id="312" r:id="rId8"/>
    <p:sldId id="353" r:id="rId9"/>
    <p:sldId id="340" r:id="rId10"/>
    <p:sldId id="355" r:id="rId11"/>
    <p:sldId id="354" r:id="rId12"/>
    <p:sldId id="356" r:id="rId13"/>
    <p:sldId id="357" r:id="rId14"/>
    <p:sldId id="360" r:id="rId15"/>
    <p:sldId id="359" r:id="rId16"/>
    <p:sldId id="361" r:id="rId17"/>
    <p:sldId id="362" r:id="rId18"/>
    <p:sldId id="363" r:id="rId19"/>
    <p:sldId id="364" r:id="rId20"/>
    <p:sldId id="365" r:id="rId21"/>
    <p:sldId id="331" r:id="rId22"/>
    <p:sldId id="328" r:id="rId23"/>
    <p:sldId id="326" r:id="rId2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87212E"/>
    <a:srgbClr val="3E5E6A"/>
    <a:srgbClr val="BED2EB"/>
    <a:srgbClr val="820000"/>
    <a:srgbClr val="C8D2DC"/>
    <a:srgbClr val="A20000"/>
    <a:srgbClr val="000064"/>
    <a:srgbClr val="68000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13" d="100"/>
          <a:sy n="113" d="100"/>
        </p:scale>
        <p:origin x="8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12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4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4" Type="http://schemas.openxmlformats.org/officeDocument/2006/relationships/image" Target="../media/image45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6.wmf"/><Relationship Id="rId6" Type="http://schemas.openxmlformats.org/officeDocument/2006/relationships/image" Target="../media/image48.wmf"/><Relationship Id="rId5" Type="http://schemas.openxmlformats.org/officeDocument/2006/relationships/image" Target="../media/image47.wmf"/><Relationship Id="rId4" Type="http://schemas.openxmlformats.org/officeDocument/2006/relationships/image" Target="../media/image45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43.wmf"/><Relationship Id="rId4" Type="http://schemas.openxmlformats.org/officeDocument/2006/relationships/image" Target="../media/image53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10CB6-98F5-4B40-83DF-20F1D00F54A0}" type="datetimeFigureOut">
              <a:rPr lang="hu-HU" smtClean="0"/>
              <a:t>2020. 05. 07.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232EF-3E0A-448E-806E-4D57A6AEB00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8889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90E96-CBEF-4CF6-9978-00190B0CE313}" type="datetimeFigureOut">
              <a:rPr lang="hu-HU" smtClean="0"/>
              <a:t>2020. 05. 07.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F0F37-0C82-40F1-8282-CE22CB2618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7209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H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églalap 12"/>
          <p:cNvSpPr/>
          <p:nvPr userDrawn="1"/>
        </p:nvSpPr>
        <p:spPr bwMode="auto">
          <a:xfrm>
            <a:off x="0" y="1484784"/>
            <a:ext cx="12192000" cy="1584176"/>
          </a:xfrm>
          <a:prstGeom prst="rect">
            <a:avLst/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en-GB" sz="1800">
              <a:latin typeface="Huni_Quorum Medium BT" panose="020E0603030505020404" pitchFamily="34" charset="-18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263352" y="3212976"/>
            <a:ext cx="5184576" cy="1152128"/>
          </a:xfrm>
          <a:prstGeom prst="rect">
            <a:avLst/>
          </a:prstGeom>
        </p:spPr>
        <p:txBody>
          <a:bodyPr lIns="72000" rIns="72000"/>
          <a:lstStyle>
            <a:lvl1pPr marL="0" indent="0" algn="l">
              <a:buNone/>
              <a:defRPr sz="1600" b="1">
                <a:solidFill>
                  <a:schemeClr val="accent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dirty="0" smtClean="0"/>
              <a:t>Konferencia/esemény címe</a:t>
            </a:r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0"/>
          </p:nvPr>
        </p:nvSpPr>
        <p:spPr>
          <a:xfrm>
            <a:off x="263352" y="6093296"/>
            <a:ext cx="5184576" cy="648072"/>
          </a:xfrm>
          <a:prstGeom prst="rect">
            <a:avLst/>
          </a:prstGeom>
        </p:spPr>
        <p:txBody>
          <a:bodyPr lIns="72000" rIns="72000" anchor="b"/>
          <a:lstStyle>
            <a:lvl1pPr marL="0" indent="0" algn="l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4223792" y="1484784"/>
            <a:ext cx="7632848" cy="1584176"/>
          </a:xfrm>
          <a:solidFill>
            <a:schemeClr val="accent1"/>
          </a:solidFill>
        </p:spPr>
        <p:txBody>
          <a:bodyPr>
            <a:normAutofit/>
          </a:bodyPr>
          <a:lstStyle>
            <a:lvl1pPr algn="r">
              <a:defRPr sz="3200" cap="none"/>
            </a:lvl1pPr>
          </a:lstStyle>
          <a:p>
            <a:r>
              <a:rPr lang="en-US" smtClean="0"/>
              <a:t>Click to edit Master title style</a:t>
            </a:r>
            <a:endParaRPr lang="hu-HU" dirty="0"/>
          </a:p>
        </p:txBody>
      </p:sp>
      <p:pic>
        <p:nvPicPr>
          <p:cNvPr id="11" name="Picture 2" descr="H:\Atmoszferikus labor\17_Kommunikáció\Wordpress_weblap\logok\gpk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9936" y="133202"/>
            <a:ext cx="1056714" cy="108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Kép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34437"/>
            <a:ext cx="2619048" cy="788156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108" y="188640"/>
            <a:ext cx="2714540" cy="87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14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 userDrawn="1"/>
        </p:nvSpPr>
        <p:spPr bwMode="auto">
          <a:xfrm>
            <a:off x="0" y="1484784"/>
            <a:ext cx="12192000" cy="1584176"/>
          </a:xfrm>
          <a:prstGeom prst="rect">
            <a:avLst/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en-GB" sz="1800">
              <a:latin typeface="Huni_Quorum Medium BT" panose="020E0603030505020404" pitchFamily="34" charset="-18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263353" y="3212976"/>
            <a:ext cx="5184575" cy="1152128"/>
          </a:xfrm>
          <a:prstGeom prst="rect">
            <a:avLst/>
          </a:prstGeom>
        </p:spPr>
        <p:txBody>
          <a:bodyPr lIns="72000" rIns="72000"/>
          <a:lstStyle>
            <a:lvl1pPr marL="0" indent="0" algn="l">
              <a:buNone/>
              <a:defRPr sz="1600" b="1">
                <a:solidFill>
                  <a:schemeClr val="accent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dirty="0" err="1" smtClean="0"/>
              <a:t>Conference</a:t>
            </a:r>
            <a:r>
              <a:rPr lang="hu-HU" dirty="0" smtClean="0"/>
              <a:t> / </a:t>
            </a:r>
            <a:r>
              <a:rPr lang="hu-HU" dirty="0" err="1" smtClean="0"/>
              <a:t>event</a:t>
            </a:r>
            <a:endParaRPr lang="hu-HU" dirty="0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0" hasCustomPrompt="1"/>
          </p:nvPr>
        </p:nvSpPr>
        <p:spPr>
          <a:xfrm>
            <a:off x="263352" y="5949280"/>
            <a:ext cx="5184576" cy="792088"/>
          </a:xfrm>
          <a:prstGeom prst="rect">
            <a:avLst/>
          </a:prstGeom>
        </p:spPr>
        <p:txBody>
          <a:bodyPr lIns="72000" rIns="72000" anchor="b"/>
          <a:lstStyle>
            <a:lvl1pPr marL="0" indent="0" algn="l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hu-HU" dirty="0" err="1" smtClean="0"/>
              <a:t>Date</a:t>
            </a:r>
            <a:endParaRPr lang="hu-HU" dirty="0" smtClean="0"/>
          </a:p>
        </p:txBody>
      </p:sp>
      <p:sp>
        <p:nvSpPr>
          <p:cNvPr id="8" name="Cím 7"/>
          <p:cNvSpPr>
            <a:spLocks noGrp="1"/>
          </p:cNvSpPr>
          <p:nvPr>
            <p:ph type="title" hasCustomPrompt="1"/>
          </p:nvPr>
        </p:nvSpPr>
        <p:spPr>
          <a:xfrm>
            <a:off x="4223792" y="1484784"/>
            <a:ext cx="7704856" cy="1584176"/>
          </a:xfrm>
          <a:solidFill>
            <a:schemeClr val="accent1"/>
          </a:solidFill>
        </p:spPr>
        <p:txBody>
          <a:bodyPr rIns="162000">
            <a:normAutofit/>
          </a:bodyPr>
          <a:lstStyle>
            <a:lvl1pPr algn="r">
              <a:defRPr sz="3200" cap="none"/>
            </a:lvl1pPr>
          </a:lstStyle>
          <a:p>
            <a:r>
              <a:rPr lang="hu-HU" dirty="0" err="1" smtClean="0"/>
              <a:t>Title</a:t>
            </a:r>
            <a:r>
              <a:rPr lang="hu-HU" dirty="0" smtClean="0"/>
              <a:t> of </a:t>
            </a:r>
            <a:r>
              <a:rPr lang="hu-HU" dirty="0" err="1" smtClean="0"/>
              <a:t>presentation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9936" y="133328"/>
            <a:ext cx="1094454" cy="1128203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34000"/>
            <a:ext cx="2619048" cy="788400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108" y="188640"/>
            <a:ext cx="2714540" cy="87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25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2_H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/>
          <p:cNvSpPr/>
          <p:nvPr userDrawn="1"/>
        </p:nvSpPr>
        <p:spPr bwMode="auto">
          <a:xfrm>
            <a:off x="0" y="1484784"/>
            <a:ext cx="12192000" cy="1584176"/>
          </a:xfrm>
          <a:prstGeom prst="rect">
            <a:avLst/>
          </a:prstGeom>
          <a:solidFill>
            <a:schemeClr val="tx2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en-GB" sz="1800">
              <a:latin typeface="Huni_Quorum Medium BT" panose="020E0603030505020404" pitchFamily="34" charset="-18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263352" y="3165139"/>
            <a:ext cx="5256584" cy="1199965"/>
          </a:xfrm>
          <a:prstGeom prst="rect">
            <a:avLst/>
          </a:prstGeom>
        </p:spPr>
        <p:txBody>
          <a:bodyPr lIns="72000" rIns="72000"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dirty="0" smtClean="0"/>
              <a:t>Konferencia / esemény</a:t>
            </a:r>
            <a:endParaRPr lang="hu-HU" dirty="0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0" hasCustomPrompt="1"/>
          </p:nvPr>
        </p:nvSpPr>
        <p:spPr>
          <a:xfrm>
            <a:off x="239351" y="5949280"/>
            <a:ext cx="5280585" cy="79208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600" b="1">
                <a:solidFill>
                  <a:srgbClr val="87212E"/>
                </a:solidFill>
              </a:defRPr>
            </a:lvl1pPr>
          </a:lstStyle>
          <a:p>
            <a:pPr lvl="0"/>
            <a:r>
              <a:rPr lang="hu-HU" dirty="0" smtClean="0"/>
              <a:t>Dátum stb.</a:t>
            </a:r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4223792" y="1484784"/>
            <a:ext cx="7632848" cy="1584176"/>
          </a:xfrm>
          <a:solidFill>
            <a:schemeClr val="tx2"/>
          </a:solidFill>
        </p:spPr>
        <p:txBody>
          <a:bodyPr lIns="72000" rIns="72000">
            <a:normAutofit/>
          </a:bodyPr>
          <a:lstStyle>
            <a:lvl1pPr algn="r">
              <a:defRPr sz="3200" cap="none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hu-HU" dirty="0"/>
          </a:p>
        </p:txBody>
      </p:sp>
      <p:pic>
        <p:nvPicPr>
          <p:cNvPr id="14" name="Picture 2" descr="H:\Atmoszferikus labor\17_Kommunikáció\Wordpress_weblap\logok\gpk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9936" y="133202"/>
            <a:ext cx="1056714" cy="108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Kép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34437"/>
            <a:ext cx="2619048" cy="788156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108" y="188640"/>
            <a:ext cx="2714540" cy="87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655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2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 userDrawn="1"/>
        </p:nvSpPr>
        <p:spPr bwMode="auto">
          <a:xfrm>
            <a:off x="0" y="1484784"/>
            <a:ext cx="12192000" cy="1584176"/>
          </a:xfrm>
          <a:prstGeom prst="rect">
            <a:avLst/>
          </a:prstGeom>
          <a:solidFill>
            <a:schemeClr val="tx2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en-GB" sz="1800">
              <a:latin typeface="Huni_Quorum Medium BT" panose="020E0603030505020404" pitchFamily="34" charset="-18"/>
            </a:endParaRPr>
          </a:p>
        </p:txBody>
      </p:sp>
      <p:pic>
        <p:nvPicPr>
          <p:cNvPr id="16" name="Kép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108" y="188640"/>
            <a:ext cx="2714540" cy="872352"/>
          </a:xfrm>
          <a:prstGeom prst="rect">
            <a:avLst/>
          </a:prstGeom>
        </p:spPr>
      </p:pic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263352" y="3165139"/>
            <a:ext cx="5256584" cy="1199965"/>
          </a:xfrm>
          <a:prstGeom prst="rect">
            <a:avLst/>
          </a:prstGeom>
        </p:spPr>
        <p:txBody>
          <a:bodyPr lIns="72000" rIns="72000"/>
          <a:lstStyle>
            <a:lvl1pPr marL="0" indent="0" algn="l">
              <a:buNone/>
              <a:defRPr sz="1600" b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dirty="0" err="1" smtClean="0"/>
              <a:t>Conference</a:t>
            </a:r>
            <a:r>
              <a:rPr lang="hu-HU" dirty="0" smtClean="0"/>
              <a:t> / </a:t>
            </a:r>
            <a:r>
              <a:rPr lang="hu-HU" dirty="0" err="1" smtClean="0"/>
              <a:t>event</a:t>
            </a:r>
            <a:r>
              <a:rPr lang="hu-HU" dirty="0" smtClean="0"/>
              <a:t> </a:t>
            </a:r>
            <a:r>
              <a:rPr lang="hu-HU" dirty="0" err="1" smtClean="0"/>
              <a:t>title</a:t>
            </a:r>
            <a:endParaRPr lang="hu-HU" dirty="0" smtClean="0"/>
          </a:p>
          <a:p>
            <a:r>
              <a:rPr lang="hu-HU" dirty="0" err="1" smtClean="0"/>
              <a:t>logo</a:t>
            </a:r>
            <a:endParaRPr lang="hu-HU" dirty="0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0" hasCustomPrompt="1"/>
          </p:nvPr>
        </p:nvSpPr>
        <p:spPr>
          <a:xfrm>
            <a:off x="239351" y="5949280"/>
            <a:ext cx="5280585" cy="79208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600" b="1">
                <a:solidFill>
                  <a:srgbClr val="87212E"/>
                </a:solidFill>
              </a:defRPr>
            </a:lvl1pPr>
          </a:lstStyle>
          <a:p>
            <a:pPr lvl="0"/>
            <a:r>
              <a:rPr lang="hu-HU" dirty="0" err="1" smtClean="0"/>
              <a:t>Date</a:t>
            </a:r>
            <a:endParaRPr lang="hu-HU" dirty="0" smtClean="0"/>
          </a:p>
        </p:txBody>
      </p:sp>
      <p:sp>
        <p:nvSpPr>
          <p:cNvPr id="8" name="Cím 7"/>
          <p:cNvSpPr>
            <a:spLocks noGrp="1"/>
          </p:cNvSpPr>
          <p:nvPr>
            <p:ph type="title" hasCustomPrompt="1"/>
          </p:nvPr>
        </p:nvSpPr>
        <p:spPr>
          <a:xfrm>
            <a:off x="4223792" y="1484784"/>
            <a:ext cx="7632848" cy="1584176"/>
          </a:xfrm>
          <a:solidFill>
            <a:schemeClr val="tx2"/>
          </a:solidFill>
        </p:spPr>
        <p:txBody>
          <a:bodyPr lIns="72000" rIns="72000">
            <a:normAutofit/>
          </a:bodyPr>
          <a:lstStyle>
            <a:lvl1pPr algn="r">
              <a:defRPr sz="3200" cap="none">
                <a:solidFill>
                  <a:schemeClr val="bg1"/>
                </a:solidFill>
              </a:defRPr>
            </a:lvl1pPr>
          </a:lstStyle>
          <a:p>
            <a:r>
              <a:rPr lang="hu-HU" dirty="0" err="1" smtClean="0"/>
              <a:t>Title</a:t>
            </a:r>
            <a:r>
              <a:rPr lang="hu-HU" dirty="0" smtClean="0"/>
              <a:t> of </a:t>
            </a:r>
            <a:r>
              <a:rPr lang="hu-HU" dirty="0" err="1" smtClean="0"/>
              <a:t>presentation</a:t>
            </a:r>
            <a:endParaRPr lang="hu-HU" dirty="0"/>
          </a:p>
        </p:txBody>
      </p:sp>
      <p:pic>
        <p:nvPicPr>
          <p:cNvPr id="13" name="Kép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9936" y="133328"/>
            <a:ext cx="1094454" cy="1128203"/>
          </a:xfrm>
          <a:prstGeom prst="rect">
            <a:avLst/>
          </a:prstGeom>
        </p:spPr>
      </p:pic>
      <p:pic>
        <p:nvPicPr>
          <p:cNvPr id="17" name="Kép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34000"/>
            <a:ext cx="2619048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44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2"/>
          <p:cNvSpPr>
            <a:spLocks noGrp="1"/>
          </p:cNvSpPr>
          <p:nvPr>
            <p:ph idx="1" hasCustomPrompt="1"/>
          </p:nvPr>
        </p:nvSpPr>
        <p:spPr>
          <a:xfrm>
            <a:off x="335360" y="1196752"/>
            <a:ext cx="11233248" cy="5184576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</a:lstStyle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 lvl="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 smtClean="0">
              <a:solidFill>
                <a:schemeClr val="accent6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>
              <a:solidFill>
                <a:schemeClr val="accent6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7409" y="0"/>
            <a:ext cx="1060918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 smtClean="0"/>
              <a:t>Click to edit Master title style</a:t>
            </a:r>
            <a:endParaRPr lang="hu-HU" altLang="hu-HU" dirty="0" smtClean="0"/>
          </a:p>
        </p:txBody>
      </p:sp>
    </p:spTree>
    <p:extLst>
      <p:ext uri="{BB962C8B-B14F-4D97-AF65-F5344CB8AC3E}">
        <p14:creationId xmlns:p14="http://schemas.microsoft.com/office/powerpoint/2010/main" val="3176827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2"/>
          <p:cNvSpPr>
            <a:spLocks noGrp="1"/>
          </p:cNvSpPr>
          <p:nvPr>
            <p:ph idx="1" hasCustomPrompt="1"/>
          </p:nvPr>
        </p:nvSpPr>
        <p:spPr>
          <a:xfrm>
            <a:off x="335360" y="1052736"/>
            <a:ext cx="5400600" cy="547260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</a:lstStyle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 lvl="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 smtClean="0">
              <a:solidFill>
                <a:schemeClr val="accent6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>
              <a:solidFill>
                <a:schemeClr val="accent6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7409" y="0"/>
            <a:ext cx="1060918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 smtClean="0"/>
              <a:t>Click to edit Master title style</a:t>
            </a:r>
            <a:endParaRPr lang="hu-HU" altLang="hu-HU" dirty="0" smtClean="0"/>
          </a:p>
        </p:txBody>
      </p:sp>
      <p:sp>
        <p:nvSpPr>
          <p:cNvPr id="6" name="Tartalom helye 2"/>
          <p:cNvSpPr>
            <a:spLocks noGrp="1"/>
          </p:cNvSpPr>
          <p:nvPr>
            <p:ph idx="10" hasCustomPrompt="1"/>
          </p:nvPr>
        </p:nvSpPr>
        <p:spPr>
          <a:xfrm>
            <a:off x="6384032" y="1052736"/>
            <a:ext cx="5472608" cy="547260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</a:lstStyle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 lvl="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 smtClean="0">
              <a:solidFill>
                <a:schemeClr val="accent6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060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&amp; referenc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hu-HU" dirty="0" smtClean="0"/>
              <a:t>Mintacím szerkesztése</a:t>
            </a:r>
            <a:br>
              <a:rPr lang="hu-HU" dirty="0" smtClean="0"/>
            </a:br>
            <a:r>
              <a:rPr lang="hu-HU" dirty="0" smtClean="0"/>
              <a:t>LEHET KÉTSOROS IS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3" y="1052736"/>
            <a:ext cx="10849703" cy="165576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 marL="742950" indent="-285750">
              <a:buFont typeface="Arial" panose="020B0604020202020204" pitchFamily="34" charset="0"/>
              <a:buChar char="▫"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u-HU" dirty="0" err="1" smtClean="0"/>
              <a:t>Bulletpoint</a:t>
            </a:r>
            <a:r>
              <a:rPr lang="hu-HU" dirty="0" smtClean="0"/>
              <a:t> </a:t>
            </a:r>
            <a:r>
              <a:rPr lang="hu-HU" dirty="0" err="1" smtClean="0"/>
              <a:t>list</a:t>
            </a:r>
            <a:endParaRPr lang="hu-HU" dirty="0" smtClean="0"/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1" hasCustomPrompt="1"/>
          </p:nvPr>
        </p:nvSpPr>
        <p:spPr>
          <a:xfrm>
            <a:off x="192000" y="6211362"/>
            <a:ext cx="11808000" cy="313932"/>
          </a:xfrm>
          <a:prstGeom prst="rect">
            <a:avLst/>
          </a:prstGeom>
          <a:solidFill>
            <a:schemeClr val="accent3"/>
          </a:solidFill>
        </p:spPr>
        <p:txBody>
          <a:bodyPr anchor="b">
            <a:spAutoFit/>
          </a:bodyPr>
          <a:lstStyle>
            <a:lvl1pPr marL="357188" marR="0" indent="-357188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hu-HU" altLang="hu-HU" sz="1200" b="1" i="0" kern="1200" dirty="0" err="1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indent="0">
              <a:buNone/>
              <a:defRPr lang="hu-HU" sz="1200" b="1" kern="1200" dirty="0" smtClean="0">
                <a:solidFill>
                  <a:srgbClr val="000000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914400" indent="0">
              <a:buNone/>
              <a:defRPr lang="hu-HU" sz="1200" b="1" kern="1200" dirty="0" smtClean="0">
                <a:solidFill>
                  <a:srgbClr val="000000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371600" indent="0">
              <a:buNone/>
              <a:defRPr lang="hu-HU" sz="1200" b="1" kern="1200" dirty="0" smtClean="0">
                <a:solidFill>
                  <a:srgbClr val="000000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828800" indent="0">
              <a:buNone/>
              <a:defRPr lang="hu-HU" sz="1200" b="1" kern="1200" dirty="0">
                <a:solidFill>
                  <a:srgbClr val="000000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dirty="0" err="1" smtClean="0"/>
              <a:t>Put</a:t>
            </a:r>
            <a:r>
              <a:rPr lang="hu-HU" dirty="0" smtClean="0"/>
              <a:t> </a:t>
            </a:r>
            <a:r>
              <a:rPr lang="hu-HU" dirty="0" err="1" smtClean="0"/>
              <a:t>your</a:t>
            </a:r>
            <a:r>
              <a:rPr lang="hu-HU" dirty="0" smtClean="0"/>
              <a:t> </a:t>
            </a:r>
            <a:r>
              <a:rPr lang="hu-HU" dirty="0" err="1" smtClean="0"/>
              <a:t>reference</a:t>
            </a:r>
            <a:r>
              <a:rPr lang="hu-HU" dirty="0" smtClean="0"/>
              <a:t> here</a:t>
            </a:r>
            <a:endParaRPr lang="hu-HU" altLang="hu-HU" sz="1200" b="1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164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 noChangeArrowheads="1"/>
          </p:cNvSpPr>
          <p:nvPr>
            <p:ph type="title"/>
          </p:nvPr>
        </p:nvSpPr>
        <p:spPr bwMode="auto">
          <a:xfrm>
            <a:off x="767409" y="0"/>
            <a:ext cx="1060918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 smtClean="0"/>
              <a:t>Click to edit Master title style</a:t>
            </a:r>
            <a:endParaRPr lang="hu-HU" altLang="hu-HU" dirty="0" smtClean="0"/>
          </a:p>
        </p:txBody>
      </p:sp>
    </p:spTree>
    <p:extLst>
      <p:ext uri="{BB962C8B-B14F-4D97-AF65-F5344CB8AC3E}">
        <p14:creationId xmlns:p14="http://schemas.microsoft.com/office/powerpoint/2010/main" val="1753382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753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&amp;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4294967295" hasCustomPrompt="1"/>
          </p:nvPr>
        </p:nvSpPr>
        <p:spPr>
          <a:xfrm>
            <a:off x="335360" y="1052736"/>
            <a:ext cx="6336704" cy="547260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</a:lstStyle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err="1" smtClean="0">
                <a:solidFill>
                  <a:schemeClr val="accent6"/>
                </a:solidFill>
              </a:rPr>
              <a:t>Items</a:t>
            </a:r>
            <a:r>
              <a:rPr lang="hu-HU" altLang="hu-HU" dirty="0" smtClean="0">
                <a:solidFill>
                  <a:schemeClr val="accent6"/>
                </a:solidFill>
              </a:rPr>
              <a:t> </a:t>
            </a:r>
            <a:r>
              <a:rPr lang="hu-HU" altLang="hu-HU" dirty="0" err="1" smtClean="0">
                <a:solidFill>
                  <a:schemeClr val="accent6"/>
                </a:solidFill>
              </a:rPr>
              <a:t>with</a:t>
            </a:r>
            <a:r>
              <a:rPr lang="hu-HU" altLang="hu-HU" dirty="0" smtClean="0">
                <a:solidFill>
                  <a:schemeClr val="accent6"/>
                </a:solidFill>
              </a:rPr>
              <a:t> </a:t>
            </a:r>
            <a:r>
              <a:rPr lang="hu-HU" altLang="hu-HU" dirty="0" err="1" smtClean="0">
                <a:solidFill>
                  <a:schemeClr val="accent6"/>
                </a:solidFill>
              </a:rPr>
              <a:t>figures</a:t>
            </a:r>
            <a:r>
              <a:rPr lang="hu-HU" altLang="hu-HU" dirty="0" smtClean="0">
                <a:solidFill>
                  <a:schemeClr val="accent6"/>
                </a:solidFill>
              </a:rPr>
              <a:t> </a:t>
            </a:r>
            <a:r>
              <a:rPr lang="hu-HU" altLang="hu-HU" dirty="0" err="1" smtClean="0">
                <a:solidFill>
                  <a:schemeClr val="accent6"/>
                </a:solidFill>
              </a:rPr>
              <a:t>on</a:t>
            </a:r>
            <a:r>
              <a:rPr lang="hu-HU" altLang="hu-HU" dirty="0" smtClean="0">
                <a:solidFill>
                  <a:schemeClr val="accent6"/>
                </a:solidFill>
              </a:rPr>
              <a:t> </a:t>
            </a:r>
            <a:r>
              <a:rPr lang="hu-HU" altLang="hu-HU" dirty="0" err="1" smtClean="0">
                <a:solidFill>
                  <a:schemeClr val="accent6"/>
                </a:solidFill>
              </a:rPr>
              <a:t>the</a:t>
            </a:r>
            <a:r>
              <a:rPr lang="hu-HU" altLang="hu-HU" dirty="0" smtClean="0">
                <a:solidFill>
                  <a:schemeClr val="accent6"/>
                </a:solidFill>
              </a:rPr>
              <a:t> right…</a:t>
            </a:r>
            <a:endParaRPr lang="en-US" altLang="hu-HU" dirty="0" smtClean="0">
              <a:solidFill>
                <a:schemeClr val="accent6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err="1" smtClean="0">
                <a:solidFill>
                  <a:schemeClr val="accent6"/>
                </a:solidFill>
              </a:rPr>
              <a:t>Item</a:t>
            </a:r>
            <a:r>
              <a:rPr lang="hu-HU" altLang="hu-HU" dirty="0" smtClean="0">
                <a:solidFill>
                  <a:schemeClr val="accent6"/>
                </a:solidFill>
              </a:rPr>
              <a:t>…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 smtClean="0">
              <a:solidFill>
                <a:schemeClr val="accent6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>
              <a:solidFill>
                <a:schemeClr val="accent6"/>
              </a:solidFill>
            </a:endParaRPr>
          </a:p>
        </p:txBody>
      </p:sp>
      <p:sp>
        <p:nvSpPr>
          <p:cNvPr id="5" name="Kép helye 4"/>
          <p:cNvSpPr>
            <a:spLocks noGrp="1"/>
          </p:cNvSpPr>
          <p:nvPr>
            <p:ph type="pic" sz="quarter" idx="10"/>
          </p:nvPr>
        </p:nvSpPr>
        <p:spPr>
          <a:xfrm>
            <a:off x="6959602" y="1052736"/>
            <a:ext cx="4897967" cy="23762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5875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ktdia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0" name="Szöveg helye 9"/>
          <p:cNvSpPr>
            <a:spLocks noGrp="1"/>
          </p:cNvSpPr>
          <p:nvPr>
            <p:ph type="body" sz="quarter" idx="10"/>
          </p:nvPr>
        </p:nvSpPr>
        <p:spPr>
          <a:xfrm>
            <a:off x="161587" y="1484784"/>
            <a:ext cx="5838404" cy="5256584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61587" y="908720"/>
            <a:ext cx="5838404" cy="5659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5" name="Szöveg helye 9"/>
          <p:cNvSpPr>
            <a:spLocks noGrp="1"/>
          </p:cNvSpPr>
          <p:nvPr>
            <p:ph type="body" sz="quarter" idx="14"/>
          </p:nvPr>
        </p:nvSpPr>
        <p:spPr>
          <a:xfrm>
            <a:off x="6192013" y="1484784"/>
            <a:ext cx="5857975" cy="5256584"/>
          </a:xfrm>
          <a:prstGeom prst="rect">
            <a:avLst/>
          </a:prstGeom>
          <a:solidFill>
            <a:srgbClr val="EBCFD4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6" name="Szöveg helye 11"/>
          <p:cNvSpPr>
            <a:spLocks noGrp="1"/>
          </p:cNvSpPr>
          <p:nvPr>
            <p:ph type="body" sz="quarter" idx="15" hasCustomPrompt="1"/>
          </p:nvPr>
        </p:nvSpPr>
        <p:spPr>
          <a:xfrm>
            <a:off x="6192013" y="908720"/>
            <a:ext cx="5857975" cy="5659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</p:spTree>
    <p:extLst>
      <p:ext uri="{BB962C8B-B14F-4D97-AF65-F5344CB8AC3E}">
        <p14:creationId xmlns:p14="http://schemas.microsoft.com/office/powerpoint/2010/main" val="45337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ktdia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NÉV</a:t>
            </a:r>
            <a:endParaRPr lang="en-GB"/>
          </a:p>
        </p:txBody>
      </p:sp>
      <p:sp>
        <p:nvSpPr>
          <p:cNvPr id="10" name="Szöveg helye 9"/>
          <p:cNvSpPr>
            <a:spLocks noGrp="1"/>
          </p:cNvSpPr>
          <p:nvPr>
            <p:ph type="body" sz="quarter" idx="10"/>
          </p:nvPr>
        </p:nvSpPr>
        <p:spPr>
          <a:xfrm>
            <a:off x="161587" y="1484784"/>
            <a:ext cx="3841751" cy="5328592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61587" y="908720"/>
            <a:ext cx="3841751" cy="5659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3" name="Szöveg helye 9"/>
          <p:cNvSpPr>
            <a:spLocks noGrp="1"/>
          </p:cNvSpPr>
          <p:nvPr>
            <p:ph type="body" sz="quarter" idx="12"/>
          </p:nvPr>
        </p:nvSpPr>
        <p:spPr>
          <a:xfrm>
            <a:off x="4175789" y="1484784"/>
            <a:ext cx="3841751" cy="5328592"/>
          </a:xfrm>
          <a:prstGeom prst="rect">
            <a:avLst/>
          </a:prstGeom>
          <a:solidFill>
            <a:srgbClr val="EBCFD4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4" name="Szöveg helye 11"/>
          <p:cNvSpPr>
            <a:spLocks noGrp="1"/>
          </p:cNvSpPr>
          <p:nvPr>
            <p:ph type="body" sz="quarter" idx="13" hasCustomPrompt="1"/>
          </p:nvPr>
        </p:nvSpPr>
        <p:spPr>
          <a:xfrm>
            <a:off x="4175789" y="908720"/>
            <a:ext cx="3841751" cy="5659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5" name="Szöveg helye 9"/>
          <p:cNvSpPr>
            <a:spLocks noGrp="1"/>
          </p:cNvSpPr>
          <p:nvPr>
            <p:ph type="body" sz="quarter" idx="14"/>
          </p:nvPr>
        </p:nvSpPr>
        <p:spPr>
          <a:xfrm>
            <a:off x="8208237" y="1484784"/>
            <a:ext cx="3841751" cy="5328592"/>
          </a:xfrm>
          <a:prstGeom prst="rect">
            <a:avLst/>
          </a:prstGeom>
          <a:solidFill>
            <a:srgbClr val="A6D2D1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6" name="Szöveg helye 11"/>
          <p:cNvSpPr>
            <a:spLocks noGrp="1"/>
          </p:cNvSpPr>
          <p:nvPr>
            <p:ph type="body" sz="quarter" idx="15" hasCustomPrompt="1"/>
          </p:nvPr>
        </p:nvSpPr>
        <p:spPr>
          <a:xfrm>
            <a:off x="8208237" y="908720"/>
            <a:ext cx="3841751" cy="565958"/>
          </a:xfrm>
          <a:prstGeom prst="rect">
            <a:avLst/>
          </a:prstGeom>
          <a:solidFill>
            <a:srgbClr val="2D6966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</p:spTree>
    <p:extLst>
      <p:ext uri="{BB962C8B-B14F-4D97-AF65-F5344CB8AC3E}">
        <p14:creationId xmlns:p14="http://schemas.microsoft.com/office/powerpoint/2010/main" val="3026836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jektdia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2"/>
          <p:cNvSpPr>
            <a:spLocks noChangeArrowheads="1"/>
          </p:cNvSpPr>
          <p:nvPr userDrawn="1"/>
        </p:nvSpPr>
        <p:spPr bwMode="auto">
          <a:xfrm>
            <a:off x="161586" y="116632"/>
            <a:ext cx="3841751" cy="765276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hu-HU" altLang="hu-HU" sz="1800" cap="all" baseline="0" dirty="0" smtClean="0">
              <a:solidFill>
                <a:srgbClr val="000000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161586" y="116632"/>
            <a:ext cx="3841751" cy="764704"/>
          </a:xfrm>
          <a:noFill/>
        </p:spPr>
        <p:txBody>
          <a:bodyPr/>
          <a:lstStyle>
            <a:lvl1pPr marL="88900" indent="0">
              <a:defRPr/>
            </a:lvl1pPr>
          </a:lstStyle>
          <a:p>
            <a:r>
              <a:rPr lang="hu-HU" smtClean="0"/>
              <a:t>NÉV</a:t>
            </a:r>
            <a:endParaRPr lang="en-GB"/>
          </a:p>
        </p:txBody>
      </p:sp>
      <p:sp>
        <p:nvSpPr>
          <p:cNvPr id="10" name="Szöveg helye 9"/>
          <p:cNvSpPr>
            <a:spLocks noGrp="1"/>
          </p:cNvSpPr>
          <p:nvPr>
            <p:ph type="body" sz="quarter" idx="10"/>
          </p:nvPr>
        </p:nvSpPr>
        <p:spPr>
          <a:xfrm>
            <a:off x="161587" y="1363080"/>
            <a:ext cx="3841751" cy="5378288"/>
          </a:xfrm>
          <a:prstGeom prst="rect">
            <a:avLst/>
          </a:prstGeom>
          <a:solidFill>
            <a:srgbClr val="EBCFD4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64586" y="1003040"/>
            <a:ext cx="3841751" cy="3600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3" name="Szöveg helye 9"/>
          <p:cNvSpPr>
            <a:spLocks noGrp="1"/>
          </p:cNvSpPr>
          <p:nvPr>
            <p:ph type="body" sz="quarter" idx="12"/>
          </p:nvPr>
        </p:nvSpPr>
        <p:spPr>
          <a:xfrm>
            <a:off x="4157792" y="476672"/>
            <a:ext cx="3882049" cy="2880320"/>
          </a:xfrm>
          <a:prstGeom prst="rect">
            <a:avLst/>
          </a:prstGeom>
          <a:solidFill>
            <a:srgbClr val="A6D2D1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4" name="Szöveg helye 11"/>
          <p:cNvSpPr>
            <a:spLocks noGrp="1"/>
          </p:cNvSpPr>
          <p:nvPr>
            <p:ph type="body" sz="quarter" idx="13" hasCustomPrompt="1"/>
          </p:nvPr>
        </p:nvSpPr>
        <p:spPr>
          <a:xfrm>
            <a:off x="4157792" y="116632"/>
            <a:ext cx="3882049" cy="360040"/>
          </a:xfrm>
          <a:prstGeom prst="rect">
            <a:avLst/>
          </a:prstGeom>
          <a:solidFill>
            <a:srgbClr val="3E5E6A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9" name="Szöveg helye 9"/>
          <p:cNvSpPr>
            <a:spLocks noGrp="1"/>
          </p:cNvSpPr>
          <p:nvPr>
            <p:ph type="body" sz="quarter" idx="16"/>
          </p:nvPr>
        </p:nvSpPr>
        <p:spPr>
          <a:xfrm>
            <a:off x="4157791" y="3795128"/>
            <a:ext cx="3882048" cy="2946243"/>
          </a:xfrm>
          <a:prstGeom prst="rect">
            <a:avLst/>
          </a:prstGeom>
          <a:solidFill>
            <a:srgbClr val="D2C1B6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1" name="Szöveg helye 11"/>
          <p:cNvSpPr>
            <a:spLocks noGrp="1"/>
          </p:cNvSpPr>
          <p:nvPr>
            <p:ph type="body" sz="quarter" idx="17" hasCustomPrompt="1"/>
          </p:nvPr>
        </p:nvSpPr>
        <p:spPr>
          <a:xfrm>
            <a:off x="4157791" y="3435085"/>
            <a:ext cx="3882048" cy="360040"/>
          </a:xfrm>
          <a:prstGeom prst="rect">
            <a:avLst/>
          </a:prstGeom>
          <a:solidFill>
            <a:srgbClr val="564330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7" name="Szöveg helye 9"/>
          <p:cNvSpPr>
            <a:spLocks noGrp="1"/>
          </p:cNvSpPr>
          <p:nvPr>
            <p:ph type="body" sz="quarter" idx="18"/>
          </p:nvPr>
        </p:nvSpPr>
        <p:spPr>
          <a:xfrm>
            <a:off x="8194294" y="476672"/>
            <a:ext cx="3882049" cy="2880320"/>
          </a:xfrm>
          <a:prstGeom prst="rect">
            <a:avLst/>
          </a:prstGeom>
          <a:solidFill>
            <a:srgbClr val="C8D2DC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8" name="Szöveg helye 11"/>
          <p:cNvSpPr>
            <a:spLocks noGrp="1"/>
          </p:cNvSpPr>
          <p:nvPr>
            <p:ph type="body" sz="quarter" idx="19" hasCustomPrompt="1"/>
          </p:nvPr>
        </p:nvSpPr>
        <p:spPr>
          <a:xfrm>
            <a:off x="8194294" y="116632"/>
            <a:ext cx="3882049" cy="360040"/>
          </a:xfrm>
          <a:prstGeom prst="rect">
            <a:avLst/>
          </a:prstGeom>
          <a:solidFill>
            <a:srgbClr val="000064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9" name="Szöveg helye 9"/>
          <p:cNvSpPr>
            <a:spLocks noGrp="1"/>
          </p:cNvSpPr>
          <p:nvPr>
            <p:ph type="body" sz="quarter" idx="20"/>
          </p:nvPr>
        </p:nvSpPr>
        <p:spPr>
          <a:xfrm>
            <a:off x="8194293" y="3795128"/>
            <a:ext cx="3882048" cy="2946243"/>
          </a:xfrm>
          <a:prstGeom prst="rect">
            <a:avLst/>
          </a:prstGeom>
          <a:solidFill>
            <a:srgbClr val="EBCFD4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20" name="Szöveg helye 11"/>
          <p:cNvSpPr>
            <a:spLocks noGrp="1"/>
          </p:cNvSpPr>
          <p:nvPr>
            <p:ph type="body" sz="quarter" idx="21" hasCustomPrompt="1"/>
          </p:nvPr>
        </p:nvSpPr>
        <p:spPr>
          <a:xfrm>
            <a:off x="8194293" y="3435085"/>
            <a:ext cx="3882048" cy="3600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</p:spTree>
    <p:extLst>
      <p:ext uri="{BB962C8B-B14F-4D97-AF65-F5344CB8AC3E}">
        <p14:creationId xmlns:p14="http://schemas.microsoft.com/office/powerpoint/2010/main" val="3554096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14917" y="1341438"/>
            <a:ext cx="5281083" cy="4525962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299200" y="1341438"/>
            <a:ext cx="5283200" cy="4525962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4917" y="0"/>
            <a:ext cx="10561671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 smtClean="0"/>
              <a:t>Click to edit Master title style</a:t>
            </a:r>
            <a:endParaRPr lang="hu-HU" altLang="hu-HU" dirty="0" smtClean="0"/>
          </a:p>
        </p:txBody>
      </p:sp>
    </p:spTree>
    <p:extLst>
      <p:ext uri="{BB962C8B-B14F-4D97-AF65-F5344CB8AC3E}">
        <p14:creationId xmlns:p14="http://schemas.microsoft.com/office/powerpoint/2010/main" val="2320313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/>
        </p:nvSpPr>
        <p:spPr bwMode="auto">
          <a:xfrm>
            <a:off x="777690" y="-572"/>
            <a:ext cx="11414310" cy="765276"/>
          </a:xfrm>
          <a:prstGeom prst="rect">
            <a:avLst/>
          </a:prstGeom>
          <a:gradFill rotWithShape="1">
            <a:gsLst>
              <a:gs pos="71000">
                <a:schemeClr val="accent1"/>
              </a:gs>
              <a:gs pos="0">
                <a:schemeClr val="tx1"/>
              </a:gs>
              <a:gs pos="97000">
                <a:schemeClr val="bg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hu-HU" altLang="hu-HU" sz="1800" cap="all" baseline="0" dirty="0" smtClean="0">
              <a:solidFill>
                <a:srgbClr val="000000"/>
              </a:solidFill>
            </a:endParaRPr>
          </a:p>
        </p:txBody>
      </p:sp>
      <p:sp>
        <p:nvSpPr>
          <p:cNvPr id="1028" name="Text Box 14"/>
          <p:cNvSpPr txBox="1">
            <a:spLocks noChangeArrowheads="1"/>
          </p:cNvSpPr>
          <p:nvPr/>
        </p:nvSpPr>
        <p:spPr bwMode="auto">
          <a:xfrm>
            <a:off x="11279719" y="44453"/>
            <a:ext cx="673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fld id="{76DE81E0-2305-4FC4-87CD-D90D2338ADBC}" type="slidenum">
              <a:rPr lang="hu-HU" altLang="hu-HU" sz="1800" smtClean="0">
                <a:solidFill>
                  <a:schemeClr val="tx2"/>
                </a:solidFill>
              </a:rPr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r>
              <a:rPr lang="hu-HU" altLang="hu-HU" sz="1800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031" name="Text Box 17"/>
          <p:cNvSpPr txBox="1">
            <a:spLocks noChangeArrowheads="1"/>
          </p:cNvSpPr>
          <p:nvPr/>
        </p:nvSpPr>
        <p:spPr bwMode="auto">
          <a:xfrm>
            <a:off x="11279719" y="404667"/>
            <a:ext cx="6731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hu-HU" altLang="hu-HU" sz="1800" dirty="0" smtClean="0">
                <a:solidFill>
                  <a:srgbClr val="C0C0C0"/>
                </a:solidFill>
              </a:rPr>
              <a:t>23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87971" y="0"/>
            <a:ext cx="10588617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dirty="0" smtClean="0"/>
              <a:t>Mintacím szerkesztése</a:t>
            </a:r>
            <a:br>
              <a:rPr lang="hu-HU" altLang="hu-HU" dirty="0" smtClean="0"/>
            </a:br>
            <a:r>
              <a:rPr lang="hu-HU" altLang="hu-HU" dirty="0" smtClean="0"/>
              <a:t>mintacím</a:t>
            </a:r>
          </a:p>
        </p:txBody>
      </p:sp>
      <p:sp>
        <p:nvSpPr>
          <p:cNvPr id="10" name="Szöveg helye 2"/>
          <p:cNvSpPr txBox="1">
            <a:spLocks/>
          </p:cNvSpPr>
          <p:nvPr/>
        </p:nvSpPr>
        <p:spPr>
          <a:xfrm>
            <a:off x="72002" y="6497638"/>
            <a:ext cx="12073433" cy="360362"/>
          </a:xfrm>
          <a:prstGeom prst="rect">
            <a:avLst/>
          </a:prstGeom>
        </p:spPr>
        <p:txBody>
          <a:bodyPr anchor="b"/>
          <a:lstStyle>
            <a:lvl1pPr marL="0" indent="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accent2"/>
                </a:solidFill>
                <a:latin typeface="+mn-lt"/>
              </a:defRPr>
            </a:lvl2pPr>
            <a:lvl3pPr marL="914400" indent="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accent2"/>
                </a:solidFill>
                <a:latin typeface="+mn-lt"/>
              </a:defRPr>
            </a:lvl3pPr>
            <a:lvl4pPr marL="1371600" indent="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accent2"/>
                </a:solidFill>
                <a:latin typeface="+mn-lt"/>
              </a:defRPr>
            </a:lvl4pPr>
            <a:lvl5pPr marL="1828800" indent="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accent2"/>
                </a:solidFill>
                <a:latin typeface="+mn-lt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 algn="l">
              <a:tabLst>
                <a:tab pos="4481513" algn="ctr"/>
                <a:tab pos="11834813" algn="r"/>
              </a:tabLst>
            </a:pPr>
            <a:r>
              <a:rPr lang="hu-HU" sz="1100" kern="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Vorlesung</a:t>
            </a:r>
            <a:r>
              <a:rPr lang="hu-HU" sz="1100" kern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hu-HU" sz="1100" kern="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Strömungslehre</a:t>
            </a:r>
            <a:r>
              <a:rPr lang="hu-HU" sz="1100" kern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	Dr. Istók Balázs BME Áramlástan Tanszék</a:t>
            </a:r>
            <a:endParaRPr lang="hu-HU" sz="1100" kern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Line 16"/>
          <p:cNvSpPr>
            <a:spLocks noChangeShapeType="1"/>
          </p:cNvSpPr>
          <p:nvPr/>
        </p:nvSpPr>
        <p:spPr bwMode="auto">
          <a:xfrm>
            <a:off x="11376587" y="0"/>
            <a:ext cx="0" cy="756000"/>
          </a:xfrm>
          <a:prstGeom prst="line">
            <a:avLst/>
          </a:prstGeom>
          <a:noFill/>
          <a:ln w="25400">
            <a:gradFill>
              <a:gsLst>
                <a:gs pos="0">
                  <a:schemeClr val="tx2"/>
                </a:gs>
                <a:gs pos="100000">
                  <a:srgbClr val="F5F5F5"/>
                </a:gs>
                <a:gs pos="84000">
                  <a:schemeClr val="bg1">
                    <a:lumMod val="85000"/>
                  </a:schemeClr>
                </a:gs>
              </a:gsLst>
              <a:lin ang="5400000" scaled="1"/>
            </a:gra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z="1800" b="1">
              <a:solidFill>
                <a:srgbClr val="000000"/>
              </a:solidFill>
            </a:endParaRPr>
          </a:p>
        </p:txBody>
      </p:sp>
      <p:sp>
        <p:nvSpPr>
          <p:cNvPr id="1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52736"/>
            <a:ext cx="10959008" cy="4814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dirty="0" smtClean="0"/>
              <a:t>Mintaszöveg szerkesztése</a:t>
            </a:r>
          </a:p>
          <a:p>
            <a:pPr lvl="1"/>
            <a:r>
              <a:rPr lang="hu-HU" altLang="hu-HU" dirty="0" smtClean="0"/>
              <a:t>Második szint</a:t>
            </a:r>
          </a:p>
          <a:p>
            <a:pPr lvl="2"/>
            <a:r>
              <a:rPr lang="hu-HU" altLang="hu-HU" dirty="0" smtClean="0"/>
              <a:t>Harmadik szint</a:t>
            </a:r>
          </a:p>
          <a:p>
            <a:pPr lvl="3"/>
            <a:r>
              <a:rPr lang="hu-HU" altLang="hu-HU" dirty="0" smtClean="0"/>
              <a:t>Negyedik szint</a:t>
            </a:r>
          </a:p>
          <a:p>
            <a:pPr lvl="4"/>
            <a:r>
              <a:rPr lang="hu-HU" altLang="hu-HU" dirty="0" smtClean="0"/>
              <a:t>Ötödik szint</a:t>
            </a:r>
          </a:p>
        </p:txBody>
      </p:sp>
      <p:pic>
        <p:nvPicPr>
          <p:cNvPr id="3" name="Kép 2"/>
          <p:cNvPicPr>
            <a:picLocks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" t="2741" r="2741" b="2741"/>
          <a:stretch/>
        </p:blipFill>
        <p:spPr>
          <a:xfrm>
            <a:off x="1" y="-572"/>
            <a:ext cx="777689" cy="765276"/>
          </a:xfrm>
          <a:prstGeom prst="rect">
            <a:avLst/>
          </a:prstGeom>
        </p:spPr>
      </p:pic>
      <p:sp>
        <p:nvSpPr>
          <p:cNvPr id="15" name="Line 16"/>
          <p:cNvSpPr>
            <a:spLocks noChangeShapeType="1"/>
          </p:cNvSpPr>
          <p:nvPr/>
        </p:nvSpPr>
        <p:spPr bwMode="auto">
          <a:xfrm>
            <a:off x="767408" y="-572"/>
            <a:ext cx="0" cy="7668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z="1800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772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1" r:id="rId3"/>
    <p:sldLayoutId id="2147483673" r:id="rId4"/>
    <p:sldLayoutId id="2147483662" r:id="rId5"/>
    <p:sldLayoutId id="2147483677" r:id="rId6"/>
    <p:sldLayoutId id="2147483670" r:id="rId7"/>
    <p:sldLayoutId id="2147483666" r:id="rId8"/>
    <p:sldLayoutId id="2147483667" r:id="rId9"/>
    <p:sldLayoutId id="2147483669" r:id="rId10"/>
    <p:sldLayoutId id="2147483674" r:id="rId11"/>
    <p:sldLayoutId id="2147483675" r:id="rId12"/>
    <p:sldLayoutId id="2147483676" r:id="rId13"/>
    <p:sldLayoutId id="2147483664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 cap="all" baseline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9718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3429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8862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hyperlink" Target="mailto:istok@ara.bme.hu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3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5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9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3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27.png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6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8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34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2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3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40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4.vml"/><Relationship Id="rId5" Type="http://schemas.openxmlformats.org/officeDocument/2006/relationships/hyperlink" Target="https://www.youtube.com/watch?v=FKh0GcIijDk" TargetMode="External"/><Relationship Id="rId4" Type="http://schemas.openxmlformats.org/officeDocument/2006/relationships/image" Target="../media/image41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45.wmf"/><Relationship Id="rId4" Type="http://schemas.openxmlformats.org/officeDocument/2006/relationships/image" Target="../media/image42.wmf"/><Relationship Id="rId9" Type="http://schemas.openxmlformats.org/officeDocument/2006/relationships/oleObject" Target="../embeddings/oleObject35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13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47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3.w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45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4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49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53.wmf"/><Relationship Id="rId4" Type="http://schemas.openxmlformats.org/officeDocument/2006/relationships/image" Target="../media/image43.wmf"/><Relationship Id="rId9" Type="http://schemas.openxmlformats.org/officeDocument/2006/relationships/oleObject" Target="../embeddings/oleObject47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54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 helye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 smtClean="0"/>
              <a:t>2020.05.04</a:t>
            </a:r>
            <a:endParaRPr lang="en-GB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Vorlesung</a:t>
            </a:r>
            <a:r>
              <a:rPr lang="hu-HU" dirty="0" smtClean="0"/>
              <a:t> 12.Woche</a:t>
            </a:r>
            <a:endParaRPr lang="en-GB" dirty="0"/>
          </a:p>
        </p:txBody>
      </p:sp>
      <p:sp>
        <p:nvSpPr>
          <p:cNvPr id="13" name="Téglalap 12"/>
          <p:cNvSpPr/>
          <p:nvPr/>
        </p:nvSpPr>
        <p:spPr>
          <a:xfrm>
            <a:off x="263352" y="1538208"/>
            <a:ext cx="3600400" cy="1446550"/>
          </a:xfrm>
          <a:prstGeom prst="rect">
            <a:avLst/>
          </a:prstGeom>
        </p:spPr>
        <p:txBody>
          <a:bodyPr wrap="square" lIns="72000" rIns="72000">
            <a:spAutoFit/>
          </a:bodyPr>
          <a:lstStyle/>
          <a:p>
            <a:r>
              <a:rPr lang="hu-HU" altLang="hu-HU" b="1" dirty="0" smtClean="0">
                <a:solidFill>
                  <a:schemeClr val="bg1"/>
                </a:solidFill>
              </a:rPr>
              <a:t>B</a:t>
            </a:r>
            <a:r>
              <a:rPr lang="de-DE" altLang="hu-HU" b="1" dirty="0" err="1" smtClean="0">
                <a:solidFill>
                  <a:schemeClr val="bg1"/>
                </a:solidFill>
              </a:rPr>
              <a:t>alázs</a:t>
            </a:r>
            <a:r>
              <a:rPr lang="hu-HU" altLang="hu-HU" b="1" dirty="0" smtClean="0">
                <a:solidFill>
                  <a:schemeClr val="bg1"/>
                </a:solidFill>
              </a:rPr>
              <a:t> </a:t>
            </a:r>
            <a:r>
              <a:rPr lang="de-DE" altLang="hu-HU" b="1" dirty="0">
                <a:solidFill>
                  <a:schemeClr val="bg1"/>
                </a:solidFill>
              </a:rPr>
              <a:t>Istók</a:t>
            </a:r>
            <a:endParaRPr lang="de-DE" altLang="hu-HU" b="1" dirty="0" smtClean="0">
              <a:solidFill>
                <a:schemeClr val="bg1"/>
              </a:solidFill>
            </a:endParaRPr>
          </a:p>
          <a:p>
            <a:r>
              <a:rPr lang="de-DE" altLang="hu-HU" sz="1400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adjunkt</a:t>
            </a:r>
            <a:r>
              <a:rPr lang="de-DE" altLang="hu-HU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de-DE" altLang="hu-HU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de-DE" altLang="hu-HU" sz="1400" dirty="0" smtClean="0">
                <a:solidFill>
                  <a:schemeClr val="bg1"/>
                </a:solidFill>
                <a:latin typeface="Arial Narrow" panose="020B0606020202030204" pitchFamily="34" charset="0"/>
                <a:hlinkClick r:id="rId4"/>
              </a:rPr>
              <a:t>istok@ara.bme.hu</a:t>
            </a:r>
            <a:endParaRPr lang="de-DE" altLang="hu-HU" sz="14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de-DE" altLang="hu-HU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skype: </a:t>
            </a:r>
            <a:r>
              <a:rPr lang="de-DE" altLang="hu-HU" sz="1400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b_istok</a:t>
            </a:r>
            <a:endParaRPr lang="de-DE" sz="1600" dirty="0" smtClean="0">
              <a:solidFill>
                <a:schemeClr val="bg1"/>
              </a:solidFill>
            </a:endParaRPr>
          </a:p>
          <a:p>
            <a:r>
              <a:rPr lang="de-DE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Technische und Wirtschaftliche Universität Budapest</a:t>
            </a:r>
          </a:p>
          <a:p>
            <a:r>
              <a:rPr lang="de-DE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F. Maschinenbau Lehrstuhl für Strömungslehre</a:t>
            </a:r>
            <a:endParaRPr lang="de-DE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0" name="Kép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778"/>
          <a:stretch/>
        </p:blipFill>
        <p:spPr>
          <a:xfrm>
            <a:off x="3352800" y="3292652"/>
            <a:ext cx="5244167" cy="3369391"/>
          </a:xfrm>
          <a:prstGeom prst="rect">
            <a:avLst/>
          </a:prstGeom>
        </p:spPr>
      </p:pic>
      <p:pic>
        <p:nvPicPr>
          <p:cNvPr id="2" name="Di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5334000"/>
            <a:ext cx="913459" cy="91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9161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99822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Rohrreibungsverlust 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err="1" smtClean="0"/>
              <a:t>Borda-Carnotsche</a:t>
            </a:r>
            <a:r>
              <a:rPr lang="de-DE" dirty="0" smtClean="0"/>
              <a:t> Stoßverlust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Austrittverlust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Konzentrierte Verlust, Einzelverlust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Eintritt</a:t>
            </a:r>
            <a:r>
              <a:rPr lang="hu-HU" dirty="0" smtClean="0"/>
              <a:t>s</a:t>
            </a:r>
            <a:r>
              <a:rPr lang="de-DE" dirty="0" err="1" smtClean="0"/>
              <a:t>verlust</a:t>
            </a: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err="1" smtClean="0"/>
              <a:t>Diffusorverlust</a:t>
            </a:r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Wiederholung I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4027587"/>
              </p:ext>
            </p:extLst>
          </p:nvPr>
        </p:nvGraphicFramePr>
        <p:xfrm>
          <a:off x="4905980" y="1030787"/>
          <a:ext cx="2332037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96" name="Equation" r:id="rId3" imgW="1295280" imgH="393480" progId="Equation.DSMT4">
                  <p:embed/>
                </p:oleObj>
              </mc:Choice>
              <mc:Fallback>
                <p:oleObj name="Equation" r:id="rId3" imgW="1295280" imgH="393480" progId="Equation.DSMT4">
                  <p:embed/>
                  <p:pic>
                    <p:nvPicPr>
                      <p:cNvPr id="19" name="Objektum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980" y="1030787"/>
                        <a:ext cx="2332037" cy="708025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8627552"/>
              </p:ext>
            </p:extLst>
          </p:nvPr>
        </p:nvGraphicFramePr>
        <p:xfrm>
          <a:off x="4910462" y="2321307"/>
          <a:ext cx="2354263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97" name="Equation" r:id="rId5" imgW="1307880" imgH="393480" progId="Equation.DSMT4">
                  <p:embed/>
                </p:oleObj>
              </mc:Choice>
              <mc:Fallback>
                <p:oleObj name="Equation" r:id="rId5" imgW="1307880" imgH="393480" progId="Equation.DSMT4">
                  <p:embed/>
                  <p:pic>
                    <p:nvPicPr>
                      <p:cNvPr id="7" name="Objektum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0462" y="2321307"/>
                        <a:ext cx="2354263" cy="708025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um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910027"/>
              </p:ext>
            </p:extLst>
          </p:nvPr>
        </p:nvGraphicFramePr>
        <p:xfrm>
          <a:off x="4859338" y="3671888"/>
          <a:ext cx="189547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98" name="Equation" r:id="rId7" imgW="1054080" imgH="393480" progId="Equation.DSMT4">
                  <p:embed/>
                </p:oleObj>
              </mc:Choice>
              <mc:Fallback>
                <p:oleObj name="Equation" r:id="rId7" imgW="1054080" imgH="393480" progId="Equation.DSMT4">
                  <p:embed/>
                  <p:pic>
                    <p:nvPicPr>
                      <p:cNvPr id="11" name="Objektum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3671888"/>
                        <a:ext cx="1895475" cy="708025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um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7152833"/>
              </p:ext>
            </p:extLst>
          </p:nvPr>
        </p:nvGraphicFramePr>
        <p:xfrm>
          <a:off x="7788110" y="2675319"/>
          <a:ext cx="2011363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99" name="Equation" r:id="rId9" imgW="1117440" imgH="393480" progId="Equation.DSMT4">
                  <p:embed/>
                </p:oleObj>
              </mc:Choice>
              <mc:Fallback>
                <p:oleObj name="Equation" r:id="rId9" imgW="1117440" imgH="393480" progId="Equation.DSMT4">
                  <p:embed/>
                  <p:pic>
                    <p:nvPicPr>
                      <p:cNvPr id="8" name="Objektum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8110" y="2675319"/>
                        <a:ext cx="2011363" cy="708025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um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4353848"/>
              </p:ext>
            </p:extLst>
          </p:nvPr>
        </p:nvGraphicFramePr>
        <p:xfrm>
          <a:off x="4859338" y="4667662"/>
          <a:ext cx="6121400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100" name="Equation" r:id="rId11" imgW="3403440" imgH="393480" progId="Equation.DSMT4">
                  <p:embed/>
                </p:oleObj>
              </mc:Choice>
              <mc:Fallback>
                <p:oleObj name="Equation" r:id="rId11" imgW="3403440" imgH="393480" progId="Equation.DSMT4">
                  <p:embed/>
                  <p:pic>
                    <p:nvPicPr>
                      <p:cNvPr id="8" name="Objektum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4667662"/>
                        <a:ext cx="6121400" cy="709613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um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1113508"/>
              </p:ext>
            </p:extLst>
          </p:nvPr>
        </p:nvGraphicFramePr>
        <p:xfrm>
          <a:off x="4868864" y="5761839"/>
          <a:ext cx="3843337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101" name="Equation" r:id="rId13" imgW="2133360" imgH="393480" progId="Equation.DSMT4">
                  <p:embed/>
                </p:oleObj>
              </mc:Choice>
              <mc:Fallback>
                <p:oleObj name="Equation" r:id="rId13" imgW="2133360" imgH="393480" progId="Equation.DSMT4">
                  <p:embed/>
                  <p:pic>
                    <p:nvPicPr>
                      <p:cNvPr id="14" name="Objektum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8864" y="5761839"/>
                        <a:ext cx="3843337" cy="709612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166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116586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Rohrreibungsverlust von Nicht-Kreisquerschnittsrohren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Äquivalenten Durchmesser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Grenzschichten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Wichtigen Eigenschafften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Schubspannung/Verlusten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Ablösung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err="1" smtClean="0"/>
              <a:t>Sekunderströmungen</a:t>
            </a:r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Wiederholung</a:t>
            </a:r>
            <a:r>
              <a:rPr lang="hu-HU" dirty="0" smtClean="0"/>
              <a:t> II</a:t>
            </a:r>
            <a:endParaRPr lang="en-US" dirty="0"/>
          </a:p>
        </p:txBody>
      </p:sp>
      <p:graphicFrame>
        <p:nvGraphicFramePr>
          <p:cNvPr id="9" name="Objektum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0593904"/>
              </p:ext>
            </p:extLst>
          </p:nvPr>
        </p:nvGraphicFramePr>
        <p:xfrm>
          <a:off x="4750707" y="1828800"/>
          <a:ext cx="1416050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73" name="Equation" r:id="rId3" imgW="787320" imgH="393480" progId="Equation.DSMT4">
                  <p:embed/>
                </p:oleObj>
              </mc:Choice>
              <mc:Fallback>
                <p:oleObj name="Equation" r:id="rId3" imgW="787320" imgH="393480" progId="Equation.DSMT4">
                  <p:embed/>
                  <p:pic>
                    <p:nvPicPr>
                      <p:cNvPr id="32" name="Objektum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0707" y="1828800"/>
                        <a:ext cx="1416050" cy="709612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337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209800"/>
            <a:ext cx="7576718" cy="41177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105156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Aufgabe: </a:t>
            </a:r>
            <a:r>
              <a:rPr lang="de-DE" dirty="0" smtClean="0"/>
              <a:t>Wir suchen den nötigen Durchmesser einer Rohrleitung, die über einen Damm geführt ist. Die Rohrleitung enthält zwei Ventile, einer ist beim Eintritt (ς=0,5) und der zweite am höchsten Punkt der Leitung (ς=3,5). Die transportierende Wassermenge ist 18m</a:t>
            </a:r>
            <a:r>
              <a:rPr lang="de-DE" baseline="30000" dirty="0" smtClean="0"/>
              <a:t>3</a:t>
            </a:r>
            <a:r>
              <a:rPr lang="de-DE" dirty="0" smtClean="0"/>
              <a:t>/h und das Rohr kann als hydraulisch glatt betrachtet werden.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Anwendung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21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8" r="10424"/>
          <a:stretch/>
        </p:blipFill>
        <p:spPr bwMode="auto">
          <a:xfrm>
            <a:off x="5791200" y="2588096"/>
            <a:ext cx="6096000" cy="41177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105156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Lösung: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Mit der Bernoulli-Gleichung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Anwendung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0478914"/>
              </p:ext>
            </p:extLst>
          </p:nvPr>
        </p:nvGraphicFramePr>
        <p:xfrm>
          <a:off x="334963" y="2286000"/>
          <a:ext cx="5761037" cy="3840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98" name="Equation" r:id="rId4" imgW="3200400" imgH="2133360" progId="Equation.DSMT4">
                  <p:embed/>
                </p:oleObj>
              </mc:Choice>
              <mc:Fallback>
                <p:oleObj name="Equation" r:id="rId4" imgW="3200400" imgH="2133360" progId="Equation.DSMT4">
                  <p:embed/>
                  <p:pic>
                    <p:nvPicPr>
                      <p:cNvPr id="5" name="Objektum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3" y="2286000"/>
                        <a:ext cx="5761037" cy="3840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Csoportba foglalás 14"/>
          <p:cNvGrpSpPr/>
          <p:nvPr/>
        </p:nvGrpSpPr>
        <p:grpSpPr>
          <a:xfrm>
            <a:off x="6324600" y="3414486"/>
            <a:ext cx="381000" cy="776514"/>
            <a:chOff x="6324600" y="3414486"/>
            <a:chExt cx="381000" cy="776514"/>
          </a:xfrm>
        </p:grpSpPr>
        <p:grpSp>
          <p:nvGrpSpPr>
            <p:cNvPr id="8" name="Csoportba foglalás 7"/>
            <p:cNvGrpSpPr/>
            <p:nvPr/>
          </p:nvGrpSpPr>
          <p:grpSpPr>
            <a:xfrm>
              <a:off x="6324600" y="3414486"/>
              <a:ext cx="381000" cy="395514"/>
              <a:chOff x="6324600" y="3414486"/>
              <a:chExt cx="381000" cy="395514"/>
            </a:xfrm>
          </p:grpSpPr>
          <p:sp>
            <p:nvSpPr>
              <p:cNvPr id="6" name="Szövegdoboz 5"/>
              <p:cNvSpPr txBox="1"/>
              <p:nvPr/>
            </p:nvSpPr>
            <p:spPr>
              <a:xfrm>
                <a:off x="6324600" y="3429000"/>
                <a:ext cx="381000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b="1" dirty="0" smtClean="0"/>
                  <a:t>1</a:t>
                </a:r>
                <a:endParaRPr lang="hu-HU" b="1" dirty="0"/>
              </a:p>
            </p:txBody>
          </p:sp>
          <p:sp>
            <p:nvSpPr>
              <p:cNvPr id="7" name="Ellipszis 6"/>
              <p:cNvSpPr/>
              <p:nvPr/>
            </p:nvSpPr>
            <p:spPr bwMode="auto">
              <a:xfrm>
                <a:off x="6324600" y="3414486"/>
                <a:ext cx="304800" cy="381000"/>
              </a:xfrm>
              <a:prstGeom prst="ellipse">
                <a:avLst/>
              </a:prstGeom>
              <a:noFill/>
              <a:ln w="25400" algn="ctr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hu-HU" sz="1800">
                  <a:latin typeface="Huni_Quorum Medium BT" panose="020E0603030505020404" pitchFamily="34" charset="-18"/>
                </a:endParaRPr>
              </a:p>
            </p:txBody>
          </p:sp>
        </p:grpSp>
        <p:cxnSp>
          <p:nvCxnSpPr>
            <p:cNvPr id="12" name="Egyenes összekötő nyíllal 11"/>
            <p:cNvCxnSpPr/>
            <p:nvPr/>
          </p:nvCxnSpPr>
          <p:spPr bwMode="auto">
            <a:xfrm flipH="1">
              <a:off x="6324601" y="3810000"/>
              <a:ext cx="152399" cy="381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6" name="Csoportba foglalás 15"/>
          <p:cNvGrpSpPr/>
          <p:nvPr/>
        </p:nvGrpSpPr>
        <p:grpSpPr>
          <a:xfrm>
            <a:off x="11361737" y="4646984"/>
            <a:ext cx="381000" cy="776514"/>
            <a:chOff x="6324600" y="3414486"/>
            <a:chExt cx="381000" cy="776514"/>
          </a:xfrm>
        </p:grpSpPr>
        <p:grpSp>
          <p:nvGrpSpPr>
            <p:cNvPr id="17" name="Csoportba foglalás 16"/>
            <p:cNvGrpSpPr/>
            <p:nvPr/>
          </p:nvGrpSpPr>
          <p:grpSpPr>
            <a:xfrm>
              <a:off x="6324600" y="3414486"/>
              <a:ext cx="381000" cy="395514"/>
              <a:chOff x="6324600" y="3414486"/>
              <a:chExt cx="381000" cy="395514"/>
            </a:xfrm>
          </p:grpSpPr>
          <p:sp>
            <p:nvSpPr>
              <p:cNvPr id="19" name="Szövegdoboz 18"/>
              <p:cNvSpPr txBox="1"/>
              <p:nvPr/>
            </p:nvSpPr>
            <p:spPr>
              <a:xfrm>
                <a:off x="6324600" y="3429000"/>
                <a:ext cx="381000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b="1" dirty="0" smtClean="0"/>
                  <a:t>2</a:t>
                </a:r>
                <a:endParaRPr lang="hu-HU" b="1" dirty="0"/>
              </a:p>
            </p:txBody>
          </p:sp>
          <p:sp>
            <p:nvSpPr>
              <p:cNvPr id="20" name="Ellipszis 19"/>
              <p:cNvSpPr/>
              <p:nvPr/>
            </p:nvSpPr>
            <p:spPr bwMode="auto">
              <a:xfrm>
                <a:off x="6324600" y="3414486"/>
                <a:ext cx="304800" cy="381000"/>
              </a:xfrm>
              <a:prstGeom prst="ellipse">
                <a:avLst/>
              </a:prstGeom>
              <a:noFill/>
              <a:ln w="25400" algn="ctr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hu-HU" sz="1800">
                  <a:latin typeface="Huni_Quorum Medium BT" panose="020E0603030505020404" pitchFamily="34" charset="-18"/>
                </a:endParaRPr>
              </a:p>
            </p:txBody>
          </p:sp>
        </p:grpSp>
        <p:cxnSp>
          <p:nvCxnSpPr>
            <p:cNvPr id="18" name="Egyenes összekötő nyíllal 17"/>
            <p:cNvCxnSpPr/>
            <p:nvPr/>
          </p:nvCxnSpPr>
          <p:spPr bwMode="auto">
            <a:xfrm flipH="1">
              <a:off x="6324601" y="3810000"/>
              <a:ext cx="152399" cy="381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1" name="Szabadkézi sokszög 20"/>
          <p:cNvSpPr/>
          <p:nvPr/>
        </p:nvSpPr>
        <p:spPr bwMode="auto">
          <a:xfrm>
            <a:off x="6270171" y="3425371"/>
            <a:ext cx="5123543" cy="2641600"/>
          </a:xfrm>
          <a:custGeom>
            <a:avLst/>
            <a:gdLst>
              <a:gd name="connsiteX0" fmla="*/ 43543 w 5123543"/>
              <a:gd name="connsiteY0" fmla="*/ 812800 h 2641600"/>
              <a:gd name="connsiteX1" fmla="*/ 0 w 5123543"/>
              <a:gd name="connsiteY1" fmla="*/ 1146629 h 2641600"/>
              <a:gd name="connsiteX2" fmla="*/ 116115 w 5123543"/>
              <a:gd name="connsiteY2" fmla="*/ 1669143 h 2641600"/>
              <a:gd name="connsiteX3" fmla="*/ 580572 w 5123543"/>
              <a:gd name="connsiteY3" fmla="*/ 1712686 h 2641600"/>
              <a:gd name="connsiteX4" fmla="*/ 914400 w 5123543"/>
              <a:gd name="connsiteY4" fmla="*/ 1538515 h 2641600"/>
              <a:gd name="connsiteX5" fmla="*/ 1886858 w 5123543"/>
              <a:gd name="connsiteY5" fmla="*/ 0 h 2641600"/>
              <a:gd name="connsiteX6" fmla="*/ 3149600 w 5123543"/>
              <a:gd name="connsiteY6" fmla="*/ 43543 h 2641600"/>
              <a:gd name="connsiteX7" fmla="*/ 4630058 w 5123543"/>
              <a:gd name="connsiteY7" fmla="*/ 2641600 h 2641600"/>
              <a:gd name="connsiteX8" fmla="*/ 5123543 w 5123543"/>
              <a:gd name="connsiteY8" fmla="*/ 2583543 h 2641600"/>
              <a:gd name="connsiteX9" fmla="*/ 5109029 w 5123543"/>
              <a:gd name="connsiteY9" fmla="*/ 203200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23543" h="2641600">
                <a:moveTo>
                  <a:pt x="43543" y="812800"/>
                </a:moveTo>
                <a:lnTo>
                  <a:pt x="0" y="1146629"/>
                </a:lnTo>
                <a:lnTo>
                  <a:pt x="116115" y="1669143"/>
                </a:lnTo>
                <a:lnTo>
                  <a:pt x="580572" y="1712686"/>
                </a:lnTo>
                <a:lnTo>
                  <a:pt x="914400" y="1538515"/>
                </a:lnTo>
                <a:lnTo>
                  <a:pt x="1886858" y="0"/>
                </a:lnTo>
                <a:lnTo>
                  <a:pt x="3149600" y="43543"/>
                </a:lnTo>
                <a:lnTo>
                  <a:pt x="4630058" y="2641600"/>
                </a:lnTo>
                <a:lnTo>
                  <a:pt x="5123543" y="2583543"/>
                </a:lnTo>
                <a:lnTo>
                  <a:pt x="5109029" y="2032000"/>
                </a:lnTo>
              </a:path>
            </a:pathLst>
          </a:custGeom>
          <a:noFill/>
          <a:ln w="41275" algn="ctr">
            <a:solidFill>
              <a:schemeClr val="tx1">
                <a:lumMod val="50000"/>
                <a:lumOff val="50000"/>
              </a:schemeClr>
            </a:solidFill>
            <a:round/>
            <a:headEnd type="oval" w="lg" len="lg"/>
            <a:tailEnd type="oval" w="lg" len="lg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5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105156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Die Gleichungen: 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Anwendung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2641230"/>
              </p:ext>
            </p:extLst>
          </p:nvPr>
        </p:nvGraphicFramePr>
        <p:xfrm>
          <a:off x="577850" y="1689600"/>
          <a:ext cx="3270250" cy="450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75" name="Equation" r:id="rId3" imgW="1815840" imgH="2501640" progId="Equation.DSMT4">
                  <p:embed/>
                </p:oleObj>
              </mc:Choice>
              <mc:Fallback>
                <p:oleObj name="Equation" r:id="rId3" imgW="1815840" imgH="250164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" y="1689600"/>
                        <a:ext cx="3270250" cy="450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Csoportba foglalás 6"/>
          <p:cNvGrpSpPr/>
          <p:nvPr/>
        </p:nvGrpSpPr>
        <p:grpSpPr>
          <a:xfrm>
            <a:off x="4067175" y="2041036"/>
            <a:ext cx="4960165" cy="2324851"/>
            <a:chOff x="4743450" y="2063733"/>
            <a:chExt cx="4960165" cy="2324851"/>
          </a:xfrm>
        </p:grpSpPr>
        <p:sp>
          <p:nvSpPr>
            <p:cNvPr id="6" name="Szövegdoboz 5"/>
            <p:cNvSpPr txBox="1"/>
            <p:nvPr/>
          </p:nvSpPr>
          <p:spPr>
            <a:xfrm>
              <a:off x="4743450" y="2063733"/>
              <a:ext cx="495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Aus der Bernoulli-Gleichung</a:t>
              </a:r>
              <a:endParaRPr lang="de-DE" dirty="0"/>
            </a:p>
          </p:txBody>
        </p:sp>
        <p:sp>
          <p:nvSpPr>
            <p:cNvPr id="11" name="Szövegdoboz 10"/>
            <p:cNvSpPr txBox="1"/>
            <p:nvPr/>
          </p:nvSpPr>
          <p:spPr>
            <a:xfrm>
              <a:off x="4743450" y="3307863"/>
              <a:ext cx="495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 smtClean="0"/>
                <a:t>Blassius</a:t>
              </a:r>
              <a:r>
                <a:rPr lang="de-DE" dirty="0" smtClean="0"/>
                <a:t> Formel für glattes Rohr</a:t>
              </a:r>
              <a:endParaRPr lang="de-DE" dirty="0"/>
            </a:p>
          </p:txBody>
        </p:sp>
        <p:sp>
          <p:nvSpPr>
            <p:cNvPr id="12" name="Szövegdoboz 11"/>
            <p:cNvSpPr txBox="1"/>
            <p:nvPr/>
          </p:nvSpPr>
          <p:spPr>
            <a:xfrm>
              <a:off x="4750615" y="4019252"/>
              <a:ext cx="495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Reynolds Zahl in dem Rohr</a:t>
              </a:r>
              <a:endParaRPr lang="de-DE" dirty="0"/>
            </a:p>
          </p:txBody>
        </p:sp>
      </p:grpSp>
      <p:sp>
        <p:nvSpPr>
          <p:cNvPr id="13" name="Szövegdoboz 12"/>
          <p:cNvSpPr txBox="1"/>
          <p:nvPr/>
        </p:nvSpPr>
        <p:spPr>
          <a:xfrm>
            <a:off x="8362724" y="3996555"/>
            <a:ext cx="37530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5 Gleichungen, 5 Unbekannten</a:t>
            </a:r>
          </a:p>
          <a:p>
            <a:endParaRPr lang="de-DE" sz="2000" dirty="0" smtClean="0"/>
          </a:p>
          <a:p>
            <a:r>
              <a:rPr lang="de-DE" sz="2000" dirty="0" smtClean="0"/>
              <a:t>Sollte genügend sein, </a:t>
            </a:r>
          </a:p>
          <a:p>
            <a:r>
              <a:rPr lang="de-DE" sz="2000" dirty="0" smtClean="0"/>
              <a:t>aber es ist zu kompliziert!</a:t>
            </a:r>
          </a:p>
          <a:p>
            <a:endParaRPr lang="de-DE" sz="2000" dirty="0" smtClean="0"/>
          </a:p>
          <a:p>
            <a:r>
              <a:rPr lang="de-DE" sz="2000" dirty="0" smtClean="0"/>
              <a:t>Lösung: mit Iteration!!!</a:t>
            </a:r>
            <a:endParaRPr lang="de-DE" sz="2000" dirty="0"/>
          </a:p>
        </p:txBody>
      </p:sp>
      <p:sp>
        <p:nvSpPr>
          <p:cNvPr id="14" name="Jobb oldali kapcsos zárójel 13"/>
          <p:cNvSpPr/>
          <p:nvPr/>
        </p:nvSpPr>
        <p:spPr bwMode="auto">
          <a:xfrm>
            <a:off x="7239000" y="1689600"/>
            <a:ext cx="1066800" cy="4863600"/>
          </a:xfrm>
          <a:prstGeom prst="rightBrace">
            <a:avLst>
              <a:gd name="adj1" fmla="val 51870"/>
              <a:gd name="adj2" fmla="val 50000"/>
            </a:avLst>
          </a:prstGeom>
          <a:noFill/>
          <a:ln w="412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31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11506200" cy="5184576"/>
          </a:xfrm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Iteration:</a:t>
            </a:r>
            <a:r>
              <a:rPr lang="de-DE" dirty="0" smtClean="0"/>
              <a:t> Nehmen wir die Strömungsgeschwindigkeit der reibungsfreie Fall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Damit wird die Berechnung initialisiert!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Danach werden die Gleichungen immer in der gleichen Reihenfolge gelöst!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Anwendung</a:t>
            </a:r>
            <a:endParaRPr lang="en-US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356890"/>
              </p:ext>
            </p:extLst>
          </p:nvPr>
        </p:nvGraphicFramePr>
        <p:xfrm>
          <a:off x="1219200" y="1447800"/>
          <a:ext cx="4613275" cy="146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33" name="Equation" r:id="rId3" imgW="2565360" imgH="812520" progId="Equation.DSMT4">
                  <p:embed/>
                </p:oleObj>
              </mc:Choice>
              <mc:Fallback>
                <p:oleObj name="Equation" r:id="rId3" imgW="2565360" imgH="812520" progId="Equation.DSMT4">
                  <p:embed/>
                  <p:pic>
                    <p:nvPicPr>
                      <p:cNvPr id="8" name="Objektum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447800"/>
                        <a:ext cx="4613275" cy="146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Csoportba foglalás 15"/>
          <p:cNvGrpSpPr/>
          <p:nvPr/>
        </p:nvGrpSpPr>
        <p:grpSpPr>
          <a:xfrm>
            <a:off x="831850" y="3867150"/>
            <a:ext cx="10001250" cy="2587590"/>
            <a:chOff x="831850" y="3867150"/>
            <a:chExt cx="10001250" cy="2587590"/>
          </a:xfrm>
        </p:grpSpPr>
        <p:grpSp>
          <p:nvGrpSpPr>
            <p:cNvPr id="8" name="Csoportba foglalás 7"/>
            <p:cNvGrpSpPr/>
            <p:nvPr/>
          </p:nvGrpSpPr>
          <p:grpSpPr>
            <a:xfrm>
              <a:off x="831850" y="3867150"/>
              <a:ext cx="10001250" cy="2381250"/>
              <a:chOff x="831850" y="4019550"/>
              <a:chExt cx="10001250" cy="2381250"/>
            </a:xfrm>
          </p:grpSpPr>
          <p:graphicFrame>
            <p:nvGraphicFramePr>
              <p:cNvPr id="7" name="Objektum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94245846"/>
                  </p:ext>
                </p:extLst>
              </p:nvPr>
            </p:nvGraphicFramePr>
            <p:xfrm>
              <a:off x="831850" y="4019550"/>
              <a:ext cx="10001250" cy="23812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2634" name="Equation" r:id="rId5" imgW="6667200" imgH="1587240" progId="Equation.DSMT4">
                      <p:embed/>
                    </p:oleObj>
                  </mc:Choice>
                  <mc:Fallback>
                    <p:oleObj name="Equation" r:id="rId5" imgW="6667200" imgH="1587240" progId="Equation.DSMT4">
                      <p:embed/>
                      <p:pic>
                        <p:nvPicPr>
                          <p:cNvPr id="5" name="Objektum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31850" y="4019550"/>
                            <a:ext cx="10001250" cy="23812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" name="Szabadkézi sokszög 5"/>
              <p:cNvSpPr/>
              <p:nvPr/>
            </p:nvSpPr>
            <p:spPr bwMode="auto">
              <a:xfrm>
                <a:off x="1785257" y="4528457"/>
                <a:ext cx="8389257" cy="682172"/>
              </a:xfrm>
              <a:custGeom>
                <a:avLst/>
                <a:gdLst>
                  <a:gd name="connsiteX0" fmla="*/ 8389257 w 8389257"/>
                  <a:gd name="connsiteY0" fmla="*/ 0 h 682172"/>
                  <a:gd name="connsiteX1" fmla="*/ 8389257 w 8389257"/>
                  <a:gd name="connsiteY1" fmla="*/ 580572 h 682172"/>
                  <a:gd name="connsiteX2" fmla="*/ 145143 w 8389257"/>
                  <a:gd name="connsiteY2" fmla="*/ 580572 h 682172"/>
                  <a:gd name="connsiteX3" fmla="*/ 43543 w 8389257"/>
                  <a:gd name="connsiteY3" fmla="*/ 580572 h 682172"/>
                  <a:gd name="connsiteX4" fmla="*/ 0 w 8389257"/>
                  <a:gd name="connsiteY4" fmla="*/ 682172 h 682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89257" h="682172">
                    <a:moveTo>
                      <a:pt x="8389257" y="0"/>
                    </a:moveTo>
                    <a:lnTo>
                      <a:pt x="8389257" y="580572"/>
                    </a:lnTo>
                    <a:lnTo>
                      <a:pt x="145143" y="580572"/>
                    </a:lnTo>
                    <a:lnTo>
                      <a:pt x="43543" y="580572"/>
                    </a:lnTo>
                    <a:lnTo>
                      <a:pt x="0" y="682172"/>
                    </a:lnTo>
                  </a:path>
                </a:pathLst>
              </a:custGeom>
              <a:noFill/>
              <a:ln w="15875" algn="ctr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u-HU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9" name="Szövegdoboz 8"/>
            <p:cNvSpPr txBox="1"/>
            <p:nvPr/>
          </p:nvSpPr>
          <p:spPr>
            <a:xfrm>
              <a:off x="8077200" y="4382869"/>
              <a:ext cx="2286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Mit dem Endwert neustarten</a:t>
              </a:r>
              <a:endParaRPr lang="de-DE" dirty="0"/>
            </a:p>
          </p:txBody>
        </p:sp>
        <p:sp>
          <p:nvSpPr>
            <p:cNvPr id="11" name="Szövegdoboz 10"/>
            <p:cNvSpPr txBox="1"/>
            <p:nvPr/>
          </p:nvSpPr>
          <p:spPr>
            <a:xfrm>
              <a:off x="6248400" y="6085408"/>
              <a:ext cx="3581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dirty="0" err="1" smtClean="0"/>
                <a:t>Niedrige</a:t>
              </a:r>
              <a:r>
                <a:rPr lang="hu-HU" dirty="0" smtClean="0"/>
                <a:t> </a:t>
              </a:r>
              <a:r>
                <a:rPr lang="hu-HU" dirty="0" err="1" smtClean="0"/>
                <a:t>Veränderung</a:t>
              </a:r>
              <a:r>
                <a:rPr lang="hu-HU" dirty="0" smtClean="0"/>
                <a:t> = </a:t>
              </a:r>
              <a:r>
                <a:rPr lang="hu-HU" dirty="0" err="1" smtClean="0"/>
                <a:t>Ende</a:t>
              </a:r>
              <a:endParaRPr lang="hu-HU" dirty="0"/>
            </a:p>
          </p:txBody>
        </p:sp>
        <p:cxnSp>
          <p:nvCxnSpPr>
            <p:cNvPr id="12" name="Egyenes összekötő nyíllal 11"/>
            <p:cNvCxnSpPr/>
            <p:nvPr/>
          </p:nvCxnSpPr>
          <p:spPr bwMode="auto">
            <a:xfrm flipH="1" flipV="1">
              <a:off x="6629400" y="5468648"/>
              <a:ext cx="609600" cy="62781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Egyenes összekötő nyíllal 13"/>
            <p:cNvCxnSpPr>
              <a:stCxn id="11" idx="1"/>
            </p:cNvCxnSpPr>
            <p:nvPr/>
          </p:nvCxnSpPr>
          <p:spPr bwMode="auto">
            <a:xfrm flipH="1" flipV="1">
              <a:off x="5245100" y="6139704"/>
              <a:ext cx="1003300" cy="1303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1007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98298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Letzte Kapitel: Gasdynamik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Strömungslehre der stark kompressiblen Fluiden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Alle Materialen sind kompressibel, jedoch in unterschiedlichem Maße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wichtigste</a:t>
            </a:r>
            <a:r>
              <a:rPr lang="de-DE" b="1" dirty="0" smtClean="0"/>
              <a:t> </a:t>
            </a:r>
            <a:r>
              <a:rPr lang="de-DE" dirty="0" smtClean="0"/>
              <a:t>Gleichung:</a:t>
            </a:r>
            <a:r>
              <a:rPr lang="de-DE" b="1" dirty="0" smtClean="0"/>
              <a:t> Energiesatz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Eine Zusammenhang zwischen der </a:t>
            </a:r>
            <a:r>
              <a:rPr lang="de-DE" b="1" dirty="0" smtClean="0"/>
              <a:t>Geschwindigkeit, Druck und Dichte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Voraussetzungen: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err="1" smtClean="0"/>
              <a:t>ρ≠konstant</a:t>
            </a:r>
            <a:r>
              <a:rPr lang="de-DE" dirty="0" smtClean="0"/>
              <a:t>, </a:t>
            </a:r>
            <a:r>
              <a:rPr lang="de-DE" dirty="0" err="1" smtClean="0"/>
              <a:t>T≠konstant</a:t>
            </a: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sei die Strömung stationär!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sei die Strömung reibungsfrei!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sei die Strömung isoliert! (Kein </a:t>
            </a:r>
            <a:r>
              <a:rPr lang="de-DE" dirty="0" err="1" smtClean="0"/>
              <a:t>Wärmezu</a:t>
            </a:r>
            <a:r>
              <a:rPr lang="de-DE" dirty="0" smtClean="0"/>
              <a:t>/abfuhr durch Wärmeleitung, Strahlung </a:t>
            </a:r>
            <a:r>
              <a:rPr lang="de-DE" dirty="0" err="1" smtClean="0"/>
              <a:t>usw</a:t>
            </a:r>
            <a:r>
              <a:rPr lang="de-DE" dirty="0" smtClean="0"/>
              <a:t>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Gasdynamik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5" name="Téglalap 4"/>
          <p:cNvSpPr/>
          <p:nvPr/>
        </p:nvSpPr>
        <p:spPr bwMode="auto">
          <a:xfrm>
            <a:off x="2895600" y="2743200"/>
            <a:ext cx="1447800" cy="533400"/>
          </a:xfrm>
          <a:prstGeom prst="rect">
            <a:avLst/>
          </a:prstGeom>
          <a:noFill/>
          <a:ln w="3175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45415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98298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Welche Energieformen können vorkommen? Nehmen wir 1kg Masse!</a:t>
            </a:r>
          </a:p>
          <a:p>
            <a:pPr>
              <a:buFont typeface="Arial" panose="020B0604020202020204" pitchFamily="34" charset="0"/>
              <a:buChar char="•"/>
            </a:pPr>
            <a:endParaRPr lang="de-DE" b="1" dirty="0" smtClean="0"/>
          </a:p>
          <a:p>
            <a:pPr>
              <a:buFont typeface="Arial" panose="020B0604020202020204" pitchFamily="34" charset="0"/>
              <a:buChar char="•"/>
            </a:pPr>
            <a:endParaRPr lang="de-DE" b="1" dirty="0" smtClean="0"/>
          </a:p>
          <a:p>
            <a:pPr>
              <a:buFont typeface="Arial" panose="020B0604020202020204" pitchFamily="34" charset="0"/>
              <a:buChar char="•"/>
            </a:pPr>
            <a:endParaRPr lang="de-DE" b="1" dirty="0" smtClean="0"/>
          </a:p>
          <a:p>
            <a:pPr>
              <a:buFont typeface="Arial" panose="020B0604020202020204" pitchFamily="34" charset="0"/>
              <a:buChar char="•"/>
            </a:pPr>
            <a:endParaRPr lang="de-DE" b="1" dirty="0" smtClean="0"/>
          </a:p>
          <a:p>
            <a:pPr>
              <a:buFont typeface="Arial" panose="020B0604020202020204" pitchFamily="34" charset="0"/>
              <a:buChar char="•"/>
            </a:pPr>
            <a:endParaRPr lang="de-DE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Energie in einem V Volumen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energiesatz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23" name="Objektum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144442"/>
              </p:ext>
            </p:extLst>
          </p:nvPr>
        </p:nvGraphicFramePr>
        <p:xfrm>
          <a:off x="2819400" y="1861952"/>
          <a:ext cx="1851025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51" name="Equation" r:id="rId3" imgW="1028520" imgH="419040" progId="Equation.DSMT4">
                  <p:embed/>
                </p:oleObj>
              </mc:Choice>
              <mc:Fallback>
                <p:oleObj name="Equation" r:id="rId3" imgW="1028520" imgH="419040" progId="Equation.DSMT4">
                  <p:embed/>
                  <p:pic>
                    <p:nvPicPr>
                      <p:cNvPr id="8" name="Objektum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861952"/>
                        <a:ext cx="1851025" cy="754063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531761" y="2895600"/>
            <a:ext cx="18288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kinetische E.</a:t>
            </a:r>
          </a:p>
          <a:p>
            <a:pPr algn="ctr"/>
            <a:r>
              <a:rPr lang="de-DE" dirty="0" smtClean="0"/>
              <a:t>von 1kg Masse</a:t>
            </a:r>
            <a:endParaRPr lang="de-DE" dirty="0"/>
          </a:p>
        </p:txBody>
      </p:sp>
      <p:sp>
        <p:nvSpPr>
          <p:cNvPr id="21" name="Szövegdoboz 20"/>
          <p:cNvSpPr txBox="1"/>
          <p:nvPr/>
        </p:nvSpPr>
        <p:spPr>
          <a:xfrm>
            <a:off x="2926617" y="3264932"/>
            <a:ext cx="181836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mtClean="0"/>
              <a:t>innere</a:t>
            </a:r>
            <a:r>
              <a:rPr lang="de-DE" smtClean="0"/>
              <a:t> </a:t>
            </a:r>
            <a:r>
              <a:rPr lang="de-DE" dirty="0" smtClean="0"/>
              <a:t>E.</a:t>
            </a:r>
          </a:p>
          <a:p>
            <a:pPr algn="ctr"/>
            <a:r>
              <a:rPr lang="de-DE" dirty="0" smtClean="0"/>
              <a:t>von 1kg Masse</a:t>
            </a:r>
            <a:endParaRPr lang="de-DE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5140385" y="2942380"/>
            <a:ext cx="182388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trike="sngStrike" dirty="0" smtClean="0"/>
              <a:t>potentielle E.</a:t>
            </a:r>
            <a:r>
              <a:rPr lang="de-DE" dirty="0" smtClean="0"/>
              <a:t> von 1kg Masse</a:t>
            </a:r>
            <a:endParaRPr lang="de-DE" strike="sngStrike" dirty="0"/>
          </a:p>
        </p:txBody>
      </p:sp>
      <p:cxnSp>
        <p:nvCxnSpPr>
          <p:cNvPr id="17" name="Egyenes összekötő nyíllal 16"/>
          <p:cNvCxnSpPr/>
          <p:nvPr/>
        </p:nvCxnSpPr>
        <p:spPr bwMode="auto">
          <a:xfrm flipV="1">
            <a:off x="1752599" y="2362200"/>
            <a:ext cx="914401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Egyenes összekötő nyíllal 26"/>
          <p:cNvCxnSpPr/>
          <p:nvPr/>
        </p:nvCxnSpPr>
        <p:spPr bwMode="auto">
          <a:xfrm flipV="1">
            <a:off x="3733800" y="2514600"/>
            <a:ext cx="11112" cy="7503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Egyenes összekötő nyíllal 27"/>
          <p:cNvCxnSpPr/>
          <p:nvPr/>
        </p:nvCxnSpPr>
        <p:spPr bwMode="auto">
          <a:xfrm flipH="1" flipV="1">
            <a:off x="4533010" y="2468852"/>
            <a:ext cx="1260397" cy="41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Szövegdoboz 29"/>
          <p:cNvSpPr txBox="1"/>
          <p:nvPr/>
        </p:nvSpPr>
        <p:spPr>
          <a:xfrm>
            <a:off x="8211095" y="2982766"/>
            <a:ext cx="324197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Diese wird vernachlässigt</a:t>
            </a:r>
            <a:endParaRPr lang="de-DE" dirty="0"/>
          </a:p>
        </p:txBody>
      </p:sp>
      <p:sp>
        <p:nvSpPr>
          <p:cNvPr id="33" name="Balra nyíl 32"/>
          <p:cNvSpPr/>
          <p:nvPr/>
        </p:nvSpPr>
        <p:spPr bwMode="auto">
          <a:xfrm>
            <a:off x="7278203" y="2834400"/>
            <a:ext cx="685800" cy="666065"/>
          </a:xfrm>
          <a:prstGeom prst="lef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cxnSp>
        <p:nvCxnSpPr>
          <p:cNvPr id="35" name="Egyenes összekötő 34"/>
          <p:cNvCxnSpPr/>
          <p:nvPr/>
        </p:nvCxnSpPr>
        <p:spPr bwMode="auto">
          <a:xfrm flipV="1">
            <a:off x="4038600" y="1981200"/>
            <a:ext cx="631825" cy="5715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7" name="Objektum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6145360"/>
              </p:ext>
            </p:extLst>
          </p:nvPr>
        </p:nvGraphicFramePr>
        <p:xfrm>
          <a:off x="2817060" y="5207684"/>
          <a:ext cx="2413526" cy="873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52" name="Equation" r:id="rId5" imgW="1333440" imgH="482400" progId="Equation.DSMT4">
                  <p:embed/>
                </p:oleObj>
              </mc:Choice>
              <mc:Fallback>
                <p:oleObj name="Equation" r:id="rId5" imgW="1333440" imgH="482400" progId="Equation.DSMT4">
                  <p:embed/>
                  <p:pic>
                    <p:nvPicPr>
                      <p:cNvPr id="0" name="Object 1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7060" y="5207684"/>
                        <a:ext cx="2413526" cy="8731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Szövegdoboz 39"/>
          <p:cNvSpPr txBox="1"/>
          <p:nvPr/>
        </p:nvSpPr>
        <p:spPr>
          <a:xfrm>
            <a:off x="8221885" y="5459590"/>
            <a:ext cx="324197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err="1" smtClean="0"/>
              <a:t>c</a:t>
            </a:r>
            <a:r>
              <a:rPr lang="de-DE" baseline="-25000" dirty="0" err="1" smtClean="0"/>
              <a:t>V</a:t>
            </a:r>
            <a:r>
              <a:rPr lang="de-DE" dirty="0" smtClean="0"/>
              <a:t> Massespezifische Wärme auf konstanten Volumen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067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106680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Die Veränderung von der Energie in 1s ist die Folge von der Leistung der angreifende Kräfte!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Die Kräfte sind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b="1" dirty="0" smtClean="0"/>
              <a:t>die Druckkräfte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b="1" dirty="0" smtClean="0"/>
              <a:t>Schubspannungskräfte = 0 (da die Strömung reibungsfrei ist)</a:t>
            </a:r>
          </a:p>
          <a:p>
            <a:pPr>
              <a:buFont typeface="Arial" panose="020B0604020202020204" pitchFamily="34" charset="0"/>
              <a:buChar char="•"/>
            </a:pPr>
            <a:endParaRPr lang="de-DE" b="1" dirty="0" smtClean="0"/>
          </a:p>
          <a:p>
            <a:pPr>
              <a:buFont typeface="Arial" panose="020B0604020202020204" pitchFamily="34" charset="0"/>
              <a:buChar char="•"/>
            </a:pPr>
            <a:endParaRPr lang="de-DE" b="1" dirty="0" smtClean="0"/>
          </a:p>
          <a:p>
            <a:pPr>
              <a:buFont typeface="Arial" panose="020B0604020202020204" pitchFamily="34" charset="0"/>
              <a:buChar char="•"/>
            </a:pPr>
            <a:endParaRPr lang="de-DE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energiesatz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5" name="Szövegdoboz 4"/>
          <p:cNvSpPr txBox="1"/>
          <p:nvPr/>
        </p:nvSpPr>
        <p:spPr>
          <a:xfrm>
            <a:off x="609600" y="4534163"/>
            <a:ext cx="24384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dirty="0" err="1" smtClean="0"/>
              <a:t>Energieveränderung</a:t>
            </a:r>
            <a:r>
              <a:rPr lang="hu-HU" dirty="0" smtClean="0"/>
              <a:t> in 1s</a:t>
            </a:r>
            <a:endParaRPr lang="hu-HU" dirty="0"/>
          </a:p>
        </p:txBody>
      </p:sp>
      <p:sp>
        <p:nvSpPr>
          <p:cNvPr id="21" name="Szövegdoboz 20"/>
          <p:cNvSpPr txBox="1"/>
          <p:nvPr/>
        </p:nvSpPr>
        <p:spPr>
          <a:xfrm>
            <a:off x="4282848" y="4530990"/>
            <a:ext cx="181836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v * </a:t>
            </a:r>
            <a:r>
              <a:rPr lang="hu-HU" dirty="0" err="1" smtClean="0"/>
              <a:t>Druckkraft</a:t>
            </a:r>
            <a:r>
              <a:rPr lang="hu-HU" dirty="0" smtClean="0"/>
              <a:t> = </a:t>
            </a:r>
            <a:r>
              <a:rPr lang="hu-HU" dirty="0" err="1" smtClean="0"/>
              <a:t>Leistung</a:t>
            </a:r>
            <a:endParaRPr lang="hu-HU" dirty="0"/>
          </a:p>
        </p:txBody>
      </p:sp>
      <p:cxnSp>
        <p:nvCxnSpPr>
          <p:cNvPr id="17" name="Egyenes összekötő nyíllal 16"/>
          <p:cNvCxnSpPr>
            <a:stCxn id="5" idx="0"/>
          </p:cNvCxnSpPr>
          <p:nvPr/>
        </p:nvCxnSpPr>
        <p:spPr bwMode="auto">
          <a:xfrm flipV="1">
            <a:off x="1828800" y="4036705"/>
            <a:ext cx="380999" cy="4974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Szövegdoboz 29"/>
          <p:cNvSpPr txBox="1"/>
          <p:nvPr/>
        </p:nvSpPr>
        <p:spPr>
          <a:xfrm>
            <a:off x="6295176" y="3365956"/>
            <a:ext cx="147722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dirty="0" err="1" smtClean="0"/>
              <a:t>Druckkraft</a:t>
            </a:r>
            <a:endParaRPr lang="hu-HU" dirty="0"/>
          </a:p>
        </p:txBody>
      </p:sp>
      <p:graphicFrame>
        <p:nvGraphicFramePr>
          <p:cNvPr id="37" name="Objektum 36"/>
          <p:cNvGraphicFramePr>
            <a:graphicFrameLocks noChangeAspect="1"/>
          </p:cNvGraphicFramePr>
          <p:nvPr/>
        </p:nvGraphicFramePr>
        <p:xfrm>
          <a:off x="1524000" y="3153943"/>
          <a:ext cx="4205288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6" name="Equation" r:id="rId3" imgW="2323800" imgH="482400" progId="Equation.DSMT4">
                  <p:embed/>
                </p:oleObj>
              </mc:Choice>
              <mc:Fallback>
                <p:oleObj name="Equation" r:id="rId3" imgW="2323800" imgH="482400" progId="Equation.DSMT4">
                  <p:embed/>
                  <p:pic>
                    <p:nvPicPr>
                      <p:cNvPr id="37" name="Objektum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153943"/>
                        <a:ext cx="4205288" cy="87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Ellipszis 8"/>
          <p:cNvSpPr/>
          <p:nvPr/>
        </p:nvSpPr>
        <p:spPr bwMode="auto">
          <a:xfrm>
            <a:off x="5014912" y="3200400"/>
            <a:ext cx="700088" cy="724338"/>
          </a:xfrm>
          <a:prstGeom prst="ellipse">
            <a:avLst/>
          </a:prstGeom>
          <a:noFill/>
          <a:ln w="6350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cxnSp>
        <p:nvCxnSpPr>
          <p:cNvPr id="11" name="Egyenes összekötő 10"/>
          <p:cNvCxnSpPr>
            <a:endCxn id="9" idx="6"/>
          </p:cNvCxnSpPr>
          <p:nvPr/>
        </p:nvCxnSpPr>
        <p:spPr bwMode="auto">
          <a:xfrm flipH="1">
            <a:off x="5715000" y="3505200"/>
            <a:ext cx="533400" cy="573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9295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ép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0823" y="2675907"/>
            <a:ext cx="3274302" cy="2200761"/>
          </a:xfrm>
          <a:prstGeom prst="rect">
            <a:avLst/>
          </a:prstGeom>
        </p:spPr>
      </p:pic>
      <p:graphicFrame>
        <p:nvGraphicFramePr>
          <p:cNvPr id="19" name="Objektum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8529865"/>
              </p:ext>
            </p:extLst>
          </p:nvPr>
        </p:nvGraphicFramePr>
        <p:xfrm>
          <a:off x="4371951" y="3605754"/>
          <a:ext cx="4989512" cy="257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1" name="Equation" r:id="rId4" imgW="2755800" imgH="1422360" progId="Equation.DSMT4">
                  <p:embed/>
                </p:oleObj>
              </mc:Choice>
              <mc:Fallback>
                <p:oleObj name="Equation" r:id="rId4" imgW="2755800" imgH="14223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1951" y="3605754"/>
                        <a:ext cx="4989512" cy="2573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106680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Die linke Seite kann wieder in zwei Terme zerlegt werden:</a:t>
            </a:r>
          </a:p>
          <a:p>
            <a:pPr>
              <a:buFont typeface="Arial" panose="020B0604020202020204" pitchFamily="34" charset="0"/>
              <a:buChar char="•"/>
            </a:pPr>
            <a:endParaRPr lang="de-DE" b="1" dirty="0" smtClean="0"/>
          </a:p>
          <a:p>
            <a:pPr>
              <a:buFont typeface="Arial" panose="020B0604020202020204" pitchFamily="34" charset="0"/>
              <a:buChar char="•"/>
            </a:pPr>
            <a:endParaRPr lang="de-DE" b="1" dirty="0" smtClean="0"/>
          </a:p>
          <a:p>
            <a:pPr>
              <a:buFont typeface="Arial" panose="020B0604020202020204" pitchFamily="34" charset="0"/>
              <a:buChar char="•"/>
            </a:pPr>
            <a:endParaRPr lang="de-DE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energiesatz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5" name="Szövegdoboz 4"/>
          <p:cNvSpPr txBox="1"/>
          <p:nvPr/>
        </p:nvSpPr>
        <p:spPr>
          <a:xfrm>
            <a:off x="5518973" y="2844444"/>
            <a:ext cx="186752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Konvektiver</a:t>
            </a:r>
            <a:r>
              <a:rPr lang="hu-HU" dirty="0" smtClean="0"/>
              <a:t> </a:t>
            </a:r>
            <a:r>
              <a:rPr lang="de-DE" dirty="0" smtClean="0"/>
              <a:t>Teil</a:t>
            </a:r>
            <a:endParaRPr lang="de-DE" dirty="0"/>
          </a:p>
        </p:txBody>
      </p:sp>
      <p:sp>
        <p:nvSpPr>
          <p:cNvPr id="21" name="Szövegdoboz 20"/>
          <p:cNvSpPr txBox="1"/>
          <p:nvPr/>
        </p:nvSpPr>
        <p:spPr>
          <a:xfrm>
            <a:off x="1190910" y="3646680"/>
            <a:ext cx="181836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Lokaler Teil</a:t>
            </a:r>
            <a:endParaRPr lang="de-DE" dirty="0"/>
          </a:p>
        </p:txBody>
      </p:sp>
      <p:cxnSp>
        <p:nvCxnSpPr>
          <p:cNvPr id="17" name="Egyenes összekötő nyíllal 16"/>
          <p:cNvCxnSpPr/>
          <p:nvPr/>
        </p:nvCxnSpPr>
        <p:spPr bwMode="auto">
          <a:xfrm flipH="1" flipV="1">
            <a:off x="4283075" y="2786214"/>
            <a:ext cx="1158875" cy="1890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lg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7" name="Objektum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7903287"/>
              </p:ext>
            </p:extLst>
          </p:nvPr>
        </p:nvGraphicFramePr>
        <p:xfrm>
          <a:off x="2927350" y="1901846"/>
          <a:ext cx="2711450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2" name="Equation" r:id="rId6" imgW="1498320" imgH="482400" progId="Equation.DSMT4">
                  <p:embed/>
                </p:oleObj>
              </mc:Choice>
              <mc:Fallback>
                <p:oleObj name="Equation" r:id="rId6" imgW="1498320" imgH="482400" progId="Equation.DSMT4">
                  <p:embed/>
                  <p:pic>
                    <p:nvPicPr>
                      <p:cNvPr id="37" name="Objektum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7350" y="1901846"/>
                        <a:ext cx="2711450" cy="87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Egyenes összekötő 10"/>
          <p:cNvCxnSpPr/>
          <p:nvPr/>
        </p:nvCxnSpPr>
        <p:spPr bwMode="auto">
          <a:xfrm flipH="1">
            <a:off x="2286000" y="2927784"/>
            <a:ext cx="1174750" cy="61815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4" name="Objektum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4364289"/>
              </p:ext>
            </p:extLst>
          </p:nvPr>
        </p:nvGraphicFramePr>
        <p:xfrm>
          <a:off x="565150" y="4197510"/>
          <a:ext cx="2711450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3" name="Equation" r:id="rId8" imgW="1498320" imgH="482400" progId="Equation.DSMT4">
                  <p:embed/>
                </p:oleObj>
              </mc:Choice>
              <mc:Fallback>
                <p:oleObj name="Equation" r:id="rId8" imgW="1498320" imgH="482400" progId="Equation.DSMT4">
                  <p:embed/>
                  <p:pic>
                    <p:nvPicPr>
                      <p:cNvPr id="37" name="Objektum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" y="4197510"/>
                        <a:ext cx="2711450" cy="87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Szövegdoboz 28"/>
          <p:cNvSpPr txBox="1"/>
          <p:nvPr/>
        </p:nvSpPr>
        <p:spPr>
          <a:xfrm>
            <a:off x="817906" y="5226554"/>
            <a:ext cx="21384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= 0</a:t>
            </a:r>
          </a:p>
          <a:p>
            <a:pPr algn="ctr"/>
            <a:r>
              <a:rPr lang="de-DE" dirty="0" smtClean="0"/>
              <a:t>Die Strömung ist stationär</a:t>
            </a:r>
            <a:endParaRPr lang="de-DE" dirty="0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32" name="Szabadkézi sokszög 31"/>
          <p:cNvSpPr/>
          <p:nvPr/>
        </p:nvSpPr>
        <p:spPr bwMode="auto">
          <a:xfrm>
            <a:off x="7997371" y="3483429"/>
            <a:ext cx="2090058" cy="383183"/>
          </a:xfrm>
          <a:custGeom>
            <a:avLst/>
            <a:gdLst>
              <a:gd name="connsiteX0" fmla="*/ 0 w 2090058"/>
              <a:gd name="connsiteY0" fmla="*/ 290285 h 383183"/>
              <a:gd name="connsiteX1" fmla="*/ 1059543 w 2090058"/>
              <a:gd name="connsiteY1" fmla="*/ 377371 h 383183"/>
              <a:gd name="connsiteX2" fmla="*/ 1785258 w 2090058"/>
              <a:gd name="connsiteY2" fmla="*/ 145142 h 383183"/>
              <a:gd name="connsiteX3" fmla="*/ 2090058 w 2090058"/>
              <a:gd name="connsiteY3" fmla="*/ 0 h 38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0058" h="383183">
                <a:moveTo>
                  <a:pt x="0" y="290285"/>
                </a:moveTo>
                <a:cubicBezTo>
                  <a:pt x="381000" y="345923"/>
                  <a:pt x="762000" y="401561"/>
                  <a:pt x="1059543" y="377371"/>
                </a:cubicBezTo>
                <a:cubicBezTo>
                  <a:pt x="1357086" y="353181"/>
                  <a:pt x="1613506" y="208037"/>
                  <a:pt x="1785258" y="145142"/>
                </a:cubicBezTo>
                <a:cubicBezTo>
                  <a:pt x="1957011" y="82247"/>
                  <a:pt x="2023534" y="41123"/>
                  <a:pt x="2090058" y="0"/>
                </a:cubicBezTo>
              </a:path>
            </a:pathLst>
          </a:custGeom>
          <a:noFill/>
          <a:ln w="9525" algn="ctr">
            <a:solidFill>
              <a:srgbClr val="FF0000"/>
            </a:solidFill>
            <a:prstDash val="sysDash"/>
            <a:round/>
            <a:headEnd/>
            <a:tailEnd type="triangle" w="lg" len="lg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74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106680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Die rechte Seite soll ein </a:t>
            </a:r>
            <a:r>
              <a:rPr lang="de-DE" b="1" dirty="0" err="1" smtClean="0"/>
              <a:t>bischen</a:t>
            </a:r>
            <a:r>
              <a:rPr lang="de-DE" b="1" dirty="0" smtClean="0"/>
              <a:t> auch umgeformt werden:</a:t>
            </a:r>
          </a:p>
          <a:p>
            <a:pPr>
              <a:buFont typeface="Arial" panose="020B0604020202020204" pitchFamily="34" charset="0"/>
              <a:buChar char="•"/>
            </a:pPr>
            <a:endParaRPr lang="de-DE" b="1" dirty="0" smtClean="0"/>
          </a:p>
          <a:p>
            <a:pPr>
              <a:buFont typeface="Arial" panose="020B0604020202020204" pitchFamily="34" charset="0"/>
              <a:buChar char="•"/>
            </a:pPr>
            <a:endParaRPr lang="de-DE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Die Gleichung lautet jetzt:</a:t>
            </a:r>
            <a:endParaRPr lang="de-DE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energiesatz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825309"/>
              </p:ext>
            </p:extLst>
          </p:nvPr>
        </p:nvGraphicFramePr>
        <p:xfrm>
          <a:off x="1457325" y="3441227"/>
          <a:ext cx="6619875" cy="262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46" name="Equation" r:id="rId3" imgW="3657600" imgH="1447560" progId="Equation.DSMT4">
                  <p:embed/>
                </p:oleObj>
              </mc:Choice>
              <mc:Fallback>
                <p:oleObj name="Equation" r:id="rId3" imgW="3657600" imgH="144756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7325" y="3441227"/>
                        <a:ext cx="6619875" cy="262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ktum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3105647"/>
              </p:ext>
            </p:extLst>
          </p:nvPr>
        </p:nvGraphicFramePr>
        <p:xfrm>
          <a:off x="1447800" y="1517178"/>
          <a:ext cx="526415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47" name="Equation" r:id="rId5" imgW="2908080" imgH="431640" progId="Equation.DSMT4">
                  <p:embed/>
                </p:oleObj>
              </mc:Choice>
              <mc:Fallback>
                <p:oleObj name="Equation" r:id="rId5" imgW="2908080" imgH="431640" progId="Equation.DSMT4">
                  <p:embed/>
                  <p:pic>
                    <p:nvPicPr>
                      <p:cNvPr id="37" name="Objektum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517178"/>
                        <a:ext cx="5264150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ktum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2254745"/>
              </p:ext>
            </p:extLst>
          </p:nvPr>
        </p:nvGraphicFramePr>
        <p:xfrm>
          <a:off x="7958137" y="1447977"/>
          <a:ext cx="3400425" cy="1239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48" name="Equation" r:id="rId7" imgW="1879560" imgH="685800" progId="Equation.DSMT4">
                  <p:embed/>
                </p:oleObj>
              </mc:Choice>
              <mc:Fallback>
                <p:oleObj name="Equation" r:id="rId7" imgW="1879560" imgH="685800" progId="Equation.DSMT4">
                  <p:embed/>
                  <p:pic>
                    <p:nvPicPr>
                      <p:cNvPr id="20" name="Objektum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8137" y="1447977"/>
                        <a:ext cx="3400425" cy="1239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Szövegdoboz 22"/>
          <p:cNvSpPr txBox="1"/>
          <p:nvPr/>
        </p:nvSpPr>
        <p:spPr>
          <a:xfrm>
            <a:off x="8663504" y="5093372"/>
            <a:ext cx="324197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err="1" smtClean="0"/>
              <a:t>c</a:t>
            </a:r>
            <a:r>
              <a:rPr lang="de-DE" baseline="-25000" dirty="0" err="1" smtClean="0"/>
              <a:t>p</a:t>
            </a:r>
            <a:r>
              <a:rPr lang="de-DE" dirty="0" smtClean="0"/>
              <a:t> Massespezifische Wärme auf konstanten Druck</a:t>
            </a:r>
          </a:p>
          <a:p>
            <a:pPr algn="ctr"/>
            <a:r>
              <a:rPr lang="de-DE" dirty="0" err="1" smtClean="0"/>
              <a:t>c</a:t>
            </a:r>
            <a:r>
              <a:rPr lang="de-DE" baseline="-25000" dirty="0" err="1" smtClean="0"/>
              <a:t>p</a:t>
            </a:r>
            <a:r>
              <a:rPr lang="de-DE" baseline="-25000" dirty="0" smtClean="0"/>
              <a:t> </a:t>
            </a:r>
            <a:r>
              <a:rPr lang="de-DE" dirty="0" smtClean="0"/>
              <a:t>= </a:t>
            </a:r>
            <a:r>
              <a:rPr lang="de-DE" dirty="0" err="1" smtClean="0"/>
              <a:t>c</a:t>
            </a:r>
            <a:r>
              <a:rPr lang="de-DE" baseline="-25000" dirty="0" err="1" smtClean="0"/>
              <a:t>V</a:t>
            </a:r>
            <a:r>
              <a:rPr lang="de-DE" dirty="0" err="1" smtClean="0"/>
              <a:t>+R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108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799" y="1143000"/>
            <a:ext cx="11071789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Das Oberflächenintegral kann in ein Volumenintegral transformiert werden (</a:t>
            </a:r>
            <a:r>
              <a:rPr lang="de-DE" dirty="0" err="1" smtClean="0"/>
              <a:t>Gauss-Ostr</a:t>
            </a:r>
            <a:r>
              <a:rPr lang="de-DE" dirty="0" smtClean="0"/>
              <a:t>. Satz):</a:t>
            </a:r>
          </a:p>
          <a:p>
            <a:pPr>
              <a:buFont typeface="Arial" panose="020B0604020202020204" pitchFamily="34" charset="0"/>
              <a:buChar char="•"/>
            </a:pPr>
            <a:endParaRPr lang="de-DE" b="1" dirty="0" smtClean="0"/>
          </a:p>
          <a:p>
            <a:pPr>
              <a:buFont typeface="Arial" panose="020B0604020202020204" pitchFamily="34" charset="0"/>
              <a:buChar char="•"/>
            </a:pPr>
            <a:endParaRPr lang="de-DE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aufgrund von Produktableitungsregeln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damit</a:t>
            </a:r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energiesatz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5519716"/>
              </p:ext>
            </p:extLst>
          </p:nvPr>
        </p:nvGraphicFramePr>
        <p:xfrm>
          <a:off x="1497013" y="1673225"/>
          <a:ext cx="6667500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89" name="Equation" r:id="rId3" imgW="3682800" imgH="507960" progId="Equation.DSMT4">
                  <p:embed/>
                </p:oleObj>
              </mc:Choice>
              <mc:Fallback>
                <p:oleObj name="Equation" r:id="rId3" imgW="3682800" imgH="507960" progId="Equation.DSMT4">
                  <p:embed/>
                  <p:pic>
                    <p:nvPicPr>
                      <p:cNvPr id="8" name="Objektum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7013" y="1673225"/>
                        <a:ext cx="6667500" cy="919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Szövegdoboz 22"/>
          <p:cNvSpPr txBox="1"/>
          <p:nvPr/>
        </p:nvSpPr>
        <p:spPr>
          <a:xfrm>
            <a:off x="7241944" y="4158750"/>
            <a:ext cx="4800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wegen </a:t>
            </a:r>
            <a:r>
              <a:rPr lang="de-DE" dirty="0" err="1" smtClean="0"/>
              <a:t>Kontinuitätsatz</a:t>
            </a:r>
            <a:r>
              <a:rPr lang="de-DE" dirty="0" smtClean="0"/>
              <a:t> ist das gleich Null</a:t>
            </a:r>
            <a:endParaRPr lang="de-DE" dirty="0"/>
          </a:p>
        </p:txBody>
      </p:sp>
      <p:graphicFrame>
        <p:nvGraphicFramePr>
          <p:cNvPr id="11" name="Objektum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7969573"/>
              </p:ext>
            </p:extLst>
          </p:nvPr>
        </p:nvGraphicFramePr>
        <p:xfrm>
          <a:off x="1497013" y="3320751"/>
          <a:ext cx="6734175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90" name="Equation" r:id="rId5" imgW="3720960" imgH="507960" progId="Equation.DSMT4">
                  <p:embed/>
                </p:oleObj>
              </mc:Choice>
              <mc:Fallback>
                <p:oleObj name="Equation" r:id="rId5" imgW="3720960" imgH="507960" progId="Equation.DSMT4">
                  <p:embed/>
                  <p:pic>
                    <p:nvPicPr>
                      <p:cNvPr id="8" name="Objektum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7013" y="3320751"/>
                        <a:ext cx="6734175" cy="919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Ellipszis 4"/>
          <p:cNvSpPr/>
          <p:nvPr/>
        </p:nvSpPr>
        <p:spPr bwMode="auto">
          <a:xfrm>
            <a:off x="6096000" y="3320751"/>
            <a:ext cx="1295400" cy="919163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graphicFrame>
        <p:nvGraphicFramePr>
          <p:cNvPr id="14" name="Objektum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2159448"/>
              </p:ext>
            </p:extLst>
          </p:nvPr>
        </p:nvGraphicFramePr>
        <p:xfrm>
          <a:off x="9144000" y="4494212"/>
          <a:ext cx="151765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91" name="Equation" r:id="rId7" imgW="838080" imgH="253800" progId="Equation.DSMT4">
                  <p:embed/>
                </p:oleObj>
              </mc:Choice>
              <mc:Fallback>
                <p:oleObj name="Equation" r:id="rId7" imgW="838080" imgH="253800" progId="Equation.DSMT4">
                  <p:embed/>
                  <p:pic>
                    <p:nvPicPr>
                      <p:cNvPr id="11" name="Objektum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0" y="4494212"/>
                        <a:ext cx="1517650" cy="458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Egyenes összekötő nyíllal 9"/>
          <p:cNvCxnSpPr/>
          <p:nvPr/>
        </p:nvCxnSpPr>
        <p:spPr bwMode="auto">
          <a:xfrm flipH="1" flipV="1">
            <a:off x="6899276" y="4114484"/>
            <a:ext cx="492124" cy="2289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9" name="Objektum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2164910"/>
              </p:ext>
            </p:extLst>
          </p:nvPr>
        </p:nvGraphicFramePr>
        <p:xfrm>
          <a:off x="1497013" y="5000760"/>
          <a:ext cx="3952875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92" name="Equation" r:id="rId9" imgW="2184120" imgH="507960" progId="Equation.DSMT4">
                  <p:embed/>
                </p:oleObj>
              </mc:Choice>
              <mc:Fallback>
                <p:oleObj name="Equation" r:id="rId9" imgW="2184120" imgH="507960" progId="Equation.DSMT4">
                  <p:embed/>
                  <p:pic>
                    <p:nvPicPr>
                      <p:cNvPr id="11" name="Objektum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7013" y="5000760"/>
                        <a:ext cx="3952875" cy="919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777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799" y="1143000"/>
            <a:ext cx="11071789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Das Integrand wird immer gleich Null sein, falls der grad Vektor und v </a:t>
            </a:r>
            <a:r>
              <a:rPr lang="de-DE" dirty="0" err="1" smtClean="0"/>
              <a:t>senkrech</a:t>
            </a:r>
            <a:r>
              <a:rPr lang="hu-HU" dirty="0" smtClean="0"/>
              <a:t>t</a:t>
            </a:r>
            <a:r>
              <a:rPr lang="de-DE" dirty="0" smtClean="0"/>
              <a:t> steht!</a:t>
            </a:r>
          </a:p>
          <a:p>
            <a:pPr>
              <a:buFont typeface="Arial" panose="020B0604020202020204" pitchFamily="34" charset="0"/>
              <a:buChar char="•"/>
            </a:pPr>
            <a:endParaRPr lang="de-DE" b="1" dirty="0" smtClean="0"/>
          </a:p>
          <a:p>
            <a:pPr>
              <a:buFont typeface="Arial" panose="020B0604020202020204" pitchFamily="34" charset="0"/>
              <a:buChar char="•"/>
            </a:pPr>
            <a:endParaRPr lang="de-DE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err="1" smtClean="0"/>
              <a:t>d.h</a:t>
            </a:r>
            <a:r>
              <a:rPr lang="de-DE" dirty="0" smtClean="0"/>
              <a:t>: parallel mit </a:t>
            </a:r>
            <a:r>
              <a:rPr lang="de-DE" u="sng" dirty="0" smtClean="0"/>
              <a:t>v</a:t>
            </a:r>
            <a:r>
              <a:rPr lang="de-DE" dirty="0" smtClean="0"/>
              <a:t> Vektor wird                          konstant bleiben!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Mit der </a:t>
            </a:r>
            <a:r>
              <a:rPr lang="de-DE" u="sng" dirty="0" smtClean="0"/>
              <a:t>v</a:t>
            </a:r>
            <a:r>
              <a:rPr lang="de-DE" dirty="0" smtClean="0"/>
              <a:t> parallelen Strecken finden wir entlang einer Stromlinie!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so mit etwas Umformung der Energiesatz lautet: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energiesatz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19" name="Objektum 18"/>
          <p:cNvGraphicFramePr>
            <a:graphicFrameLocks noChangeAspect="1"/>
          </p:cNvGraphicFramePr>
          <p:nvPr/>
        </p:nvGraphicFramePr>
        <p:xfrm>
          <a:off x="2094193" y="1718171"/>
          <a:ext cx="3746500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96" name="Equation" r:id="rId3" imgW="2070000" imgH="507960" progId="Equation.DSMT4">
                  <p:embed/>
                </p:oleObj>
              </mc:Choice>
              <mc:Fallback>
                <p:oleObj name="Equation" r:id="rId3" imgW="2070000" imgH="507960" progId="Equation.DSMT4">
                  <p:embed/>
                  <p:pic>
                    <p:nvPicPr>
                      <p:cNvPr id="19" name="Objektum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4193" y="1718171"/>
                        <a:ext cx="3746500" cy="919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um 12"/>
          <p:cNvGraphicFramePr>
            <a:graphicFrameLocks noChangeAspect="1"/>
          </p:cNvGraphicFramePr>
          <p:nvPr/>
        </p:nvGraphicFramePr>
        <p:xfrm>
          <a:off x="3806825" y="2588405"/>
          <a:ext cx="1449387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97" name="Equation" r:id="rId5" imgW="799920" imgH="482400" progId="Equation.DSMT4">
                  <p:embed/>
                </p:oleObj>
              </mc:Choice>
              <mc:Fallback>
                <p:oleObj name="Equation" r:id="rId5" imgW="799920" imgH="482400" progId="Equation.DSMT4">
                  <p:embed/>
                  <p:pic>
                    <p:nvPicPr>
                      <p:cNvPr id="13" name="Objektum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6825" y="2588405"/>
                        <a:ext cx="1449387" cy="87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ktum 14"/>
          <p:cNvGraphicFramePr>
            <a:graphicFrameLocks noChangeAspect="1"/>
          </p:cNvGraphicFramePr>
          <p:nvPr/>
        </p:nvGraphicFramePr>
        <p:xfrm>
          <a:off x="1600200" y="4476512"/>
          <a:ext cx="2554288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98" name="Equation" r:id="rId7" imgW="1409400" imgH="469800" progId="Equation.DSMT4">
                  <p:embed/>
                </p:oleObj>
              </mc:Choice>
              <mc:Fallback>
                <p:oleObj name="Equation" r:id="rId7" imgW="1409400" imgH="469800" progId="Equation.DSMT4">
                  <p:embed/>
                  <p:pic>
                    <p:nvPicPr>
                      <p:cNvPr id="15" name="Objektum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476512"/>
                        <a:ext cx="2554288" cy="85090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5737788" y="4946590"/>
            <a:ext cx="563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wenn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die Strömung stationär und reibungsfrei ist,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der Kraftfeld vernachlässigt wird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das System isoliert ist</a:t>
            </a:r>
            <a:endParaRPr lang="de-DE" dirty="0"/>
          </a:p>
        </p:txBody>
      </p:sp>
      <p:sp>
        <p:nvSpPr>
          <p:cNvPr id="10" name="Szövegdoboz 9"/>
          <p:cNvSpPr txBox="1"/>
          <p:nvPr/>
        </p:nvSpPr>
        <p:spPr>
          <a:xfrm>
            <a:off x="1467644" y="5537327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entlang</a:t>
            </a:r>
            <a:r>
              <a:rPr lang="hu-HU" dirty="0" smtClean="0"/>
              <a:t> </a:t>
            </a:r>
            <a:r>
              <a:rPr lang="hu-HU" dirty="0" err="1" smtClean="0"/>
              <a:t>einer</a:t>
            </a:r>
            <a:r>
              <a:rPr lang="hu-HU" dirty="0" smtClean="0"/>
              <a:t> </a:t>
            </a:r>
            <a:r>
              <a:rPr lang="hu-HU" dirty="0" err="1" smtClean="0"/>
              <a:t>Stromlinie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188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799" y="1143000"/>
            <a:ext cx="11071789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Der Energiesatz ist ganz ähnlich der Bernoulli Gleichung: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energiesatz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15" name="Objektum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7485148"/>
              </p:ext>
            </p:extLst>
          </p:nvPr>
        </p:nvGraphicFramePr>
        <p:xfrm>
          <a:off x="2067206" y="1752983"/>
          <a:ext cx="3773487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93" name="Equation" r:id="rId3" imgW="2082600" imgH="469800" progId="Equation.DSMT4">
                  <p:embed/>
                </p:oleObj>
              </mc:Choice>
              <mc:Fallback>
                <p:oleObj name="Equation" r:id="rId3" imgW="2082600" imgH="469800" progId="Equation.DSMT4">
                  <p:embed/>
                  <p:pic>
                    <p:nvPicPr>
                      <p:cNvPr id="15" name="Objektum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7206" y="1752983"/>
                        <a:ext cx="3773487" cy="85090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um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040160"/>
              </p:ext>
            </p:extLst>
          </p:nvPr>
        </p:nvGraphicFramePr>
        <p:xfrm>
          <a:off x="6904657" y="1824907"/>
          <a:ext cx="379730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94" name="Equation" r:id="rId5" imgW="2095200" imgH="419040" progId="Equation.DSMT4">
                  <p:embed/>
                </p:oleObj>
              </mc:Choice>
              <mc:Fallback>
                <p:oleObj name="Equation" r:id="rId5" imgW="2095200" imgH="419040" progId="Equation.DSMT4">
                  <p:embed/>
                  <p:pic>
                    <p:nvPicPr>
                      <p:cNvPr id="15" name="Objektum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4657" y="1824907"/>
                        <a:ext cx="3797300" cy="758825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533400" y="3395056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statische</a:t>
            </a:r>
          </a:p>
          <a:p>
            <a:pPr algn="ctr"/>
            <a:r>
              <a:rPr lang="de-DE" dirty="0" smtClean="0"/>
              <a:t>Temperatur</a:t>
            </a:r>
            <a:endParaRPr lang="de-DE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2062493" y="3385629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dynamische</a:t>
            </a:r>
          </a:p>
          <a:p>
            <a:pPr algn="ctr"/>
            <a:r>
              <a:rPr lang="de-DE" dirty="0" smtClean="0"/>
              <a:t>Temperatur</a:t>
            </a:r>
            <a:endParaRPr lang="de-DE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4348494" y="3350894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Gesamt-</a:t>
            </a:r>
          </a:p>
          <a:p>
            <a:pPr algn="ctr"/>
            <a:r>
              <a:rPr lang="de-DE" dirty="0" err="1" smtClean="0"/>
              <a:t>temperatur</a:t>
            </a:r>
            <a:endParaRPr lang="de-DE" dirty="0"/>
          </a:p>
        </p:txBody>
      </p:sp>
      <p:cxnSp>
        <p:nvCxnSpPr>
          <p:cNvPr id="8" name="Egyenes összekötő nyíllal 7"/>
          <p:cNvCxnSpPr>
            <a:endCxn id="5" idx="0"/>
          </p:cNvCxnSpPr>
          <p:nvPr/>
        </p:nvCxnSpPr>
        <p:spPr bwMode="auto">
          <a:xfrm flipH="1">
            <a:off x="1562100" y="2718223"/>
            <a:ext cx="571500" cy="6768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Egyenes összekötő nyíllal 15"/>
          <p:cNvCxnSpPr>
            <a:endCxn id="12" idx="0"/>
          </p:cNvCxnSpPr>
          <p:nvPr/>
        </p:nvCxnSpPr>
        <p:spPr bwMode="auto">
          <a:xfrm>
            <a:off x="3075482" y="2718223"/>
            <a:ext cx="15711" cy="6674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Egyenes összekötő nyíllal 19"/>
          <p:cNvCxnSpPr>
            <a:endCxn id="14" idx="0"/>
          </p:cNvCxnSpPr>
          <p:nvPr/>
        </p:nvCxnSpPr>
        <p:spPr bwMode="auto">
          <a:xfrm flipH="1">
            <a:off x="5377194" y="2708796"/>
            <a:ext cx="4770" cy="6420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Szövegdoboz 20"/>
          <p:cNvSpPr txBox="1"/>
          <p:nvPr/>
        </p:nvSpPr>
        <p:spPr>
          <a:xfrm>
            <a:off x="6243307" y="3473054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statischer</a:t>
            </a:r>
          </a:p>
          <a:p>
            <a:pPr algn="ctr"/>
            <a:r>
              <a:rPr lang="de-DE" dirty="0" smtClean="0"/>
              <a:t>Druck</a:t>
            </a:r>
            <a:endParaRPr lang="de-DE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7772400" y="3463627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dynamischer</a:t>
            </a:r>
          </a:p>
          <a:p>
            <a:pPr algn="ctr"/>
            <a:r>
              <a:rPr lang="de-DE" dirty="0" smtClean="0"/>
              <a:t>Druck</a:t>
            </a:r>
            <a:endParaRPr lang="de-DE" dirty="0"/>
          </a:p>
        </p:txBody>
      </p:sp>
      <p:cxnSp>
        <p:nvCxnSpPr>
          <p:cNvPr id="23" name="Egyenes összekötő nyíllal 22"/>
          <p:cNvCxnSpPr>
            <a:endCxn id="21" idx="0"/>
          </p:cNvCxnSpPr>
          <p:nvPr/>
        </p:nvCxnSpPr>
        <p:spPr bwMode="auto">
          <a:xfrm>
            <a:off x="7205995" y="2656181"/>
            <a:ext cx="66012" cy="81687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Egyenes összekötő nyíllal 23"/>
          <p:cNvCxnSpPr>
            <a:endCxn id="22" idx="0"/>
          </p:cNvCxnSpPr>
          <p:nvPr/>
        </p:nvCxnSpPr>
        <p:spPr bwMode="auto">
          <a:xfrm>
            <a:off x="8163588" y="2672609"/>
            <a:ext cx="637512" cy="7910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Egyenes összekötő nyíllal 24"/>
          <p:cNvCxnSpPr/>
          <p:nvPr/>
        </p:nvCxnSpPr>
        <p:spPr bwMode="auto">
          <a:xfrm>
            <a:off x="10232236" y="2708284"/>
            <a:ext cx="854865" cy="7553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Szövegdoboz 27"/>
          <p:cNvSpPr txBox="1"/>
          <p:nvPr/>
        </p:nvSpPr>
        <p:spPr>
          <a:xfrm>
            <a:off x="10100422" y="3565892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Gesamtdruck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054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799" y="1143000"/>
            <a:ext cx="7292803" cy="5184576"/>
          </a:xfrm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Anwendung I: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Temperaturzunahme in dem Staupunkt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jeden fliegende Objekt wird im Staupunkt wärmer sein.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Um die Strömung stationär zu haben, brauchen wir ein relatives Koordinatensystem aufzunehmen!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anwendung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15" name="Objektum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9678186"/>
              </p:ext>
            </p:extLst>
          </p:nvPr>
        </p:nvGraphicFramePr>
        <p:xfrm>
          <a:off x="993273" y="4966025"/>
          <a:ext cx="423227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94" name="Equation" r:id="rId3" imgW="2336760" imgH="469800" progId="Equation.DSMT4">
                  <p:embed/>
                </p:oleObj>
              </mc:Choice>
              <mc:Fallback>
                <p:oleObj name="Equation" r:id="rId3" imgW="2336760" imgH="469800" progId="Equation.DSMT4">
                  <p:embed/>
                  <p:pic>
                    <p:nvPicPr>
                      <p:cNvPr id="15" name="Objektum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3273" y="4966025"/>
                        <a:ext cx="4232275" cy="850900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Csoportba foglalás 37"/>
          <p:cNvGrpSpPr/>
          <p:nvPr/>
        </p:nvGrpSpPr>
        <p:grpSpPr>
          <a:xfrm>
            <a:off x="914400" y="3060699"/>
            <a:ext cx="9219738" cy="1920506"/>
            <a:chOff x="767409" y="3614961"/>
            <a:chExt cx="9219738" cy="1920506"/>
          </a:xfrm>
        </p:grpSpPr>
        <p:grpSp>
          <p:nvGrpSpPr>
            <p:cNvPr id="19" name="Csoportba foglalás 18"/>
            <p:cNvGrpSpPr/>
            <p:nvPr/>
          </p:nvGrpSpPr>
          <p:grpSpPr>
            <a:xfrm>
              <a:off x="767409" y="3614961"/>
              <a:ext cx="9219738" cy="1920506"/>
              <a:chOff x="2164706" y="4034672"/>
              <a:chExt cx="9219738" cy="1920506"/>
            </a:xfrm>
          </p:grpSpPr>
          <p:sp>
            <p:nvSpPr>
              <p:cNvPr id="14" name="Szövegdoboz 13"/>
              <p:cNvSpPr txBox="1"/>
              <p:nvPr/>
            </p:nvSpPr>
            <p:spPr>
              <a:xfrm>
                <a:off x="8452951" y="4515150"/>
                <a:ext cx="293149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dirty="0" smtClean="0"/>
                  <a:t>Fliegende Objekt</a:t>
                </a:r>
              </a:p>
              <a:p>
                <a:pPr algn="ctr"/>
                <a:r>
                  <a:rPr lang="de-DE" dirty="0" smtClean="0"/>
                  <a:t>(Flugzeug, Rakete, </a:t>
                </a:r>
                <a:r>
                  <a:rPr lang="hu-HU" dirty="0" smtClean="0"/>
                  <a:t>Felix </a:t>
                </a:r>
                <a:r>
                  <a:rPr lang="de-DE" dirty="0" err="1" smtClean="0"/>
                  <a:t>Baumgar</a:t>
                </a:r>
                <a:r>
                  <a:rPr lang="hu-HU" dirty="0" smtClean="0"/>
                  <a:t>t</a:t>
                </a:r>
                <a:r>
                  <a:rPr lang="de-DE" dirty="0" err="1" smtClean="0"/>
                  <a:t>ner</a:t>
                </a:r>
                <a:r>
                  <a:rPr lang="de-DE" dirty="0" smtClean="0"/>
                  <a:t>)</a:t>
                </a:r>
                <a:endParaRPr lang="de-DE" dirty="0"/>
              </a:p>
            </p:txBody>
          </p:sp>
          <p:sp>
            <p:nvSpPr>
              <p:cNvPr id="7" name="Szabadkézi sokszög 6"/>
              <p:cNvSpPr/>
              <p:nvPr/>
            </p:nvSpPr>
            <p:spPr bwMode="auto">
              <a:xfrm>
                <a:off x="7422506" y="4244152"/>
                <a:ext cx="2833387" cy="1508289"/>
              </a:xfrm>
              <a:custGeom>
                <a:avLst/>
                <a:gdLst>
                  <a:gd name="connsiteX0" fmla="*/ 2390327 w 2833387"/>
                  <a:gd name="connsiteY0" fmla="*/ 0 h 1508289"/>
                  <a:gd name="connsiteX1" fmla="*/ 1372232 w 2833387"/>
                  <a:gd name="connsiteY1" fmla="*/ 254524 h 1508289"/>
                  <a:gd name="connsiteX2" fmla="*/ 750063 w 2833387"/>
                  <a:gd name="connsiteY2" fmla="*/ 546755 h 1508289"/>
                  <a:gd name="connsiteX3" fmla="*/ 127894 w 2833387"/>
                  <a:gd name="connsiteY3" fmla="*/ 942680 h 1508289"/>
                  <a:gd name="connsiteX4" fmla="*/ 5345 w 2833387"/>
                  <a:gd name="connsiteY4" fmla="*/ 1187777 h 1508289"/>
                  <a:gd name="connsiteX5" fmla="*/ 71333 w 2833387"/>
                  <a:gd name="connsiteY5" fmla="*/ 1357460 h 1508289"/>
                  <a:gd name="connsiteX6" fmla="*/ 495539 w 2833387"/>
                  <a:gd name="connsiteY6" fmla="*/ 1461155 h 1508289"/>
                  <a:gd name="connsiteX7" fmla="*/ 1994401 w 2833387"/>
                  <a:gd name="connsiteY7" fmla="*/ 1508289 h 1508289"/>
                  <a:gd name="connsiteX8" fmla="*/ 2833387 w 2833387"/>
                  <a:gd name="connsiteY8" fmla="*/ 1498862 h 1508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33387" h="1508289">
                    <a:moveTo>
                      <a:pt x="2390327" y="0"/>
                    </a:moveTo>
                    <a:cubicBezTo>
                      <a:pt x="2017968" y="81699"/>
                      <a:pt x="1645609" y="163398"/>
                      <a:pt x="1372232" y="254524"/>
                    </a:cubicBezTo>
                    <a:cubicBezTo>
                      <a:pt x="1098855" y="345650"/>
                      <a:pt x="957453" y="432062"/>
                      <a:pt x="750063" y="546755"/>
                    </a:cubicBezTo>
                    <a:cubicBezTo>
                      <a:pt x="542673" y="661448"/>
                      <a:pt x="252014" y="835843"/>
                      <a:pt x="127894" y="942680"/>
                    </a:cubicBezTo>
                    <a:cubicBezTo>
                      <a:pt x="3774" y="1049517"/>
                      <a:pt x="14772" y="1118647"/>
                      <a:pt x="5345" y="1187777"/>
                    </a:cubicBezTo>
                    <a:cubicBezTo>
                      <a:pt x="-4082" y="1256907"/>
                      <a:pt x="-10366" y="1311897"/>
                      <a:pt x="71333" y="1357460"/>
                    </a:cubicBezTo>
                    <a:cubicBezTo>
                      <a:pt x="153032" y="1403023"/>
                      <a:pt x="175028" y="1436017"/>
                      <a:pt x="495539" y="1461155"/>
                    </a:cubicBezTo>
                    <a:cubicBezTo>
                      <a:pt x="816050" y="1486293"/>
                      <a:pt x="1994401" y="1508289"/>
                      <a:pt x="1994401" y="1508289"/>
                    </a:cubicBezTo>
                    <a:lnTo>
                      <a:pt x="2833387" y="1498862"/>
                    </a:lnTo>
                  </a:path>
                </a:pathLst>
              </a:custGeom>
              <a:noFill/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1" name="Egyenes összekötő 10"/>
              <p:cNvCxnSpPr/>
              <p:nvPr/>
            </p:nvCxnSpPr>
            <p:spPr bwMode="auto">
              <a:xfrm>
                <a:off x="2164706" y="5410200"/>
                <a:ext cx="52578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3" name="Szabadkézi sokszög 12"/>
              <p:cNvSpPr/>
              <p:nvPr/>
            </p:nvSpPr>
            <p:spPr bwMode="auto">
              <a:xfrm>
                <a:off x="2187019" y="4034672"/>
                <a:ext cx="7607430" cy="1187777"/>
              </a:xfrm>
              <a:custGeom>
                <a:avLst/>
                <a:gdLst>
                  <a:gd name="connsiteX0" fmla="*/ 0 w 7607430"/>
                  <a:gd name="connsiteY0" fmla="*/ 1187777 h 1187777"/>
                  <a:gd name="connsiteX1" fmla="*/ 4355183 w 7607430"/>
                  <a:gd name="connsiteY1" fmla="*/ 1168924 h 1187777"/>
                  <a:gd name="connsiteX2" fmla="*/ 5637228 w 7607430"/>
                  <a:gd name="connsiteY2" fmla="*/ 801279 h 1187777"/>
                  <a:gd name="connsiteX3" fmla="*/ 6099142 w 7607430"/>
                  <a:gd name="connsiteY3" fmla="*/ 518474 h 1187777"/>
                  <a:gd name="connsiteX4" fmla="*/ 7164371 w 7607430"/>
                  <a:gd name="connsiteY4" fmla="*/ 103695 h 1187777"/>
                  <a:gd name="connsiteX5" fmla="*/ 7607430 w 7607430"/>
                  <a:gd name="connsiteY5" fmla="*/ 0 h 1187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07430" h="1187777">
                    <a:moveTo>
                      <a:pt x="0" y="1187777"/>
                    </a:moveTo>
                    <a:lnTo>
                      <a:pt x="4355183" y="1168924"/>
                    </a:lnTo>
                    <a:cubicBezTo>
                      <a:pt x="5294721" y="1104508"/>
                      <a:pt x="5346568" y="909687"/>
                      <a:pt x="5637228" y="801279"/>
                    </a:cubicBezTo>
                    <a:cubicBezTo>
                      <a:pt x="5927888" y="692871"/>
                      <a:pt x="5844618" y="634738"/>
                      <a:pt x="6099142" y="518474"/>
                    </a:cubicBezTo>
                    <a:cubicBezTo>
                      <a:pt x="6353666" y="402210"/>
                      <a:pt x="6912990" y="190107"/>
                      <a:pt x="7164371" y="103695"/>
                    </a:cubicBezTo>
                    <a:cubicBezTo>
                      <a:pt x="7415752" y="17283"/>
                      <a:pt x="7558725" y="21996"/>
                      <a:pt x="7607430" y="0"/>
                    </a:cubicBezTo>
                  </a:path>
                </a:pathLst>
              </a:custGeom>
              <a:noFill/>
              <a:ln w="9525" algn="ctr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7" name="Szabadkézi sokszög 16"/>
              <p:cNvSpPr/>
              <p:nvPr/>
            </p:nvSpPr>
            <p:spPr bwMode="auto">
              <a:xfrm>
                <a:off x="2243579" y="5637229"/>
                <a:ext cx="7927943" cy="317949"/>
              </a:xfrm>
              <a:custGeom>
                <a:avLst/>
                <a:gdLst>
                  <a:gd name="connsiteX0" fmla="*/ 0 w 7927943"/>
                  <a:gd name="connsiteY0" fmla="*/ 9427 h 317949"/>
                  <a:gd name="connsiteX1" fmla="*/ 4345757 w 7927943"/>
                  <a:gd name="connsiteY1" fmla="*/ 0 h 317949"/>
                  <a:gd name="connsiteX2" fmla="*/ 5137609 w 7927943"/>
                  <a:gd name="connsiteY2" fmla="*/ 197963 h 317949"/>
                  <a:gd name="connsiteX3" fmla="*/ 5778631 w 7927943"/>
                  <a:gd name="connsiteY3" fmla="*/ 282804 h 317949"/>
                  <a:gd name="connsiteX4" fmla="*/ 7927943 w 7927943"/>
                  <a:gd name="connsiteY4" fmla="*/ 311084 h 317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27943" h="317949">
                    <a:moveTo>
                      <a:pt x="0" y="9427"/>
                    </a:moveTo>
                    <a:lnTo>
                      <a:pt x="4345757" y="0"/>
                    </a:lnTo>
                    <a:cubicBezTo>
                      <a:pt x="5202025" y="31423"/>
                      <a:pt x="4898797" y="150829"/>
                      <a:pt x="5137609" y="197963"/>
                    </a:cubicBezTo>
                    <a:cubicBezTo>
                      <a:pt x="5376421" y="245097"/>
                      <a:pt x="5313575" y="263951"/>
                      <a:pt x="5778631" y="282804"/>
                    </a:cubicBezTo>
                    <a:cubicBezTo>
                      <a:pt x="6243687" y="301657"/>
                      <a:pt x="7596434" y="331509"/>
                      <a:pt x="7927943" y="311084"/>
                    </a:cubicBezTo>
                  </a:path>
                </a:pathLst>
              </a:custGeom>
              <a:noFill/>
              <a:ln w="9525" algn="ctr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grpSp>
          <p:nvGrpSpPr>
            <p:cNvPr id="27" name="Csoportba foglalás 26"/>
            <p:cNvGrpSpPr/>
            <p:nvPr/>
          </p:nvGrpSpPr>
          <p:grpSpPr>
            <a:xfrm>
              <a:off x="940008" y="4208849"/>
              <a:ext cx="381000" cy="776514"/>
              <a:chOff x="6324600" y="3414486"/>
              <a:chExt cx="381000" cy="776514"/>
            </a:xfrm>
          </p:grpSpPr>
          <p:grpSp>
            <p:nvGrpSpPr>
              <p:cNvPr id="29" name="Csoportba foglalás 28"/>
              <p:cNvGrpSpPr/>
              <p:nvPr/>
            </p:nvGrpSpPr>
            <p:grpSpPr>
              <a:xfrm>
                <a:off x="6324600" y="3414486"/>
                <a:ext cx="381000" cy="395514"/>
                <a:chOff x="6324600" y="3414486"/>
                <a:chExt cx="381000" cy="395514"/>
              </a:xfrm>
            </p:grpSpPr>
            <p:sp>
              <p:nvSpPr>
                <p:cNvPr id="31" name="Szövegdoboz 30"/>
                <p:cNvSpPr txBox="1"/>
                <p:nvPr/>
              </p:nvSpPr>
              <p:spPr>
                <a:xfrm>
                  <a:off x="6324600" y="3429000"/>
                  <a:ext cx="381000" cy="38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b="1" dirty="0" smtClean="0"/>
                    <a:t>1</a:t>
                  </a:r>
                  <a:endParaRPr lang="de-DE" b="1" dirty="0"/>
                </a:p>
              </p:txBody>
            </p:sp>
            <p:sp>
              <p:nvSpPr>
                <p:cNvPr id="32" name="Ellipszis 31"/>
                <p:cNvSpPr/>
                <p:nvPr/>
              </p:nvSpPr>
              <p:spPr bwMode="auto">
                <a:xfrm>
                  <a:off x="6324600" y="3414486"/>
                  <a:ext cx="304800" cy="381000"/>
                </a:xfrm>
                <a:prstGeom prst="ellipse">
                  <a:avLst/>
                </a:prstGeom>
                <a:noFill/>
                <a:ln w="25400" algn="ctr">
                  <a:solidFill>
                    <a:schemeClr val="tx1">
                      <a:lumMod val="50000"/>
                      <a:lumOff val="50000"/>
                    </a:schemeClr>
                  </a:solidFill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de-DE" sz="1800" dirty="0">
                    <a:latin typeface="Huni_Quorum Medium BT" panose="020E0603030505020404" pitchFamily="34" charset="-18"/>
                  </a:endParaRPr>
                </a:p>
              </p:txBody>
            </p:sp>
          </p:grpSp>
          <p:cxnSp>
            <p:nvCxnSpPr>
              <p:cNvPr id="30" name="Egyenes összekötő nyíllal 29"/>
              <p:cNvCxnSpPr/>
              <p:nvPr/>
            </p:nvCxnSpPr>
            <p:spPr bwMode="auto">
              <a:xfrm flipH="1">
                <a:off x="6324601" y="3810000"/>
                <a:ext cx="152399" cy="3810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oval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3" name="Csoportba foglalás 32"/>
            <p:cNvGrpSpPr/>
            <p:nvPr/>
          </p:nvGrpSpPr>
          <p:grpSpPr>
            <a:xfrm>
              <a:off x="5598866" y="4141187"/>
              <a:ext cx="464443" cy="871031"/>
              <a:chOff x="6241157" y="3414486"/>
              <a:chExt cx="464443" cy="871031"/>
            </a:xfrm>
          </p:grpSpPr>
          <p:grpSp>
            <p:nvGrpSpPr>
              <p:cNvPr id="34" name="Csoportba foglalás 33"/>
              <p:cNvGrpSpPr/>
              <p:nvPr/>
            </p:nvGrpSpPr>
            <p:grpSpPr>
              <a:xfrm>
                <a:off x="6241157" y="3414486"/>
                <a:ext cx="464443" cy="383846"/>
                <a:chOff x="6241157" y="3414486"/>
                <a:chExt cx="464443" cy="383846"/>
              </a:xfrm>
            </p:grpSpPr>
            <p:sp>
              <p:nvSpPr>
                <p:cNvPr id="36" name="Szövegdoboz 35"/>
                <p:cNvSpPr txBox="1"/>
                <p:nvPr/>
              </p:nvSpPr>
              <p:spPr>
                <a:xfrm>
                  <a:off x="6241157" y="3429000"/>
                  <a:ext cx="46444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b="1" dirty="0" smtClean="0"/>
                    <a:t>St</a:t>
                  </a:r>
                  <a:endParaRPr lang="de-DE" b="1" dirty="0"/>
                </a:p>
              </p:txBody>
            </p:sp>
            <p:sp>
              <p:nvSpPr>
                <p:cNvPr id="37" name="Ellipszis 36"/>
                <p:cNvSpPr/>
                <p:nvPr/>
              </p:nvSpPr>
              <p:spPr bwMode="auto">
                <a:xfrm>
                  <a:off x="6241157" y="3414486"/>
                  <a:ext cx="388243" cy="381000"/>
                </a:xfrm>
                <a:prstGeom prst="ellipse">
                  <a:avLst/>
                </a:prstGeom>
                <a:noFill/>
                <a:ln w="25400" algn="ctr">
                  <a:solidFill>
                    <a:schemeClr val="tx1">
                      <a:lumMod val="50000"/>
                      <a:lumOff val="50000"/>
                    </a:schemeClr>
                  </a:solidFill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de-DE" sz="1800" dirty="0">
                    <a:latin typeface="Huni_Quorum Medium BT" panose="020E0603030505020404" pitchFamily="34" charset="-18"/>
                  </a:endParaRPr>
                </a:p>
              </p:txBody>
            </p:sp>
          </p:grpSp>
          <p:cxnSp>
            <p:nvCxnSpPr>
              <p:cNvPr id="35" name="Egyenes összekötő nyíllal 34"/>
              <p:cNvCxnSpPr>
                <a:endCxn id="7" idx="4"/>
              </p:cNvCxnSpPr>
              <p:nvPr/>
            </p:nvCxnSpPr>
            <p:spPr bwMode="auto">
              <a:xfrm>
                <a:off x="6477001" y="3810000"/>
                <a:ext cx="195844" cy="47551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oval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40" name="Szövegdoboz 39"/>
          <p:cNvSpPr txBox="1"/>
          <p:nvPr/>
        </p:nvSpPr>
        <p:spPr>
          <a:xfrm>
            <a:off x="6336499" y="5505368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Die Umgebung des Staupunktes muss mit Hitzeschild geschützt sein</a:t>
            </a:r>
            <a:endParaRPr lang="de-DE" dirty="0"/>
          </a:p>
        </p:txBody>
      </p:sp>
      <p:sp>
        <p:nvSpPr>
          <p:cNvPr id="41" name="Szövegdoboz 40"/>
          <p:cNvSpPr txBox="1"/>
          <p:nvPr/>
        </p:nvSpPr>
        <p:spPr>
          <a:xfrm>
            <a:off x="1679711" y="3850865"/>
            <a:ext cx="2931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Stromlinien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928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799" y="1143000"/>
            <a:ext cx="8686801" cy="5184576"/>
          </a:xfrm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Anwendung II: Ausströmung aus einem Behälter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Temperaturabnahme von Gasen während Ausströmung aus einem Behälter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Das Gas ist im Stillstand in dem Behälter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Während der Ausströmung wird es abkühlen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Wenn wir den Energiesatz entlang einer Stromlinie nehmen: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Deswegen wird die ausströmende, abgekühlte Gasmenge ihre Umgebung auch abkühlen und Feuchtigkeit aus der Luft Kondensieren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anwendung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15" name="Objektum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5938674"/>
              </p:ext>
            </p:extLst>
          </p:nvPr>
        </p:nvGraphicFramePr>
        <p:xfrm>
          <a:off x="7678080" y="3583376"/>
          <a:ext cx="3013075" cy="174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19" name="Equation" r:id="rId3" imgW="1663560" imgH="965160" progId="Equation.DSMT4">
                  <p:embed/>
                </p:oleObj>
              </mc:Choice>
              <mc:Fallback>
                <p:oleObj name="Equation" r:id="rId3" imgW="1663560" imgH="965160" progId="Equation.DSMT4">
                  <p:embed/>
                  <p:pic>
                    <p:nvPicPr>
                      <p:cNvPr id="15" name="Objektum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8080" y="3583376"/>
                        <a:ext cx="3013075" cy="1747838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Szövegdoboz 39"/>
          <p:cNvSpPr txBox="1"/>
          <p:nvPr/>
        </p:nvSpPr>
        <p:spPr>
          <a:xfrm>
            <a:off x="8771464" y="5644729"/>
            <a:ext cx="2931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hlinkClick r:id="rId5"/>
              </a:rPr>
              <a:t>Video</a:t>
            </a:r>
            <a:endParaRPr lang="hu-HU" dirty="0"/>
          </a:p>
        </p:txBody>
      </p:sp>
      <p:grpSp>
        <p:nvGrpSpPr>
          <p:cNvPr id="22" name="Csoportba foglalás 21"/>
          <p:cNvGrpSpPr/>
          <p:nvPr/>
        </p:nvGrpSpPr>
        <p:grpSpPr>
          <a:xfrm>
            <a:off x="767409" y="3886200"/>
            <a:ext cx="5116038" cy="1287720"/>
            <a:chOff x="955961" y="4419600"/>
            <a:chExt cx="5116038" cy="1287720"/>
          </a:xfrm>
        </p:grpSpPr>
        <p:cxnSp>
          <p:nvCxnSpPr>
            <p:cNvPr id="16" name="Egyenes összekötő nyíllal 15"/>
            <p:cNvCxnSpPr>
              <a:stCxn id="39" idx="0"/>
            </p:cNvCxnSpPr>
            <p:nvPr/>
          </p:nvCxnSpPr>
          <p:spPr bwMode="auto">
            <a:xfrm flipV="1">
              <a:off x="4248373" y="5135836"/>
              <a:ext cx="262671" cy="14027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21" name="Csoportba foglalás 20"/>
            <p:cNvGrpSpPr/>
            <p:nvPr/>
          </p:nvGrpSpPr>
          <p:grpSpPr>
            <a:xfrm>
              <a:off x="955961" y="4419600"/>
              <a:ext cx="5116038" cy="1287720"/>
              <a:chOff x="1093116" y="3830018"/>
              <a:chExt cx="5116038" cy="1287720"/>
            </a:xfrm>
          </p:grpSpPr>
          <p:grpSp>
            <p:nvGrpSpPr>
              <p:cNvPr id="38" name="Csoportba foglalás 37"/>
              <p:cNvGrpSpPr/>
              <p:nvPr/>
            </p:nvGrpSpPr>
            <p:grpSpPr>
              <a:xfrm>
                <a:off x="1093116" y="3830018"/>
                <a:ext cx="5116038" cy="967715"/>
                <a:chOff x="-2252068" y="4295982"/>
                <a:chExt cx="5116038" cy="967715"/>
              </a:xfrm>
            </p:grpSpPr>
            <p:grpSp>
              <p:nvGrpSpPr>
                <p:cNvPr id="19" name="Csoportba foglalás 18"/>
                <p:cNvGrpSpPr/>
                <p:nvPr/>
              </p:nvGrpSpPr>
              <p:grpSpPr>
                <a:xfrm>
                  <a:off x="-2252068" y="4340367"/>
                  <a:ext cx="4412880" cy="923330"/>
                  <a:chOff x="-854771" y="4760078"/>
                  <a:chExt cx="4412880" cy="923330"/>
                </a:xfrm>
              </p:grpSpPr>
              <p:sp>
                <p:nvSpPr>
                  <p:cNvPr id="14" name="Szövegdoboz 13"/>
                  <p:cNvSpPr txBox="1"/>
                  <p:nvPr/>
                </p:nvSpPr>
                <p:spPr>
                  <a:xfrm>
                    <a:off x="-854771" y="4760078"/>
                    <a:ext cx="2931493" cy="9233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de-DE" dirty="0" smtClean="0"/>
                      <a:t>Behälter</a:t>
                    </a:r>
                  </a:p>
                  <a:p>
                    <a:pPr algn="ctr"/>
                    <a:r>
                      <a:rPr lang="de-DE" dirty="0" smtClean="0"/>
                      <a:t>(CO</a:t>
                    </a:r>
                    <a:r>
                      <a:rPr lang="de-DE" baseline="-25000" dirty="0" smtClean="0"/>
                      <a:t>2</a:t>
                    </a:r>
                    <a:r>
                      <a:rPr lang="de-DE" dirty="0" smtClean="0"/>
                      <a:t> Flasche, Brennkammer)</a:t>
                    </a:r>
                    <a:endParaRPr lang="de-DE" dirty="0"/>
                  </a:p>
                </p:txBody>
              </p:sp>
              <p:cxnSp>
                <p:nvCxnSpPr>
                  <p:cNvPr id="11" name="Egyenes összekötő 10"/>
                  <p:cNvCxnSpPr/>
                  <p:nvPr/>
                </p:nvCxnSpPr>
                <p:spPr bwMode="auto">
                  <a:xfrm>
                    <a:off x="2164706" y="5410200"/>
                    <a:ext cx="1393403" cy="21729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27" name="Csoportba foglalás 26"/>
                <p:cNvGrpSpPr/>
                <p:nvPr/>
              </p:nvGrpSpPr>
              <p:grpSpPr>
                <a:xfrm>
                  <a:off x="764215" y="4420341"/>
                  <a:ext cx="451884" cy="581012"/>
                  <a:chOff x="6148807" y="3625978"/>
                  <a:chExt cx="451884" cy="581012"/>
                </a:xfrm>
              </p:grpSpPr>
              <p:grpSp>
                <p:nvGrpSpPr>
                  <p:cNvPr id="29" name="Csoportba foglalás 28"/>
                  <p:cNvGrpSpPr/>
                  <p:nvPr/>
                </p:nvGrpSpPr>
                <p:grpSpPr>
                  <a:xfrm>
                    <a:off x="6219691" y="3625978"/>
                    <a:ext cx="381000" cy="395945"/>
                    <a:chOff x="6219691" y="3625978"/>
                    <a:chExt cx="381000" cy="395945"/>
                  </a:xfrm>
                </p:grpSpPr>
                <p:sp>
                  <p:nvSpPr>
                    <p:cNvPr id="31" name="Szövegdoboz 30"/>
                    <p:cNvSpPr txBox="1"/>
                    <p:nvPr/>
                  </p:nvSpPr>
                  <p:spPr>
                    <a:xfrm>
                      <a:off x="6219691" y="3625978"/>
                      <a:ext cx="381000" cy="3810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DE" b="1" dirty="0" smtClean="0"/>
                        <a:t>B</a:t>
                      </a:r>
                      <a:endParaRPr lang="de-DE" b="1" dirty="0"/>
                    </a:p>
                  </p:txBody>
                </p:sp>
                <p:sp>
                  <p:nvSpPr>
                    <p:cNvPr id="32" name="Ellipszis 31"/>
                    <p:cNvSpPr/>
                    <p:nvPr/>
                  </p:nvSpPr>
                  <p:spPr bwMode="auto">
                    <a:xfrm>
                      <a:off x="6243090" y="3640923"/>
                      <a:ext cx="304800" cy="381000"/>
                    </a:xfrm>
                    <a:prstGeom prst="ellipse">
                      <a:avLst/>
                    </a:prstGeom>
                    <a:noFill/>
                    <a:ln w="254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rtlCol="0" anchor="ctr"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de-DE" sz="1800" dirty="0">
                        <a:latin typeface="Huni_Quorum Medium BT" panose="020E0603030505020404" pitchFamily="34" charset="-18"/>
                      </a:endParaRPr>
                    </a:p>
                  </p:txBody>
                </p:sp>
              </p:grpSp>
              <p:cxnSp>
                <p:nvCxnSpPr>
                  <p:cNvPr id="30" name="Egyenes összekötő nyíllal 29"/>
                  <p:cNvCxnSpPr/>
                  <p:nvPr/>
                </p:nvCxnSpPr>
                <p:spPr bwMode="auto">
                  <a:xfrm flipH="1">
                    <a:off x="6148807" y="3938439"/>
                    <a:ext cx="118081" cy="268551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oval" w="lg" len="lg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33" name="Csoportba foglalás 32"/>
                <p:cNvGrpSpPr/>
                <p:nvPr/>
              </p:nvGrpSpPr>
              <p:grpSpPr>
                <a:xfrm>
                  <a:off x="2115429" y="4295982"/>
                  <a:ext cx="748541" cy="716236"/>
                  <a:chOff x="2757720" y="3569281"/>
                  <a:chExt cx="748541" cy="716236"/>
                </a:xfrm>
              </p:grpSpPr>
              <p:grpSp>
                <p:nvGrpSpPr>
                  <p:cNvPr id="34" name="Csoportba foglalás 33"/>
                  <p:cNvGrpSpPr/>
                  <p:nvPr/>
                </p:nvGrpSpPr>
                <p:grpSpPr>
                  <a:xfrm>
                    <a:off x="3041818" y="3569281"/>
                    <a:ext cx="464443" cy="391759"/>
                    <a:chOff x="3041818" y="3569281"/>
                    <a:chExt cx="464443" cy="391759"/>
                  </a:xfrm>
                </p:grpSpPr>
                <p:sp>
                  <p:nvSpPr>
                    <p:cNvPr id="36" name="Szövegdoboz 35"/>
                    <p:cNvSpPr txBox="1"/>
                    <p:nvPr/>
                  </p:nvSpPr>
                  <p:spPr>
                    <a:xfrm>
                      <a:off x="3041818" y="3569281"/>
                      <a:ext cx="46444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DE" b="1" dirty="0" smtClean="0"/>
                        <a:t> 2</a:t>
                      </a:r>
                      <a:endParaRPr lang="de-DE" b="1" dirty="0"/>
                    </a:p>
                  </p:txBody>
                </p:sp>
                <p:sp>
                  <p:nvSpPr>
                    <p:cNvPr id="37" name="Ellipszis 36"/>
                    <p:cNvSpPr/>
                    <p:nvPr/>
                  </p:nvSpPr>
                  <p:spPr bwMode="auto">
                    <a:xfrm>
                      <a:off x="3060306" y="3580040"/>
                      <a:ext cx="388243" cy="381000"/>
                    </a:xfrm>
                    <a:prstGeom prst="ellipse">
                      <a:avLst/>
                    </a:prstGeom>
                    <a:noFill/>
                    <a:ln w="254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rtlCol="0" anchor="ctr"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de-DE" sz="1800" dirty="0">
                        <a:latin typeface="Huni_Quorum Medium BT" panose="020E0603030505020404" pitchFamily="34" charset="-18"/>
                      </a:endParaRPr>
                    </a:p>
                  </p:txBody>
                </p:sp>
              </p:grpSp>
              <p:cxnSp>
                <p:nvCxnSpPr>
                  <p:cNvPr id="35" name="Egyenes összekötő nyíllal 34"/>
                  <p:cNvCxnSpPr/>
                  <p:nvPr/>
                </p:nvCxnSpPr>
                <p:spPr bwMode="auto">
                  <a:xfrm flipH="1">
                    <a:off x="2757720" y="3863148"/>
                    <a:ext cx="367363" cy="422369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oval" w="lg" len="lg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sp>
            <p:nvSpPr>
              <p:cNvPr id="5" name="Szabadkézi sokszög 4"/>
              <p:cNvSpPr/>
              <p:nvPr/>
            </p:nvSpPr>
            <p:spPr bwMode="auto">
              <a:xfrm>
                <a:off x="3694839" y="3938668"/>
                <a:ext cx="1811157" cy="1179070"/>
              </a:xfrm>
              <a:custGeom>
                <a:avLst/>
                <a:gdLst>
                  <a:gd name="connsiteX0" fmla="*/ 1811157 w 1811157"/>
                  <a:gd name="connsiteY0" fmla="*/ 471434 h 1179070"/>
                  <a:gd name="connsiteX1" fmla="*/ 1584914 w 1811157"/>
                  <a:gd name="connsiteY1" fmla="*/ 471434 h 1179070"/>
                  <a:gd name="connsiteX2" fmla="*/ 1396378 w 1811157"/>
                  <a:gd name="connsiteY2" fmla="*/ 358313 h 1179070"/>
                  <a:gd name="connsiteX3" fmla="*/ 1264402 w 1811157"/>
                  <a:gd name="connsiteY3" fmla="*/ 169777 h 1179070"/>
                  <a:gd name="connsiteX4" fmla="*/ 1132427 w 1811157"/>
                  <a:gd name="connsiteY4" fmla="*/ 56655 h 1179070"/>
                  <a:gd name="connsiteX5" fmla="*/ 802489 w 1811157"/>
                  <a:gd name="connsiteY5" fmla="*/ 9521 h 1179070"/>
                  <a:gd name="connsiteX6" fmla="*/ 359429 w 1811157"/>
                  <a:gd name="connsiteY6" fmla="*/ 18948 h 1179070"/>
                  <a:gd name="connsiteX7" fmla="*/ 86052 w 1811157"/>
                  <a:gd name="connsiteY7" fmla="*/ 198057 h 1179070"/>
                  <a:gd name="connsiteX8" fmla="*/ 10637 w 1811157"/>
                  <a:gd name="connsiteY8" fmla="*/ 443154 h 1179070"/>
                  <a:gd name="connsiteX9" fmla="*/ 10637 w 1811157"/>
                  <a:gd name="connsiteY9" fmla="*/ 829653 h 1179070"/>
                  <a:gd name="connsiteX10" fmla="*/ 104905 w 1811157"/>
                  <a:gd name="connsiteY10" fmla="*/ 1093603 h 1179070"/>
                  <a:gd name="connsiteX11" fmla="*/ 557392 w 1811157"/>
                  <a:gd name="connsiteY11" fmla="*/ 1159591 h 1179070"/>
                  <a:gd name="connsiteX12" fmla="*/ 1075866 w 1811157"/>
                  <a:gd name="connsiteY12" fmla="*/ 1159591 h 1179070"/>
                  <a:gd name="connsiteX13" fmla="*/ 1358670 w 1811157"/>
                  <a:gd name="connsiteY13" fmla="*/ 933348 h 1179070"/>
                  <a:gd name="connsiteX14" fmla="*/ 1528353 w 1811157"/>
                  <a:gd name="connsiteY14" fmla="*/ 773092 h 1179070"/>
                  <a:gd name="connsiteX15" fmla="*/ 1792303 w 1811157"/>
                  <a:gd name="connsiteY15" fmla="*/ 754239 h 1179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11157" h="1179070">
                    <a:moveTo>
                      <a:pt x="1811157" y="471434"/>
                    </a:moveTo>
                    <a:cubicBezTo>
                      <a:pt x="1732600" y="480860"/>
                      <a:pt x="1654044" y="490287"/>
                      <a:pt x="1584914" y="471434"/>
                    </a:cubicBezTo>
                    <a:cubicBezTo>
                      <a:pt x="1515784" y="452581"/>
                      <a:pt x="1449797" y="408589"/>
                      <a:pt x="1396378" y="358313"/>
                    </a:cubicBezTo>
                    <a:cubicBezTo>
                      <a:pt x="1342959" y="308037"/>
                      <a:pt x="1308394" y="220053"/>
                      <a:pt x="1264402" y="169777"/>
                    </a:cubicBezTo>
                    <a:cubicBezTo>
                      <a:pt x="1220410" y="119501"/>
                      <a:pt x="1209412" y="83364"/>
                      <a:pt x="1132427" y="56655"/>
                    </a:cubicBezTo>
                    <a:cubicBezTo>
                      <a:pt x="1055442" y="29946"/>
                      <a:pt x="931322" y="15805"/>
                      <a:pt x="802489" y="9521"/>
                    </a:cubicBezTo>
                    <a:cubicBezTo>
                      <a:pt x="673656" y="3237"/>
                      <a:pt x="478835" y="-12475"/>
                      <a:pt x="359429" y="18948"/>
                    </a:cubicBezTo>
                    <a:cubicBezTo>
                      <a:pt x="240023" y="50371"/>
                      <a:pt x="144184" y="127356"/>
                      <a:pt x="86052" y="198057"/>
                    </a:cubicBezTo>
                    <a:cubicBezTo>
                      <a:pt x="27920" y="268758"/>
                      <a:pt x="23206" y="337888"/>
                      <a:pt x="10637" y="443154"/>
                    </a:cubicBezTo>
                    <a:cubicBezTo>
                      <a:pt x="-1932" y="548420"/>
                      <a:pt x="-5074" y="721245"/>
                      <a:pt x="10637" y="829653"/>
                    </a:cubicBezTo>
                    <a:cubicBezTo>
                      <a:pt x="26348" y="938061"/>
                      <a:pt x="13779" y="1038613"/>
                      <a:pt x="104905" y="1093603"/>
                    </a:cubicBezTo>
                    <a:cubicBezTo>
                      <a:pt x="196031" y="1148593"/>
                      <a:pt x="395565" y="1148593"/>
                      <a:pt x="557392" y="1159591"/>
                    </a:cubicBezTo>
                    <a:cubicBezTo>
                      <a:pt x="719219" y="1170589"/>
                      <a:pt x="942320" y="1197298"/>
                      <a:pt x="1075866" y="1159591"/>
                    </a:cubicBezTo>
                    <a:cubicBezTo>
                      <a:pt x="1209412" y="1121884"/>
                      <a:pt x="1283256" y="997764"/>
                      <a:pt x="1358670" y="933348"/>
                    </a:cubicBezTo>
                    <a:cubicBezTo>
                      <a:pt x="1434084" y="868932"/>
                      <a:pt x="1456081" y="802943"/>
                      <a:pt x="1528353" y="773092"/>
                    </a:cubicBezTo>
                    <a:cubicBezTo>
                      <a:pt x="1600625" y="743241"/>
                      <a:pt x="1839437" y="784091"/>
                      <a:pt x="1792303" y="754239"/>
                    </a:cubicBezTo>
                  </a:path>
                </a:pathLst>
              </a:cu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9" name="Szövegdoboz 38"/>
              <p:cNvSpPr txBox="1"/>
              <p:nvPr/>
            </p:nvSpPr>
            <p:spPr>
              <a:xfrm>
                <a:off x="2919781" y="4686530"/>
                <a:ext cx="29314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dirty="0" smtClean="0"/>
                  <a:t>Stromlinie</a:t>
                </a:r>
                <a:endParaRPr lang="de-DE" dirty="0"/>
              </a:p>
            </p:txBody>
          </p:sp>
          <p:sp>
            <p:nvSpPr>
              <p:cNvPr id="20" name="Jobbra nyíl 19"/>
              <p:cNvSpPr/>
              <p:nvPr/>
            </p:nvSpPr>
            <p:spPr bwMode="auto">
              <a:xfrm>
                <a:off x="5776510" y="4362053"/>
                <a:ext cx="388243" cy="396620"/>
              </a:xfrm>
              <a:prstGeom prst="right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de-DE" sz="1800" dirty="0">
                  <a:latin typeface="Huni_Quorum Medium BT" panose="020E0603030505020404" pitchFamily="34" charset="-1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581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799" y="1143000"/>
            <a:ext cx="11582401" cy="5184576"/>
          </a:xfrm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Ausströmung aus einem Behälter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Die Ausströmungsgeschwindigkeit hängt von dem Behälterdruck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Wenn das System isoliert ist, die Ausströmungstemperatur </a:t>
            </a:r>
            <a:r>
              <a:rPr lang="de-DE" dirty="0" err="1" smtClean="0"/>
              <a:t>is</a:t>
            </a:r>
            <a:r>
              <a:rPr lang="de-DE" dirty="0" smtClean="0"/>
              <a:t> unabhängig von der Umgebungstemperatur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Der Ausströmungsdruck ist der Umgebungsdruck (normalerweise)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Die Ausströmungstemperatur hängt also von Druckverhältnis des Ausströmungs- und Behälterdruckes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Wie kann das gerechnet werden?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Gleichung der Thermodynamik: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Voraussetzung: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Isentropische Strömung (isoliert und reibungsfrei)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Ausströmung aus einem Behälter 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15" name="Objektum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3018574"/>
              </p:ext>
            </p:extLst>
          </p:nvPr>
        </p:nvGraphicFramePr>
        <p:xfrm>
          <a:off x="2133600" y="4876800"/>
          <a:ext cx="188595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05" name="Equation" r:id="rId3" imgW="1041120" imgH="419040" progId="Equation.DSMT4">
                  <p:embed/>
                </p:oleObj>
              </mc:Choice>
              <mc:Fallback>
                <p:oleObj name="Equation" r:id="rId3" imgW="1041120" imgH="419040" progId="Equation.DSMT4">
                  <p:embed/>
                  <p:pic>
                    <p:nvPicPr>
                      <p:cNvPr id="15" name="Objektum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876800"/>
                        <a:ext cx="1885950" cy="758825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" name="Csoportba foglalás 41"/>
          <p:cNvGrpSpPr/>
          <p:nvPr/>
        </p:nvGrpSpPr>
        <p:grpSpPr>
          <a:xfrm>
            <a:off x="8270049" y="4114800"/>
            <a:ext cx="2514315" cy="1287720"/>
            <a:chOff x="3694839" y="3830018"/>
            <a:chExt cx="2514315" cy="1287720"/>
          </a:xfrm>
        </p:grpSpPr>
        <p:grpSp>
          <p:nvGrpSpPr>
            <p:cNvPr id="43" name="Csoportba foglalás 42"/>
            <p:cNvGrpSpPr/>
            <p:nvPr/>
          </p:nvGrpSpPr>
          <p:grpSpPr>
            <a:xfrm>
              <a:off x="4405325" y="3830018"/>
              <a:ext cx="1803829" cy="1143000"/>
              <a:chOff x="1060141" y="4295982"/>
              <a:chExt cx="1803829" cy="1143000"/>
            </a:xfrm>
          </p:grpSpPr>
          <p:cxnSp>
            <p:nvCxnSpPr>
              <p:cNvPr id="59" name="Egyenes összekötő 58"/>
              <p:cNvCxnSpPr/>
              <p:nvPr/>
            </p:nvCxnSpPr>
            <p:spPr bwMode="auto">
              <a:xfrm>
                <a:off x="1060141" y="4990489"/>
                <a:ext cx="1100671" cy="2172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48" name="Csoportba foglalás 47"/>
              <p:cNvGrpSpPr/>
              <p:nvPr/>
            </p:nvGrpSpPr>
            <p:grpSpPr>
              <a:xfrm>
                <a:off x="1060142" y="4990489"/>
                <a:ext cx="621160" cy="448493"/>
                <a:chOff x="6444734" y="4196126"/>
                <a:chExt cx="621160" cy="448493"/>
              </a:xfrm>
            </p:grpSpPr>
            <p:grpSp>
              <p:nvGrpSpPr>
                <p:cNvPr id="54" name="Csoportba foglalás 53"/>
                <p:cNvGrpSpPr/>
                <p:nvPr/>
              </p:nvGrpSpPr>
              <p:grpSpPr>
                <a:xfrm>
                  <a:off x="6684894" y="4241798"/>
                  <a:ext cx="381000" cy="402821"/>
                  <a:chOff x="6684894" y="4241798"/>
                  <a:chExt cx="381000" cy="402821"/>
                </a:xfrm>
              </p:grpSpPr>
              <p:sp>
                <p:nvSpPr>
                  <p:cNvPr id="56" name="Szövegdoboz 55"/>
                  <p:cNvSpPr txBox="1"/>
                  <p:nvPr/>
                </p:nvSpPr>
                <p:spPr>
                  <a:xfrm>
                    <a:off x="6684894" y="4263619"/>
                    <a:ext cx="381000" cy="3810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hu-HU" b="1" dirty="0" smtClean="0"/>
                      <a:t>B</a:t>
                    </a:r>
                    <a:endParaRPr lang="hu-HU" b="1" dirty="0"/>
                  </a:p>
                </p:txBody>
              </p:sp>
              <p:sp>
                <p:nvSpPr>
                  <p:cNvPr id="57" name="Ellipszis 56"/>
                  <p:cNvSpPr/>
                  <p:nvPr/>
                </p:nvSpPr>
                <p:spPr bwMode="auto">
                  <a:xfrm>
                    <a:off x="6725790" y="4241798"/>
                    <a:ext cx="304800" cy="381000"/>
                  </a:xfrm>
                  <a:prstGeom prst="ellipse">
                    <a:avLst/>
                  </a:prstGeom>
                  <a:noFill/>
                  <a:ln w="25400" algn="ctr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rtlCol="0" anchor="ctr"/>
                  <a:lstStyle/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hu-HU" sz="1800">
                      <a:latin typeface="Huni_Quorum Medium BT" panose="020E0603030505020404" pitchFamily="34" charset="-18"/>
                    </a:endParaRPr>
                  </a:p>
                </p:txBody>
              </p:sp>
            </p:grpSp>
            <p:cxnSp>
              <p:nvCxnSpPr>
                <p:cNvPr id="55" name="Egyenes összekötő nyíllal 54"/>
                <p:cNvCxnSpPr/>
                <p:nvPr/>
              </p:nvCxnSpPr>
              <p:spPr bwMode="auto">
                <a:xfrm flipH="1" flipV="1">
                  <a:off x="6444734" y="4196126"/>
                  <a:ext cx="281056" cy="143693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oval" w="lg" len="lg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49" name="Csoportba foglalás 48"/>
              <p:cNvGrpSpPr/>
              <p:nvPr/>
            </p:nvGrpSpPr>
            <p:grpSpPr>
              <a:xfrm>
                <a:off x="2115429" y="4295982"/>
                <a:ext cx="748541" cy="716236"/>
                <a:chOff x="2757720" y="3569281"/>
                <a:chExt cx="748541" cy="716236"/>
              </a:xfrm>
            </p:grpSpPr>
            <p:grpSp>
              <p:nvGrpSpPr>
                <p:cNvPr id="50" name="Csoportba foglalás 49"/>
                <p:cNvGrpSpPr/>
                <p:nvPr/>
              </p:nvGrpSpPr>
              <p:grpSpPr>
                <a:xfrm>
                  <a:off x="3041818" y="3569281"/>
                  <a:ext cx="464443" cy="391759"/>
                  <a:chOff x="3041818" y="3569281"/>
                  <a:chExt cx="464443" cy="391759"/>
                </a:xfrm>
              </p:grpSpPr>
              <p:sp>
                <p:nvSpPr>
                  <p:cNvPr id="52" name="Szövegdoboz 51"/>
                  <p:cNvSpPr txBox="1"/>
                  <p:nvPr/>
                </p:nvSpPr>
                <p:spPr>
                  <a:xfrm>
                    <a:off x="3041818" y="3569281"/>
                    <a:ext cx="46444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hu-HU" b="1" dirty="0"/>
                      <a:t> </a:t>
                    </a:r>
                    <a:r>
                      <a:rPr lang="hu-HU" b="1" dirty="0" smtClean="0"/>
                      <a:t>2</a:t>
                    </a:r>
                    <a:endParaRPr lang="hu-HU" b="1" dirty="0"/>
                  </a:p>
                </p:txBody>
              </p:sp>
              <p:sp>
                <p:nvSpPr>
                  <p:cNvPr id="53" name="Ellipszis 52"/>
                  <p:cNvSpPr/>
                  <p:nvPr/>
                </p:nvSpPr>
                <p:spPr bwMode="auto">
                  <a:xfrm>
                    <a:off x="3060306" y="3580040"/>
                    <a:ext cx="388243" cy="381000"/>
                  </a:xfrm>
                  <a:prstGeom prst="ellipse">
                    <a:avLst/>
                  </a:prstGeom>
                  <a:noFill/>
                  <a:ln w="25400" algn="ctr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rtlCol="0" anchor="ctr"/>
                  <a:lstStyle/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hu-HU" sz="1800">
                      <a:latin typeface="Huni_Quorum Medium BT" panose="020E0603030505020404" pitchFamily="34" charset="-18"/>
                    </a:endParaRPr>
                  </a:p>
                </p:txBody>
              </p:sp>
            </p:grpSp>
            <p:cxnSp>
              <p:nvCxnSpPr>
                <p:cNvPr id="51" name="Egyenes összekötő nyíllal 50"/>
                <p:cNvCxnSpPr/>
                <p:nvPr/>
              </p:nvCxnSpPr>
              <p:spPr bwMode="auto">
                <a:xfrm flipH="1">
                  <a:off x="2757720" y="3863148"/>
                  <a:ext cx="367363" cy="422369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oval" w="lg" len="lg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sp>
          <p:nvSpPr>
            <p:cNvPr id="44" name="Szabadkézi sokszög 43"/>
            <p:cNvSpPr/>
            <p:nvPr/>
          </p:nvSpPr>
          <p:spPr bwMode="auto">
            <a:xfrm>
              <a:off x="3694839" y="3938668"/>
              <a:ext cx="1811157" cy="1179070"/>
            </a:xfrm>
            <a:custGeom>
              <a:avLst/>
              <a:gdLst>
                <a:gd name="connsiteX0" fmla="*/ 1811157 w 1811157"/>
                <a:gd name="connsiteY0" fmla="*/ 471434 h 1179070"/>
                <a:gd name="connsiteX1" fmla="*/ 1584914 w 1811157"/>
                <a:gd name="connsiteY1" fmla="*/ 471434 h 1179070"/>
                <a:gd name="connsiteX2" fmla="*/ 1396378 w 1811157"/>
                <a:gd name="connsiteY2" fmla="*/ 358313 h 1179070"/>
                <a:gd name="connsiteX3" fmla="*/ 1264402 w 1811157"/>
                <a:gd name="connsiteY3" fmla="*/ 169777 h 1179070"/>
                <a:gd name="connsiteX4" fmla="*/ 1132427 w 1811157"/>
                <a:gd name="connsiteY4" fmla="*/ 56655 h 1179070"/>
                <a:gd name="connsiteX5" fmla="*/ 802489 w 1811157"/>
                <a:gd name="connsiteY5" fmla="*/ 9521 h 1179070"/>
                <a:gd name="connsiteX6" fmla="*/ 359429 w 1811157"/>
                <a:gd name="connsiteY6" fmla="*/ 18948 h 1179070"/>
                <a:gd name="connsiteX7" fmla="*/ 86052 w 1811157"/>
                <a:gd name="connsiteY7" fmla="*/ 198057 h 1179070"/>
                <a:gd name="connsiteX8" fmla="*/ 10637 w 1811157"/>
                <a:gd name="connsiteY8" fmla="*/ 443154 h 1179070"/>
                <a:gd name="connsiteX9" fmla="*/ 10637 w 1811157"/>
                <a:gd name="connsiteY9" fmla="*/ 829653 h 1179070"/>
                <a:gd name="connsiteX10" fmla="*/ 104905 w 1811157"/>
                <a:gd name="connsiteY10" fmla="*/ 1093603 h 1179070"/>
                <a:gd name="connsiteX11" fmla="*/ 557392 w 1811157"/>
                <a:gd name="connsiteY11" fmla="*/ 1159591 h 1179070"/>
                <a:gd name="connsiteX12" fmla="*/ 1075866 w 1811157"/>
                <a:gd name="connsiteY12" fmla="*/ 1159591 h 1179070"/>
                <a:gd name="connsiteX13" fmla="*/ 1358670 w 1811157"/>
                <a:gd name="connsiteY13" fmla="*/ 933348 h 1179070"/>
                <a:gd name="connsiteX14" fmla="*/ 1528353 w 1811157"/>
                <a:gd name="connsiteY14" fmla="*/ 773092 h 1179070"/>
                <a:gd name="connsiteX15" fmla="*/ 1792303 w 1811157"/>
                <a:gd name="connsiteY15" fmla="*/ 754239 h 117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11157" h="1179070">
                  <a:moveTo>
                    <a:pt x="1811157" y="471434"/>
                  </a:moveTo>
                  <a:cubicBezTo>
                    <a:pt x="1732600" y="480860"/>
                    <a:pt x="1654044" y="490287"/>
                    <a:pt x="1584914" y="471434"/>
                  </a:cubicBezTo>
                  <a:cubicBezTo>
                    <a:pt x="1515784" y="452581"/>
                    <a:pt x="1449797" y="408589"/>
                    <a:pt x="1396378" y="358313"/>
                  </a:cubicBezTo>
                  <a:cubicBezTo>
                    <a:pt x="1342959" y="308037"/>
                    <a:pt x="1308394" y="220053"/>
                    <a:pt x="1264402" y="169777"/>
                  </a:cubicBezTo>
                  <a:cubicBezTo>
                    <a:pt x="1220410" y="119501"/>
                    <a:pt x="1209412" y="83364"/>
                    <a:pt x="1132427" y="56655"/>
                  </a:cubicBezTo>
                  <a:cubicBezTo>
                    <a:pt x="1055442" y="29946"/>
                    <a:pt x="931322" y="15805"/>
                    <a:pt x="802489" y="9521"/>
                  </a:cubicBezTo>
                  <a:cubicBezTo>
                    <a:pt x="673656" y="3237"/>
                    <a:pt x="478835" y="-12475"/>
                    <a:pt x="359429" y="18948"/>
                  </a:cubicBezTo>
                  <a:cubicBezTo>
                    <a:pt x="240023" y="50371"/>
                    <a:pt x="144184" y="127356"/>
                    <a:pt x="86052" y="198057"/>
                  </a:cubicBezTo>
                  <a:cubicBezTo>
                    <a:pt x="27920" y="268758"/>
                    <a:pt x="23206" y="337888"/>
                    <a:pt x="10637" y="443154"/>
                  </a:cubicBezTo>
                  <a:cubicBezTo>
                    <a:pt x="-1932" y="548420"/>
                    <a:pt x="-5074" y="721245"/>
                    <a:pt x="10637" y="829653"/>
                  </a:cubicBezTo>
                  <a:cubicBezTo>
                    <a:pt x="26348" y="938061"/>
                    <a:pt x="13779" y="1038613"/>
                    <a:pt x="104905" y="1093603"/>
                  </a:cubicBezTo>
                  <a:cubicBezTo>
                    <a:pt x="196031" y="1148593"/>
                    <a:pt x="395565" y="1148593"/>
                    <a:pt x="557392" y="1159591"/>
                  </a:cubicBezTo>
                  <a:cubicBezTo>
                    <a:pt x="719219" y="1170589"/>
                    <a:pt x="942320" y="1197298"/>
                    <a:pt x="1075866" y="1159591"/>
                  </a:cubicBezTo>
                  <a:cubicBezTo>
                    <a:pt x="1209412" y="1121884"/>
                    <a:pt x="1283256" y="997764"/>
                    <a:pt x="1358670" y="933348"/>
                  </a:cubicBezTo>
                  <a:cubicBezTo>
                    <a:pt x="1434084" y="868932"/>
                    <a:pt x="1456081" y="802943"/>
                    <a:pt x="1528353" y="773092"/>
                  </a:cubicBezTo>
                  <a:cubicBezTo>
                    <a:pt x="1600625" y="743241"/>
                    <a:pt x="1839437" y="784091"/>
                    <a:pt x="1792303" y="754239"/>
                  </a:cubicBezTo>
                </a:path>
              </a:pathLst>
            </a:custGeom>
            <a:noFill/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6" name="Jobbra nyíl 45"/>
            <p:cNvSpPr/>
            <p:nvPr/>
          </p:nvSpPr>
          <p:spPr bwMode="auto">
            <a:xfrm>
              <a:off x="5776510" y="4362053"/>
              <a:ext cx="388243" cy="396620"/>
            </a:xfrm>
            <a:prstGeom prst="rightArrow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</p:grpSp>
      <p:graphicFrame>
        <p:nvGraphicFramePr>
          <p:cNvPr id="60" name="Objektum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318406"/>
              </p:ext>
            </p:extLst>
          </p:nvPr>
        </p:nvGraphicFramePr>
        <p:xfrm>
          <a:off x="8378626" y="4394969"/>
          <a:ext cx="7810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06" name="Equation" r:id="rId5" imgW="431640" imgH="457200" progId="Equation.DSMT4">
                  <p:embed/>
                </p:oleObj>
              </mc:Choice>
              <mc:Fallback>
                <p:oleObj name="Equation" r:id="rId5" imgW="431640" imgH="457200" progId="Equation.DSMT4">
                  <p:embed/>
                  <p:pic>
                    <p:nvPicPr>
                      <p:cNvPr id="15" name="Objektum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78626" y="4394969"/>
                        <a:ext cx="781050" cy="828675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ktum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6009364"/>
              </p:ext>
            </p:extLst>
          </p:nvPr>
        </p:nvGraphicFramePr>
        <p:xfrm>
          <a:off x="10807688" y="4201498"/>
          <a:ext cx="1033462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07" name="Equation" r:id="rId7" imgW="571320" imgH="228600" progId="Equation.DSMT4">
                  <p:embed/>
                </p:oleObj>
              </mc:Choice>
              <mc:Fallback>
                <p:oleObj name="Equation" r:id="rId7" imgW="571320" imgH="228600" progId="Equation.DSMT4">
                  <p:embed/>
                  <p:pic>
                    <p:nvPicPr>
                      <p:cNvPr id="60" name="Objektum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07688" y="4201498"/>
                        <a:ext cx="1033462" cy="414338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ktum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0050478"/>
              </p:ext>
            </p:extLst>
          </p:nvPr>
        </p:nvGraphicFramePr>
        <p:xfrm>
          <a:off x="9892932" y="5165915"/>
          <a:ext cx="917575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08" name="Equation" r:id="rId9" imgW="507960" imgH="457200" progId="Equation.DSMT4">
                  <p:embed/>
                </p:oleObj>
              </mc:Choice>
              <mc:Fallback>
                <p:oleObj name="Equation" r:id="rId9" imgW="507960" imgH="457200" progId="Equation.DSMT4">
                  <p:embed/>
                  <p:pic>
                    <p:nvPicPr>
                      <p:cNvPr id="61" name="Objektum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92932" y="5165915"/>
                        <a:ext cx="917575" cy="828675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836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799" y="1143000"/>
            <a:ext cx="11582401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Weitere Gleichungen: Zustandsgleichung der idealen Gasen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Nehmen wir ein allgemeines Druckverhältnis:</a:t>
            </a:r>
          </a:p>
          <a:p>
            <a:pPr marL="0" indent="0">
              <a:buNone/>
            </a:pP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Ausströmung aus einem Behälter 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15" name="Objektum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1650826"/>
              </p:ext>
            </p:extLst>
          </p:nvPr>
        </p:nvGraphicFramePr>
        <p:xfrm>
          <a:off x="1313451" y="1578165"/>
          <a:ext cx="1057275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79" name="Equation" r:id="rId3" imgW="583920" imgH="419040" progId="Equation.DSMT4">
                  <p:embed/>
                </p:oleObj>
              </mc:Choice>
              <mc:Fallback>
                <p:oleObj name="Equation" r:id="rId3" imgW="583920" imgH="419040" progId="Equation.DSMT4">
                  <p:embed/>
                  <p:pic>
                    <p:nvPicPr>
                      <p:cNvPr id="15" name="Objektum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3451" y="1578165"/>
                        <a:ext cx="1057275" cy="758825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Csoportba foglalás 4"/>
          <p:cNvGrpSpPr/>
          <p:nvPr/>
        </p:nvGrpSpPr>
        <p:grpSpPr>
          <a:xfrm>
            <a:off x="7543800" y="1447800"/>
            <a:ext cx="3571101" cy="1879790"/>
            <a:chOff x="8270049" y="4114800"/>
            <a:chExt cx="3571101" cy="1879790"/>
          </a:xfrm>
        </p:grpSpPr>
        <p:grpSp>
          <p:nvGrpSpPr>
            <p:cNvPr id="42" name="Csoportba foglalás 41"/>
            <p:cNvGrpSpPr/>
            <p:nvPr/>
          </p:nvGrpSpPr>
          <p:grpSpPr>
            <a:xfrm>
              <a:off x="8270049" y="4114800"/>
              <a:ext cx="2514315" cy="1287720"/>
              <a:chOff x="3694839" y="3830018"/>
              <a:chExt cx="2514315" cy="1287720"/>
            </a:xfrm>
          </p:grpSpPr>
          <p:grpSp>
            <p:nvGrpSpPr>
              <p:cNvPr id="43" name="Csoportba foglalás 42"/>
              <p:cNvGrpSpPr/>
              <p:nvPr/>
            </p:nvGrpSpPr>
            <p:grpSpPr>
              <a:xfrm>
                <a:off x="4405325" y="3830018"/>
                <a:ext cx="1803829" cy="1143000"/>
                <a:chOff x="1060141" y="4295982"/>
                <a:chExt cx="1803829" cy="1143000"/>
              </a:xfrm>
            </p:grpSpPr>
            <p:cxnSp>
              <p:nvCxnSpPr>
                <p:cNvPr id="59" name="Egyenes összekötő 58"/>
                <p:cNvCxnSpPr/>
                <p:nvPr/>
              </p:nvCxnSpPr>
              <p:spPr bwMode="auto">
                <a:xfrm>
                  <a:off x="1060141" y="4990489"/>
                  <a:ext cx="1100671" cy="2172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48" name="Csoportba foglalás 47"/>
                <p:cNvGrpSpPr/>
                <p:nvPr/>
              </p:nvGrpSpPr>
              <p:grpSpPr>
                <a:xfrm>
                  <a:off x="1060142" y="4990489"/>
                  <a:ext cx="621160" cy="448493"/>
                  <a:chOff x="6444734" y="4196126"/>
                  <a:chExt cx="621160" cy="448493"/>
                </a:xfrm>
              </p:grpSpPr>
              <p:grpSp>
                <p:nvGrpSpPr>
                  <p:cNvPr id="54" name="Csoportba foglalás 53"/>
                  <p:cNvGrpSpPr/>
                  <p:nvPr/>
                </p:nvGrpSpPr>
                <p:grpSpPr>
                  <a:xfrm>
                    <a:off x="6684894" y="4241798"/>
                    <a:ext cx="381000" cy="402821"/>
                    <a:chOff x="6684894" y="4241798"/>
                    <a:chExt cx="381000" cy="402821"/>
                  </a:xfrm>
                </p:grpSpPr>
                <p:sp>
                  <p:nvSpPr>
                    <p:cNvPr id="56" name="Szövegdoboz 55"/>
                    <p:cNvSpPr txBox="1"/>
                    <p:nvPr/>
                  </p:nvSpPr>
                  <p:spPr>
                    <a:xfrm>
                      <a:off x="6684894" y="4263619"/>
                      <a:ext cx="381000" cy="3810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hu-HU" b="1" dirty="0" smtClean="0"/>
                        <a:t>B</a:t>
                      </a:r>
                      <a:endParaRPr lang="hu-HU" b="1" dirty="0"/>
                    </a:p>
                  </p:txBody>
                </p:sp>
                <p:sp>
                  <p:nvSpPr>
                    <p:cNvPr id="57" name="Ellipszis 56"/>
                    <p:cNvSpPr/>
                    <p:nvPr/>
                  </p:nvSpPr>
                  <p:spPr bwMode="auto">
                    <a:xfrm>
                      <a:off x="6725790" y="4241798"/>
                      <a:ext cx="304800" cy="381000"/>
                    </a:xfrm>
                    <a:prstGeom prst="ellipse">
                      <a:avLst/>
                    </a:prstGeom>
                    <a:noFill/>
                    <a:ln w="254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rtlCol="0" anchor="ctr"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hu-HU" sz="1800">
                        <a:latin typeface="Huni_Quorum Medium BT" panose="020E0603030505020404" pitchFamily="34" charset="-18"/>
                      </a:endParaRPr>
                    </a:p>
                  </p:txBody>
                </p:sp>
              </p:grpSp>
              <p:cxnSp>
                <p:nvCxnSpPr>
                  <p:cNvPr id="55" name="Egyenes összekötő nyíllal 54"/>
                  <p:cNvCxnSpPr/>
                  <p:nvPr/>
                </p:nvCxnSpPr>
                <p:spPr bwMode="auto">
                  <a:xfrm flipH="1" flipV="1">
                    <a:off x="6444734" y="4196126"/>
                    <a:ext cx="281056" cy="143693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oval" w="lg" len="lg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49" name="Csoportba foglalás 48"/>
                <p:cNvGrpSpPr/>
                <p:nvPr/>
              </p:nvGrpSpPr>
              <p:grpSpPr>
                <a:xfrm>
                  <a:off x="2115429" y="4295982"/>
                  <a:ext cx="748541" cy="716236"/>
                  <a:chOff x="2757720" y="3569281"/>
                  <a:chExt cx="748541" cy="716236"/>
                </a:xfrm>
              </p:grpSpPr>
              <p:grpSp>
                <p:nvGrpSpPr>
                  <p:cNvPr id="50" name="Csoportba foglalás 49"/>
                  <p:cNvGrpSpPr/>
                  <p:nvPr/>
                </p:nvGrpSpPr>
                <p:grpSpPr>
                  <a:xfrm>
                    <a:off x="3041818" y="3569281"/>
                    <a:ext cx="464443" cy="391759"/>
                    <a:chOff x="3041818" y="3569281"/>
                    <a:chExt cx="464443" cy="391759"/>
                  </a:xfrm>
                </p:grpSpPr>
                <p:sp>
                  <p:nvSpPr>
                    <p:cNvPr id="52" name="Szövegdoboz 51"/>
                    <p:cNvSpPr txBox="1"/>
                    <p:nvPr/>
                  </p:nvSpPr>
                  <p:spPr>
                    <a:xfrm>
                      <a:off x="3041818" y="3569281"/>
                      <a:ext cx="46444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hu-HU" b="1" dirty="0"/>
                        <a:t> </a:t>
                      </a:r>
                      <a:r>
                        <a:rPr lang="hu-HU" b="1" dirty="0" smtClean="0"/>
                        <a:t>2</a:t>
                      </a:r>
                      <a:endParaRPr lang="hu-HU" b="1" dirty="0"/>
                    </a:p>
                  </p:txBody>
                </p:sp>
                <p:sp>
                  <p:nvSpPr>
                    <p:cNvPr id="53" name="Ellipszis 52"/>
                    <p:cNvSpPr/>
                    <p:nvPr/>
                  </p:nvSpPr>
                  <p:spPr bwMode="auto">
                    <a:xfrm>
                      <a:off x="3060306" y="3580040"/>
                      <a:ext cx="388243" cy="381000"/>
                    </a:xfrm>
                    <a:prstGeom prst="ellipse">
                      <a:avLst/>
                    </a:prstGeom>
                    <a:noFill/>
                    <a:ln w="254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rtlCol="0" anchor="ctr"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hu-HU" sz="1800">
                        <a:latin typeface="Huni_Quorum Medium BT" panose="020E0603030505020404" pitchFamily="34" charset="-18"/>
                      </a:endParaRPr>
                    </a:p>
                  </p:txBody>
                </p:sp>
              </p:grpSp>
              <p:cxnSp>
                <p:nvCxnSpPr>
                  <p:cNvPr id="51" name="Egyenes összekötő nyíllal 50"/>
                  <p:cNvCxnSpPr/>
                  <p:nvPr/>
                </p:nvCxnSpPr>
                <p:spPr bwMode="auto">
                  <a:xfrm flipH="1">
                    <a:off x="2757720" y="3863148"/>
                    <a:ext cx="367363" cy="422369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oval" w="lg" len="lg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sp>
            <p:nvSpPr>
              <p:cNvPr id="44" name="Szabadkézi sokszög 43"/>
              <p:cNvSpPr/>
              <p:nvPr/>
            </p:nvSpPr>
            <p:spPr bwMode="auto">
              <a:xfrm>
                <a:off x="3694839" y="3938668"/>
                <a:ext cx="1811157" cy="1179070"/>
              </a:xfrm>
              <a:custGeom>
                <a:avLst/>
                <a:gdLst>
                  <a:gd name="connsiteX0" fmla="*/ 1811157 w 1811157"/>
                  <a:gd name="connsiteY0" fmla="*/ 471434 h 1179070"/>
                  <a:gd name="connsiteX1" fmla="*/ 1584914 w 1811157"/>
                  <a:gd name="connsiteY1" fmla="*/ 471434 h 1179070"/>
                  <a:gd name="connsiteX2" fmla="*/ 1396378 w 1811157"/>
                  <a:gd name="connsiteY2" fmla="*/ 358313 h 1179070"/>
                  <a:gd name="connsiteX3" fmla="*/ 1264402 w 1811157"/>
                  <a:gd name="connsiteY3" fmla="*/ 169777 h 1179070"/>
                  <a:gd name="connsiteX4" fmla="*/ 1132427 w 1811157"/>
                  <a:gd name="connsiteY4" fmla="*/ 56655 h 1179070"/>
                  <a:gd name="connsiteX5" fmla="*/ 802489 w 1811157"/>
                  <a:gd name="connsiteY5" fmla="*/ 9521 h 1179070"/>
                  <a:gd name="connsiteX6" fmla="*/ 359429 w 1811157"/>
                  <a:gd name="connsiteY6" fmla="*/ 18948 h 1179070"/>
                  <a:gd name="connsiteX7" fmla="*/ 86052 w 1811157"/>
                  <a:gd name="connsiteY7" fmla="*/ 198057 h 1179070"/>
                  <a:gd name="connsiteX8" fmla="*/ 10637 w 1811157"/>
                  <a:gd name="connsiteY8" fmla="*/ 443154 h 1179070"/>
                  <a:gd name="connsiteX9" fmla="*/ 10637 w 1811157"/>
                  <a:gd name="connsiteY9" fmla="*/ 829653 h 1179070"/>
                  <a:gd name="connsiteX10" fmla="*/ 104905 w 1811157"/>
                  <a:gd name="connsiteY10" fmla="*/ 1093603 h 1179070"/>
                  <a:gd name="connsiteX11" fmla="*/ 557392 w 1811157"/>
                  <a:gd name="connsiteY11" fmla="*/ 1159591 h 1179070"/>
                  <a:gd name="connsiteX12" fmla="*/ 1075866 w 1811157"/>
                  <a:gd name="connsiteY12" fmla="*/ 1159591 h 1179070"/>
                  <a:gd name="connsiteX13" fmla="*/ 1358670 w 1811157"/>
                  <a:gd name="connsiteY13" fmla="*/ 933348 h 1179070"/>
                  <a:gd name="connsiteX14" fmla="*/ 1528353 w 1811157"/>
                  <a:gd name="connsiteY14" fmla="*/ 773092 h 1179070"/>
                  <a:gd name="connsiteX15" fmla="*/ 1792303 w 1811157"/>
                  <a:gd name="connsiteY15" fmla="*/ 754239 h 1179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11157" h="1179070">
                    <a:moveTo>
                      <a:pt x="1811157" y="471434"/>
                    </a:moveTo>
                    <a:cubicBezTo>
                      <a:pt x="1732600" y="480860"/>
                      <a:pt x="1654044" y="490287"/>
                      <a:pt x="1584914" y="471434"/>
                    </a:cubicBezTo>
                    <a:cubicBezTo>
                      <a:pt x="1515784" y="452581"/>
                      <a:pt x="1449797" y="408589"/>
                      <a:pt x="1396378" y="358313"/>
                    </a:cubicBezTo>
                    <a:cubicBezTo>
                      <a:pt x="1342959" y="308037"/>
                      <a:pt x="1308394" y="220053"/>
                      <a:pt x="1264402" y="169777"/>
                    </a:cubicBezTo>
                    <a:cubicBezTo>
                      <a:pt x="1220410" y="119501"/>
                      <a:pt x="1209412" y="83364"/>
                      <a:pt x="1132427" y="56655"/>
                    </a:cubicBezTo>
                    <a:cubicBezTo>
                      <a:pt x="1055442" y="29946"/>
                      <a:pt x="931322" y="15805"/>
                      <a:pt x="802489" y="9521"/>
                    </a:cubicBezTo>
                    <a:cubicBezTo>
                      <a:pt x="673656" y="3237"/>
                      <a:pt x="478835" y="-12475"/>
                      <a:pt x="359429" y="18948"/>
                    </a:cubicBezTo>
                    <a:cubicBezTo>
                      <a:pt x="240023" y="50371"/>
                      <a:pt x="144184" y="127356"/>
                      <a:pt x="86052" y="198057"/>
                    </a:cubicBezTo>
                    <a:cubicBezTo>
                      <a:pt x="27920" y="268758"/>
                      <a:pt x="23206" y="337888"/>
                      <a:pt x="10637" y="443154"/>
                    </a:cubicBezTo>
                    <a:cubicBezTo>
                      <a:pt x="-1932" y="548420"/>
                      <a:pt x="-5074" y="721245"/>
                      <a:pt x="10637" y="829653"/>
                    </a:cubicBezTo>
                    <a:cubicBezTo>
                      <a:pt x="26348" y="938061"/>
                      <a:pt x="13779" y="1038613"/>
                      <a:pt x="104905" y="1093603"/>
                    </a:cubicBezTo>
                    <a:cubicBezTo>
                      <a:pt x="196031" y="1148593"/>
                      <a:pt x="395565" y="1148593"/>
                      <a:pt x="557392" y="1159591"/>
                    </a:cubicBezTo>
                    <a:cubicBezTo>
                      <a:pt x="719219" y="1170589"/>
                      <a:pt x="942320" y="1197298"/>
                      <a:pt x="1075866" y="1159591"/>
                    </a:cubicBezTo>
                    <a:cubicBezTo>
                      <a:pt x="1209412" y="1121884"/>
                      <a:pt x="1283256" y="997764"/>
                      <a:pt x="1358670" y="933348"/>
                    </a:cubicBezTo>
                    <a:cubicBezTo>
                      <a:pt x="1434084" y="868932"/>
                      <a:pt x="1456081" y="802943"/>
                      <a:pt x="1528353" y="773092"/>
                    </a:cubicBezTo>
                    <a:cubicBezTo>
                      <a:pt x="1600625" y="743241"/>
                      <a:pt x="1839437" y="784091"/>
                      <a:pt x="1792303" y="754239"/>
                    </a:cubicBezTo>
                  </a:path>
                </a:pathLst>
              </a:cu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u-HU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6" name="Jobbra nyíl 45"/>
              <p:cNvSpPr/>
              <p:nvPr/>
            </p:nvSpPr>
            <p:spPr bwMode="auto">
              <a:xfrm>
                <a:off x="5776510" y="4362053"/>
                <a:ext cx="388243" cy="396620"/>
              </a:xfrm>
              <a:prstGeom prst="right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hu-HU" sz="1800">
                  <a:latin typeface="Huni_Quorum Medium BT" panose="020E0603030505020404" pitchFamily="34" charset="-18"/>
                </a:endParaRPr>
              </a:p>
            </p:txBody>
          </p:sp>
        </p:grpSp>
        <p:graphicFrame>
          <p:nvGraphicFramePr>
            <p:cNvPr id="60" name="Objektum 5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57539042"/>
                </p:ext>
              </p:extLst>
            </p:nvPr>
          </p:nvGraphicFramePr>
          <p:xfrm>
            <a:off x="8378626" y="4394969"/>
            <a:ext cx="781050" cy="828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1280" name="Equation" r:id="rId5" imgW="431640" imgH="457200" progId="Equation.DSMT4">
                    <p:embed/>
                  </p:oleObj>
                </mc:Choice>
                <mc:Fallback>
                  <p:oleObj name="Equation" r:id="rId5" imgW="431640" imgH="457200" progId="Equation.DSMT4">
                    <p:embed/>
                    <p:pic>
                      <p:nvPicPr>
                        <p:cNvPr id="60" name="Objektum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78626" y="4394969"/>
                          <a:ext cx="781050" cy="828675"/>
                        </a:xfrm>
                        <a:prstGeom prst="rect">
                          <a:avLst/>
                        </a:prstGeom>
                        <a:noFill/>
                        <a:ln w="254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" name="Objektum 6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95779463"/>
                </p:ext>
              </p:extLst>
            </p:nvPr>
          </p:nvGraphicFramePr>
          <p:xfrm>
            <a:off x="10807688" y="4201498"/>
            <a:ext cx="1033462" cy="414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1281" name="Equation" r:id="rId7" imgW="571320" imgH="228600" progId="Equation.DSMT4">
                    <p:embed/>
                  </p:oleObj>
                </mc:Choice>
                <mc:Fallback>
                  <p:oleObj name="Equation" r:id="rId7" imgW="571320" imgH="228600" progId="Equation.DSMT4">
                    <p:embed/>
                    <p:pic>
                      <p:nvPicPr>
                        <p:cNvPr id="61" name="Objektum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07688" y="4201498"/>
                          <a:ext cx="1033462" cy="414338"/>
                        </a:xfrm>
                        <a:prstGeom prst="rect">
                          <a:avLst/>
                        </a:prstGeom>
                        <a:noFill/>
                        <a:ln w="254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" name="Objektum 6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5736341"/>
                </p:ext>
              </p:extLst>
            </p:nvPr>
          </p:nvGraphicFramePr>
          <p:xfrm>
            <a:off x="9892932" y="5165915"/>
            <a:ext cx="917575" cy="828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1282" name="Equation" r:id="rId9" imgW="507960" imgH="457200" progId="Equation.DSMT4">
                    <p:embed/>
                  </p:oleObj>
                </mc:Choice>
                <mc:Fallback>
                  <p:oleObj name="Equation" r:id="rId9" imgW="507960" imgH="457200" progId="Equation.DSMT4">
                    <p:embed/>
                    <p:pic>
                      <p:nvPicPr>
                        <p:cNvPr id="62" name="Objektum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892932" y="5165915"/>
                          <a:ext cx="917575" cy="828675"/>
                        </a:xfrm>
                        <a:prstGeom prst="rect">
                          <a:avLst/>
                        </a:prstGeom>
                        <a:noFill/>
                        <a:ln w="254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6" name="Objektum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1616452"/>
              </p:ext>
            </p:extLst>
          </p:nvPr>
        </p:nvGraphicFramePr>
        <p:xfrm>
          <a:off x="831850" y="2665468"/>
          <a:ext cx="4044950" cy="2620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83" name="Equation" r:id="rId11" imgW="2234880" imgH="1447560" progId="Equation.DSMT4">
                  <p:embed/>
                </p:oleObj>
              </mc:Choice>
              <mc:Fallback>
                <p:oleObj name="Equation" r:id="rId11" imgW="2234880" imgH="1447560" progId="Equation.DSMT4">
                  <p:embed/>
                  <p:pic>
                    <p:nvPicPr>
                      <p:cNvPr id="15" name="Objektum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850" y="2665468"/>
                        <a:ext cx="4044950" cy="2620963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llipszis 5"/>
          <p:cNvSpPr/>
          <p:nvPr/>
        </p:nvSpPr>
        <p:spPr bwMode="auto">
          <a:xfrm>
            <a:off x="2514600" y="4191000"/>
            <a:ext cx="1981200" cy="1324566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graphicFrame>
        <p:nvGraphicFramePr>
          <p:cNvPr id="28" name="Objektum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906974"/>
              </p:ext>
            </p:extLst>
          </p:nvPr>
        </p:nvGraphicFramePr>
        <p:xfrm>
          <a:off x="6332090" y="3487176"/>
          <a:ext cx="4945062" cy="298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84" name="Equation" r:id="rId13" imgW="2730240" imgH="1650960" progId="Equation.DSMT4">
                  <p:embed/>
                </p:oleObj>
              </mc:Choice>
              <mc:Fallback>
                <p:oleObj name="Equation" r:id="rId13" imgW="2730240" imgH="1650960" progId="Equation.DSMT4">
                  <p:embed/>
                  <p:pic>
                    <p:nvPicPr>
                      <p:cNvPr id="15" name="Objektum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2090" y="3487176"/>
                        <a:ext cx="4945062" cy="2989263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Jobbra nyíl 6"/>
          <p:cNvSpPr/>
          <p:nvPr/>
        </p:nvSpPr>
        <p:spPr bwMode="auto">
          <a:xfrm rot="20060863">
            <a:off x="5092556" y="4089300"/>
            <a:ext cx="838200" cy="648921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de-DE" sz="1800">
              <a:latin typeface="Huni_Quorum Medium BT" panose="020E06030305050204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96303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11582401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Was ist die maximale Ausströmungsgeschwindigkeit (in </a:t>
            </a:r>
            <a:r>
              <a:rPr lang="de-DE" dirty="0" err="1" smtClean="0"/>
              <a:t>is</a:t>
            </a:r>
            <a:r>
              <a:rPr lang="hu-HU" dirty="0" smtClean="0"/>
              <a:t>en</a:t>
            </a:r>
            <a:r>
              <a:rPr lang="de-DE" dirty="0" smtClean="0"/>
              <a:t>tropischen Fall)?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a,  die Schallgeschwindigkeit, Geschwindigkeit der Ausbreitung der Veränderungen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Nach der Theorie von </a:t>
            </a:r>
            <a:r>
              <a:rPr lang="de-DE" dirty="0" err="1" smtClean="0"/>
              <a:t>Allievi</a:t>
            </a:r>
            <a:r>
              <a:rPr lang="de-DE" dirty="0" smtClean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Mit der I. Satz der Thermodynamik</a:t>
            </a:r>
          </a:p>
          <a:p>
            <a:pPr marL="0" indent="0">
              <a:buNone/>
            </a:pP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7410" y="0"/>
            <a:ext cx="10609180" cy="764704"/>
          </a:xfrm>
        </p:spPr>
        <p:txBody>
          <a:bodyPr/>
          <a:lstStyle/>
          <a:p>
            <a:r>
              <a:rPr lang="de-DE" dirty="0" smtClean="0"/>
              <a:t>Ausströmung aus einem Behälter 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15" name="Objektum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7248661"/>
              </p:ext>
            </p:extLst>
          </p:nvPr>
        </p:nvGraphicFramePr>
        <p:xfrm>
          <a:off x="3406775" y="2603883"/>
          <a:ext cx="103505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4" name="Equation" r:id="rId3" imgW="571320" imgH="469800" progId="Equation.DSMT4">
                  <p:embed/>
                </p:oleObj>
              </mc:Choice>
              <mc:Fallback>
                <p:oleObj name="Equation" r:id="rId3" imgW="571320" imgH="469800" progId="Equation.DSMT4">
                  <p:embed/>
                  <p:pic>
                    <p:nvPicPr>
                      <p:cNvPr id="15" name="Objektum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6775" y="2603883"/>
                        <a:ext cx="1035050" cy="850900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ktum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0086175"/>
              </p:ext>
            </p:extLst>
          </p:nvPr>
        </p:nvGraphicFramePr>
        <p:xfrm>
          <a:off x="3406775" y="3890763"/>
          <a:ext cx="6021388" cy="243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5" name="Equation" r:id="rId5" imgW="3327120" imgH="1346040" progId="Equation.DSMT4">
                  <p:embed/>
                </p:oleObj>
              </mc:Choice>
              <mc:Fallback>
                <p:oleObj name="Equation" r:id="rId5" imgW="3327120" imgH="1346040" progId="Equation.DSMT4">
                  <p:embed/>
                  <p:pic>
                    <p:nvPicPr>
                      <p:cNvPr id="26" name="Objektum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6775" y="3890763"/>
                        <a:ext cx="6021388" cy="2436813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421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112014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Und bei welches Druckverhältnis wird die </a:t>
            </a:r>
            <a:r>
              <a:rPr lang="de-DE" dirty="0" err="1" smtClean="0"/>
              <a:t>Auströmungsgeschwindigkeit</a:t>
            </a:r>
            <a:r>
              <a:rPr lang="de-DE" dirty="0" smtClean="0"/>
              <a:t> Schallgeschwindigkeit sein?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Wenn die Strömungsgeschwindigkeit ist gleich mit der Schallgeschwindigkeit, dann ist das Gas in kritischen Zustand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Energiesatz: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Ausströmung mit Schallgeschwindigkeit</a:t>
            </a:r>
            <a:endParaRPr lang="de-DE" dirty="0"/>
          </a:p>
        </p:txBody>
      </p:sp>
      <p:sp>
        <p:nvSpPr>
          <p:cNvPr id="9" name="Rectangle 39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8880906" y="2523172"/>
            <a:ext cx="3075333" cy="2424232"/>
            <a:chOff x="8270049" y="3569668"/>
            <a:chExt cx="3075333" cy="2424232"/>
          </a:xfrm>
        </p:grpSpPr>
        <p:grpSp>
          <p:nvGrpSpPr>
            <p:cNvPr id="13" name="Csoportba foglalás 12"/>
            <p:cNvGrpSpPr/>
            <p:nvPr/>
          </p:nvGrpSpPr>
          <p:grpSpPr>
            <a:xfrm>
              <a:off x="8270049" y="4114800"/>
              <a:ext cx="2514315" cy="1287720"/>
              <a:chOff x="3694839" y="3830018"/>
              <a:chExt cx="2514315" cy="1287720"/>
            </a:xfrm>
          </p:grpSpPr>
          <p:grpSp>
            <p:nvGrpSpPr>
              <p:cNvPr id="17" name="Csoportba foglalás 16"/>
              <p:cNvGrpSpPr/>
              <p:nvPr/>
            </p:nvGrpSpPr>
            <p:grpSpPr>
              <a:xfrm>
                <a:off x="4405325" y="3830018"/>
                <a:ext cx="1803829" cy="1143000"/>
                <a:chOff x="1060141" y="4295982"/>
                <a:chExt cx="1803829" cy="1143000"/>
              </a:xfrm>
            </p:grpSpPr>
            <p:cxnSp>
              <p:nvCxnSpPr>
                <p:cNvPr id="20" name="Egyenes összekötő 19"/>
                <p:cNvCxnSpPr/>
                <p:nvPr/>
              </p:nvCxnSpPr>
              <p:spPr bwMode="auto">
                <a:xfrm>
                  <a:off x="1060141" y="4990489"/>
                  <a:ext cx="1100671" cy="2172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21" name="Csoportba foglalás 20"/>
                <p:cNvGrpSpPr/>
                <p:nvPr/>
              </p:nvGrpSpPr>
              <p:grpSpPr>
                <a:xfrm>
                  <a:off x="1060142" y="4990489"/>
                  <a:ext cx="621160" cy="448493"/>
                  <a:chOff x="6444734" y="4196126"/>
                  <a:chExt cx="621160" cy="448493"/>
                </a:xfrm>
              </p:grpSpPr>
              <p:grpSp>
                <p:nvGrpSpPr>
                  <p:cNvPr id="27" name="Csoportba foglalás 26"/>
                  <p:cNvGrpSpPr/>
                  <p:nvPr/>
                </p:nvGrpSpPr>
                <p:grpSpPr>
                  <a:xfrm>
                    <a:off x="6684894" y="4241798"/>
                    <a:ext cx="381000" cy="402821"/>
                    <a:chOff x="6684894" y="4241798"/>
                    <a:chExt cx="381000" cy="402821"/>
                  </a:xfrm>
                </p:grpSpPr>
                <p:sp>
                  <p:nvSpPr>
                    <p:cNvPr id="29" name="Szövegdoboz 28"/>
                    <p:cNvSpPr txBox="1"/>
                    <p:nvPr/>
                  </p:nvSpPr>
                  <p:spPr>
                    <a:xfrm>
                      <a:off x="6684894" y="4263619"/>
                      <a:ext cx="381000" cy="3810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hu-HU" b="1" dirty="0" smtClean="0"/>
                        <a:t>B</a:t>
                      </a:r>
                      <a:endParaRPr lang="hu-HU" b="1" dirty="0"/>
                    </a:p>
                  </p:txBody>
                </p:sp>
                <p:sp>
                  <p:nvSpPr>
                    <p:cNvPr id="30" name="Ellipszis 29"/>
                    <p:cNvSpPr/>
                    <p:nvPr/>
                  </p:nvSpPr>
                  <p:spPr bwMode="auto">
                    <a:xfrm>
                      <a:off x="6725790" y="4241798"/>
                      <a:ext cx="304800" cy="381000"/>
                    </a:xfrm>
                    <a:prstGeom prst="ellipse">
                      <a:avLst/>
                    </a:prstGeom>
                    <a:noFill/>
                    <a:ln w="254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rtlCol="0" anchor="ctr"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hu-HU" sz="1800">
                        <a:latin typeface="Huni_Quorum Medium BT" panose="020E0603030505020404" pitchFamily="34" charset="-18"/>
                      </a:endParaRPr>
                    </a:p>
                  </p:txBody>
                </p:sp>
              </p:grpSp>
              <p:cxnSp>
                <p:nvCxnSpPr>
                  <p:cNvPr id="28" name="Egyenes összekötő nyíllal 27"/>
                  <p:cNvCxnSpPr/>
                  <p:nvPr/>
                </p:nvCxnSpPr>
                <p:spPr bwMode="auto">
                  <a:xfrm flipH="1" flipV="1">
                    <a:off x="6444734" y="4196126"/>
                    <a:ext cx="281056" cy="143693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oval" w="lg" len="lg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22" name="Csoportba foglalás 21"/>
                <p:cNvGrpSpPr/>
                <p:nvPr/>
              </p:nvGrpSpPr>
              <p:grpSpPr>
                <a:xfrm>
                  <a:off x="2115429" y="4295982"/>
                  <a:ext cx="748541" cy="716236"/>
                  <a:chOff x="2757720" y="3569281"/>
                  <a:chExt cx="748541" cy="716236"/>
                </a:xfrm>
              </p:grpSpPr>
              <p:grpSp>
                <p:nvGrpSpPr>
                  <p:cNvPr id="23" name="Csoportba foglalás 22"/>
                  <p:cNvGrpSpPr/>
                  <p:nvPr/>
                </p:nvGrpSpPr>
                <p:grpSpPr>
                  <a:xfrm>
                    <a:off x="3041818" y="3569281"/>
                    <a:ext cx="464443" cy="391759"/>
                    <a:chOff x="3041818" y="3569281"/>
                    <a:chExt cx="464443" cy="391759"/>
                  </a:xfrm>
                </p:grpSpPr>
                <p:sp>
                  <p:nvSpPr>
                    <p:cNvPr id="25" name="Szövegdoboz 24"/>
                    <p:cNvSpPr txBox="1"/>
                    <p:nvPr/>
                  </p:nvSpPr>
                  <p:spPr>
                    <a:xfrm>
                      <a:off x="3041818" y="3569281"/>
                      <a:ext cx="46444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72000" rtlCol="0">
                      <a:spAutoFit/>
                    </a:bodyPr>
                    <a:lstStyle/>
                    <a:p>
                      <a:r>
                        <a:rPr lang="hu-HU" b="1" dirty="0"/>
                        <a:t> </a:t>
                      </a:r>
                      <a:r>
                        <a:rPr lang="hu-HU" b="1" dirty="0" err="1" smtClean="0"/>
                        <a:t>kr</a:t>
                      </a:r>
                      <a:endParaRPr lang="hu-HU" b="1" dirty="0"/>
                    </a:p>
                  </p:txBody>
                </p:sp>
                <p:sp>
                  <p:nvSpPr>
                    <p:cNvPr id="26" name="Ellipszis 25"/>
                    <p:cNvSpPr/>
                    <p:nvPr/>
                  </p:nvSpPr>
                  <p:spPr bwMode="auto">
                    <a:xfrm>
                      <a:off x="3060306" y="3580040"/>
                      <a:ext cx="388243" cy="381000"/>
                    </a:xfrm>
                    <a:prstGeom prst="ellipse">
                      <a:avLst/>
                    </a:prstGeom>
                    <a:noFill/>
                    <a:ln w="254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rtlCol="0" anchor="ctr"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hu-HU" sz="1800">
                        <a:latin typeface="Huni_Quorum Medium BT" panose="020E0603030505020404" pitchFamily="34" charset="-18"/>
                      </a:endParaRPr>
                    </a:p>
                  </p:txBody>
                </p:sp>
              </p:grpSp>
              <p:cxnSp>
                <p:nvCxnSpPr>
                  <p:cNvPr id="24" name="Egyenes összekötő nyíllal 23"/>
                  <p:cNvCxnSpPr/>
                  <p:nvPr/>
                </p:nvCxnSpPr>
                <p:spPr bwMode="auto">
                  <a:xfrm flipH="1">
                    <a:off x="2757720" y="3863148"/>
                    <a:ext cx="367363" cy="422369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oval" w="lg" len="lg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sp>
            <p:nvSpPr>
              <p:cNvPr id="18" name="Szabadkézi sokszög 17"/>
              <p:cNvSpPr/>
              <p:nvPr/>
            </p:nvSpPr>
            <p:spPr bwMode="auto">
              <a:xfrm>
                <a:off x="3694839" y="3938668"/>
                <a:ext cx="1811157" cy="1179070"/>
              </a:xfrm>
              <a:custGeom>
                <a:avLst/>
                <a:gdLst>
                  <a:gd name="connsiteX0" fmla="*/ 1811157 w 1811157"/>
                  <a:gd name="connsiteY0" fmla="*/ 471434 h 1179070"/>
                  <a:gd name="connsiteX1" fmla="*/ 1584914 w 1811157"/>
                  <a:gd name="connsiteY1" fmla="*/ 471434 h 1179070"/>
                  <a:gd name="connsiteX2" fmla="*/ 1396378 w 1811157"/>
                  <a:gd name="connsiteY2" fmla="*/ 358313 h 1179070"/>
                  <a:gd name="connsiteX3" fmla="*/ 1264402 w 1811157"/>
                  <a:gd name="connsiteY3" fmla="*/ 169777 h 1179070"/>
                  <a:gd name="connsiteX4" fmla="*/ 1132427 w 1811157"/>
                  <a:gd name="connsiteY4" fmla="*/ 56655 h 1179070"/>
                  <a:gd name="connsiteX5" fmla="*/ 802489 w 1811157"/>
                  <a:gd name="connsiteY5" fmla="*/ 9521 h 1179070"/>
                  <a:gd name="connsiteX6" fmla="*/ 359429 w 1811157"/>
                  <a:gd name="connsiteY6" fmla="*/ 18948 h 1179070"/>
                  <a:gd name="connsiteX7" fmla="*/ 86052 w 1811157"/>
                  <a:gd name="connsiteY7" fmla="*/ 198057 h 1179070"/>
                  <a:gd name="connsiteX8" fmla="*/ 10637 w 1811157"/>
                  <a:gd name="connsiteY8" fmla="*/ 443154 h 1179070"/>
                  <a:gd name="connsiteX9" fmla="*/ 10637 w 1811157"/>
                  <a:gd name="connsiteY9" fmla="*/ 829653 h 1179070"/>
                  <a:gd name="connsiteX10" fmla="*/ 104905 w 1811157"/>
                  <a:gd name="connsiteY10" fmla="*/ 1093603 h 1179070"/>
                  <a:gd name="connsiteX11" fmla="*/ 557392 w 1811157"/>
                  <a:gd name="connsiteY11" fmla="*/ 1159591 h 1179070"/>
                  <a:gd name="connsiteX12" fmla="*/ 1075866 w 1811157"/>
                  <a:gd name="connsiteY12" fmla="*/ 1159591 h 1179070"/>
                  <a:gd name="connsiteX13" fmla="*/ 1358670 w 1811157"/>
                  <a:gd name="connsiteY13" fmla="*/ 933348 h 1179070"/>
                  <a:gd name="connsiteX14" fmla="*/ 1528353 w 1811157"/>
                  <a:gd name="connsiteY14" fmla="*/ 773092 h 1179070"/>
                  <a:gd name="connsiteX15" fmla="*/ 1792303 w 1811157"/>
                  <a:gd name="connsiteY15" fmla="*/ 754239 h 1179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11157" h="1179070">
                    <a:moveTo>
                      <a:pt x="1811157" y="471434"/>
                    </a:moveTo>
                    <a:cubicBezTo>
                      <a:pt x="1732600" y="480860"/>
                      <a:pt x="1654044" y="490287"/>
                      <a:pt x="1584914" y="471434"/>
                    </a:cubicBezTo>
                    <a:cubicBezTo>
                      <a:pt x="1515784" y="452581"/>
                      <a:pt x="1449797" y="408589"/>
                      <a:pt x="1396378" y="358313"/>
                    </a:cubicBezTo>
                    <a:cubicBezTo>
                      <a:pt x="1342959" y="308037"/>
                      <a:pt x="1308394" y="220053"/>
                      <a:pt x="1264402" y="169777"/>
                    </a:cubicBezTo>
                    <a:cubicBezTo>
                      <a:pt x="1220410" y="119501"/>
                      <a:pt x="1209412" y="83364"/>
                      <a:pt x="1132427" y="56655"/>
                    </a:cubicBezTo>
                    <a:cubicBezTo>
                      <a:pt x="1055442" y="29946"/>
                      <a:pt x="931322" y="15805"/>
                      <a:pt x="802489" y="9521"/>
                    </a:cubicBezTo>
                    <a:cubicBezTo>
                      <a:pt x="673656" y="3237"/>
                      <a:pt x="478835" y="-12475"/>
                      <a:pt x="359429" y="18948"/>
                    </a:cubicBezTo>
                    <a:cubicBezTo>
                      <a:pt x="240023" y="50371"/>
                      <a:pt x="144184" y="127356"/>
                      <a:pt x="86052" y="198057"/>
                    </a:cubicBezTo>
                    <a:cubicBezTo>
                      <a:pt x="27920" y="268758"/>
                      <a:pt x="23206" y="337888"/>
                      <a:pt x="10637" y="443154"/>
                    </a:cubicBezTo>
                    <a:cubicBezTo>
                      <a:pt x="-1932" y="548420"/>
                      <a:pt x="-5074" y="721245"/>
                      <a:pt x="10637" y="829653"/>
                    </a:cubicBezTo>
                    <a:cubicBezTo>
                      <a:pt x="26348" y="938061"/>
                      <a:pt x="13779" y="1038613"/>
                      <a:pt x="104905" y="1093603"/>
                    </a:cubicBezTo>
                    <a:cubicBezTo>
                      <a:pt x="196031" y="1148593"/>
                      <a:pt x="395565" y="1148593"/>
                      <a:pt x="557392" y="1159591"/>
                    </a:cubicBezTo>
                    <a:cubicBezTo>
                      <a:pt x="719219" y="1170589"/>
                      <a:pt x="942320" y="1197298"/>
                      <a:pt x="1075866" y="1159591"/>
                    </a:cubicBezTo>
                    <a:cubicBezTo>
                      <a:pt x="1209412" y="1121884"/>
                      <a:pt x="1283256" y="997764"/>
                      <a:pt x="1358670" y="933348"/>
                    </a:cubicBezTo>
                    <a:cubicBezTo>
                      <a:pt x="1434084" y="868932"/>
                      <a:pt x="1456081" y="802943"/>
                      <a:pt x="1528353" y="773092"/>
                    </a:cubicBezTo>
                    <a:cubicBezTo>
                      <a:pt x="1600625" y="743241"/>
                      <a:pt x="1839437" y="784091"/>
                      <a:pt x="1792303" y="754239"/>
                    </a:cubicBezTo>
                  </a:path>
                </a:pathLst>
              </a:cu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u-HU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9" name="Jobbra nyíl 18"/>
              <p:cNvSpPr/>
              <p:nvPr/>
            </p:nvSpPr>
            <p:spPr bwMode="auto">
              <a:xfrm>
                <a:off x="5776510" y="4362053"/>
                <a:ext cx="388243" cy="396620"/>
              </a:xfrm>
              <a:prstGeom prst="right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hu-HU" sz="1800">
                  <a:latin typeface="Huni_Quorum Medium BT" panose="020E0603030505020404" pitchFamily="34" charset="-18"/>
                </a:endParaRPr>
              </a:p>
            </p:txBody>
          </p:sp>
        </p:grpSp>
        <p:graphicFrame>
          <p:nvGraphicFramePr>
            <p:cNvPr id="14" name="Objektum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39157902"/>
                </p:ext>
              </p:extLst>
            </p:nvPr>
          </p:nvGraphicFramePr>
          <p:xfrm>
            <a:off x="8378626" y="4394969"/>
            <a:ext cx="781050" cy="828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405" name="Equation" r:id="rId3" imgW="431640" imgH="457200" progId="Equation.DSMT4">
                    <p:embed/>
                  </p:oleObj>
                </mc:Choice>
                <mc:Fallback>
                  <p:oleObj name="Equation" r:id="rId3" imgW="431640" imgH="457200" progId="Equation.DSMT4">
                    <p:embed/>
                    <p:pic>
                      <p:nvPicPr>
                        <p:cNvPr id="60" name="Objektum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78626" y="4394969"/>
                          <a:ext cx="781050" cy="828675"/>
                        </a:xfrm>
                        <a:prstGeom prst="rect">
                          <a:avLst/>
                        </a:prstGeom>
                        <a:noFill/>
                        <a:ln w="254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ktum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76909257"/>
                </p:ext>
              </p:extLst>
            </p:nvPr>
          </p:nvGraphicFramePr>
          <p:xfrm>
            <a:off x="9530870" y="3569668"/>
            <a:ext cx="1814512" cy="414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406" name="Equation" r:id="rId5" imgW="1002960" imgH="228600" progId="Equation.DSMT4">
                    <p:embed/>
                  </p:oleObj>
                </mc:Choice>
                <mc:Fallback>
                  <p:oleObj name="Equation" r:id="rId5" imgW="1002960" imgH="228600" progId="Equation.DSMT4">
                    <p:embed/>
                    <p:pic>
                      <p:nvPicPr>
                        <p:cNvPr id="61" name="Objektum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30870" y="3569668"/>
                          <a:ext cx="1814512" cy="414337"/>
                        </a:xfrm>
                        <a:prstGeom prst="rect">
                          <a:avLst/>
                        </a:prstGeom>
                        <a:noFill/>
                        <a:ln w="254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ktum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85272330"/>
                </p:ext>
              </p:extLst>
            </p:nvPr>
          </p:nvGraphicFramePr>
          <p:xfrm>
            <a:off x="9871188" y="5165225"/>
            <a:ext cx="963612" cy="828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407" name="Equation" r:id="rId7" imgW="533160" imgH="457200" progId="Equation.DSMT4">
                    <p:embed/>
                  </p:oleObj>
                </mc:Choice>
                <mc:Fallback>
                  <p:oleObj name="Equation" r:id="rId7" imgW="533160" imgH="457200" progId="Equation.DSMT4">
                    <p:embed/>
                    <p:pic>
                      <p:nvPicPr>
                        <p:cNvPr id="62" name="Objektum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871188" y="5165225"/>
                          <a:ext cx="963612" cy="828675"/>
                        </a:xfrm>
                        <a:prstGeom prst="rect">
                          <a:avLst/>
                        </a:prstGeom>
                        <a:noFill/>
                        <a:ln w="254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" name="Objektum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8458684"/>
              </p:ext>
            </p:extLst>
          </p:nvPr>
        </p:nvGraphicFramePr>
        <p:xfrm>
          <a:off x="1478074" y="2547420"/>
          <a:ext cx="7267575" cy="372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08" name="Equation" r:id="rId9" imgW="4012920" imgH="2057400" progId="Equation.DSMT4">
                  <p:embed/>
                </p:oleObj>
              </mc:Choice>
              <mc:Fallback>
                <p:oleObj name="Equation" r:id="rId9" imgW="4012920" imgH="2057400" progId="Equation.DSMT4">
                  <p:embed/>
                  <p:pic>
                    <p:nvPicPr>
                      <p:cNvPr id="15" name="Objektum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8074" y="2547420"/>
                        <a:ext cx="7267575" cy="3722688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Jobbra nyíl 4"/>
          <p:cNvSpPr/>
          <p:nvPr/>
        </p:nvSpPr>
        <p:spPr bwMode="auto">
          <a:xfrm>
            <a:off x="4724400" y="5562600"/>
            <a:ext cx="990600" cy="457200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6114718" y="5778544"/>
            <a:ext cx="5317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kritisches Druckverhältnis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534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799" y="1162029"/>
            <a:ext cx="11071789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Also das kritisches Druckverhältnis für Luft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Das bedeutet, wenn der Umgebungsdruck </a:t>
            </a:r>
            <a:r>
              <a:rPr lang="de-DE" dirty="0" err="1" smtClean="0"/>
              <a:t>p</a:t>
            </a:r>
            <a:r>
              <a:rPr lang="de-DE" baseline="-25000" dirty="0" err="1" smtClean="0"/>
              <a:t>U</a:t>
            </a:r>
            <a:r>
              <a:rPr lang="de-DE" dirty="0" smtClean="0"/>
              <a:t>=1bar ist, das wird </a:t>
            </a:r>
            <a:r>
              <a:rPr lang="de-DE" dirty="0" err="1" smtClean="0"/>
              <a:t>p</a:t>
            </a:r>
            <a:r>
              <a:rPr lang="de-DE" baseline="-25000" dirty="0" err="1" smtClean="0"/>
              <a:t>kr</a:t>
            </a:r>
            <a:r>
              <a:rPr lang="de-DE" dirty="0" smtClean="0"/>
              <a:t> = </a:t>
            </a:r>
            <a:r>
              <a:rPr lang="de-DE" dirty="0" err="1" smtClean="0"/>
              <a:t>p</a:t>
            </a:r>
            <a:r>
              <a:rPr lang="de-DE" baseline="-25000" dirty="0" err="1" smtClean="0"/>
              <a:t>U</a:t>
            </a:r>
            <a:r>
              <a:rPr lang="de-DE" dirty="0" smtClean="0"/>
              <a:t> sein, so um die Schallgeschwindigkeit bei der Ausströmung zu erreichen, brauchen wir im Behälter 1,88 </a:t>
            </a:r>
            <a:r>
              <a:rPr lang="de-DE" dirty="0" err="1" smtClean="0"/>
              <a:t>bar</a:t>
            </a:r>
            <a:r>
              <a:rPr lang="de-DE" baseline="-25000" dirty="0" err="1" smtClean="0"/>
              <a:t>A</a:t>
            </a:r>
            <a:r>
              <a:rPr lang="de-DE" baseline="-25000" dirty="0" smtClean="0"/>
              <a:t> </a:t>
            </a:r>
            <a:r>
              <a:rPr lang="de-DE" dirty="0" err="1" smtClean="0"/>
              <a:t>Absolutdruck</a:t>
            </a:r>
            <a:r>
              <a:rPr lang="de-DE" dirty="0" smtClean="0"/>
              <a:t>, oder 0,88bar Überdruck zu haben.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Normalerweise in den Reifen von einen Auto ist der Überdruck 2,4 bar.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Ausströmung mit Schallgeschwindigkeit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18" name="Objektum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7641835"/>
              </p:ext>
            </p:extLst>
          </p:nvPr>
        </p:nvGraphicFramePr>
        <p:xfrm>
          <a:off x="1862418" y="1536581"/>
          <a:ext cx="3978275" cy="151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08" name="Equation" r:id="rId3" imgW="2197080" imgH="838080" progId="Equation.DSMT4">
                  <p:embed/>
                </p:oleObj>
              </mc:Choice>
              <mc:Fallback>
                <p:oleObj name="Equation" r:id="rId3" imgW="2197080" imgH="838080" progId="Equation.DSMT4">
                  <p:embed/>
                  <p:pic>
                    <p:nvPicPr>
                      <p:cNvPr id="31" name="Objektum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2418" y="1536581"/>
                        <a:ext cx="3978275" cy="1516063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576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Ende</a:t>
            </a:r>
            <a:endParaRPr lang="de-DE" dirty="0"/>
          </a:p>
        </p:txBody>
      </p:sp>
      <p:sp>
        <p:nvSpPr>
          <p:cNvPr id="3" name="Szövegdoboz 2"/>
          <p:cNvSpPr txBox="1"/>
          <p:nvPr/>
        </p:nvSpPr>
        <p:spPr>
          <a:xfrm>
            <a:off x="1385699" y="3048000"/>
            <a:ext cx="9372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/>
              <a:t>Vielen </a:t>
            </a:r>
            <a:r>
              <a:rPr lang="de-DE" sz="4800" dirty="0" smtClean="0"/>
              <a:t>Dank für eure Aufmerksamkeit!</a:t>
            </a:r>
            <a:endParaRPr lang="de-DE" sz="4800" dirty="0"/>
          </a:p>
        </p:txBody>
      </p:sp>
      <p:pic>
        <p:nvPicPr>
          <p:cNvPr id="4" name="Dia2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341" y="4876800"/>
            <a:ext cx="607718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3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ARA_PPT_sablon10_16_9">
  <a:themeElements>
    <a:clrScheme name="6. egyéni séma">
      <a:dk1>
        <a:srgbClr val="000038"/>
      </a:dk1>
      <a:lt1>
        <a:srgbClr val="FFFFFF"/>
      </a:lt1>
      <a:dk2>
        <a:srgbClr val="87212E"/>
      </a:dk2>
      <a:lt2>
        <a:srgbClr val="F9FAFC"/>
      </a:lt2>
      <a:accent1>
        <a:srgbClr val="5D8D9E"/>
      </a:accent1>
      <a:accent2>
        <a:srgbClr val="000064"/>
      </a:accent2>
      <a:accent3>
        <a:srgbClr val="C8D2DC"/>
      </a:accent3>
      <a:accent4>
        <a:srgbClr val="87212E"/>
      </a:accent4>
      <a:accent5>
        <a:srgbClr val="BED2EB"/>
      </a:accent5>
      <a:accent6>
        <a:srgbClr val="000000"/>
      </a:accent6>
      <a:hlink>
        <a:srgbClr val="87212E"/>
      </a:hlink>
      <a:folHlink>
        <a:srgbClr val="969696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C00000"/>
        </a:solidFill>
        <a:ln w="9525" algn="ctr">
          <a:noFill/>
          <a:round/>
          <a:headEnd/>
          <a:tailEnd/>
        </a:ln>
      </a:spPr>
      <a:bodyPr/>
      <a:lstStyle>
        <a:defPPr eaLnBrk="1" hangingPunct="1">
          <a:spcBef>
            <a:spcPct val="0"/>
          </a:spcBef>
          <a:buFontTx/>
          <a:buNone/>
          <a:defRPr sz="1800">
            <a:latin typeface="Huni_Quorum Medium BT" panose="020E0603030505020404" pitchFamily="34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altLang="hu-H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RA_PPT_sablon10_uj_arculat_16_9.potm" id="{2E9EB687-FC51-4DD9-BBCA-D37ABFC19FC5}" vid="{AA7CEAB8-FC1F-4C71-9BFE-982F7E243BF9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ARA_PPT_sablon10_16_9</Template>
  <TotalTime>23990</TotalTime>
  <Words>850</Words>
  <Application>Microsoft Office PowerPoint</Application>
  <PresentationFormat>Szélesvásznú</PresentationFormat>
  <Paragraphs>204</Paragraphs>
  <Slides>23</Slides>
  <Notes>0</Notes>
  <HiddenSlides>0</HiddenSlides>
  <MMClips>2</MMClips>
  <ScaleCrop>false</ScaleCrop>
  <HeadingPairs>
    <vt:vector size="8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30" baseType="lpstr">
      <vt:lpstr>Arial</vt:lpstr>
      <vt:lpstr>Arial Narrow</vt:lpstr>
      <vt:lpstr>Calibri</vt:lpstr>
      <vt:lpstr>Huni_Quorum Medium BT</vt:lpstr>
      <vt:lpstr>Wingdings</vt:lpstr>
      <vt:lpstr>ARA_PPT_sablon10_16_9</vt:lpstr>
      <vt:lpstr>Equation</vt:lpstr>
      <vt:lpstr>Vorlesung 12.Woche</vt:lpstr>
      <vt:lpstr>Wiederholung I</vt:lpstr>
      <vt:lpstr>Wiederholung II</vt:lpstr>
      <vt:lpstr>Anwendung</vt:lpstr>
      <vt:lpstr>Anwendung</vt:lpstr>
      <vt:lpstr>Anwendung</vt:lpstr>
      <vt:lpstr>Anwendung</vt:lpstr>
      <vt:lpstr>Gasdynamik</vt:lpstr>
      <vt:lpstr>energiesatz</vt:lpstr>
      <vt:lpstr>energiesatz</vt:lpstr>
      <vt:lpstr>energiesatz</vt:lpstr>
      <vt:lpstr>energiesatz</vt:lpstr>
      <vt:lpstr>energiesatz</vt:lpstr>
      <vt:lpstr>energiesatz</vt:lpstr>
      <vt:lpstr>energiesatz</vt:lpstr>
      <vt:lpstr>anwendung</vt:lpstr>
      <vt:lpstr>anwendung</vt:lpstr>
      <vt:lpstr>Ausströmung aus einem Behälter </vt:lpstr>
      <vt:lpstr>Ausströmung aus einem Behälter </vt:lpstr>
      <vt:lpstr>Ausströmung aus einem Behälter </vt:lpstr>
      <vt:lpstr>Ausströmung mit Schallgeschwindigkeit</vt:lpstr>
      <vt:lpstr>Ausströmung mit Schallgeschwindigkeit</vt:lpstr>
      <vt:lpstr>Ende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Csaba Horváth</dc:creator>
  <cp:lastModifiedBy>istok</cp:lastModifiedBy>
  <cp:revision>563</cp:revision>
  <dcterms:created xsi:type="dcterms:W3CDTF">2020-03-17T07:35:29Z</dcterms:created>
  <dcterms:modified xsi:type="dcterms:W3CDTF">2020-05-07T13:27:55Z</dcterms:modified>
</cp:coreProperties>
</file>