
<file path=[Content_Types].xml><?xml version="1.0" encoding="utf-8"?>
<Types xmlns="http://schemas.openxmlformats.org/package/2006/content-types">
  <Default Extension="png" ContentType="image/png"/>
  <Default Extension="mp3" ContentType="audio/mpe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257" r:id="rId2"/>
    <p:sldId id="259" r:id="rId3"/>
    <p:sldId id="281" r:id="rId4"/>
    <p:sldId id="278" r:id="rId5"/>
    <p:sldId id="352" r:id="rId6"/>
    <p:sldId id="351" r:id="rId7"/>
    <p:sldId id="312" r:id="rId8"/>
    <p:sldId id="353" r:id="rId9"/>
    <p:sldId id="366" r:id="rId10"/>
    <p:sldId id="340" r:id="rId11"/>
    <p:sldId id="367" r:id="rId12"/>
    <p:sldId id="355" r:id="rId13"/>
    <p:sldId id="369" r:id="rId14"/>
    <p:sldId id="354" r:id="rId15"/>
    <p:sldId id="356" r:id="rId16"/>
    <p:sldId id="371" r:id="rId17"/>
    <p:sldId id="357" r:id="rId18"/>
    <p:sldId id="372" r:id="rId19"/>
    <p:sldId id="373" r:id="rId20"/>
    <p:sldId id="370" r:id="rId21"/>
    <p:sldId id="374" r:id="rId22"/>
    <p:sldId id="375" r:id="rId23"/>
    <p:sldId id="326" r:id="rId2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87212E"/>
    <a:srgbClr val="3E5E6A"/>
    <a:srgbClr val="BED2EB"/>
    <a:srgbClr val="820000"/>
    <a:srgbClr val="C8D2DC"/>
    <a:srgbClr val="A20000"/>
    <a:srgbClr val="000064"/>
    <a:srgbClr val="680000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20" d="100"/>
          <a:sy n="120" d="100"/>
        </p:scale>
        <p:origin x="23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120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1.wmf"/><Relationship Id="rId1" Type="http://schemas.openxmlformats.org/officeDocument/2006/relationships/image" Target="../media/image25.wmf"/><Relationship Id="rId4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1.wmf"/><Relationship Id="rId1" Type="http://schemas.openxmlformats.org/officeDocument/2006/relationships/image" Target="../media/image33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image" Target="../media/image37.wmf"/><Relationship Id="rId7" Type="http://schemas.openxmlformats.org/officeDocument/2006/relationships/image" Target="../media/image39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34.wmf"/><Relationship Id="rId5" Type="http://schemas.openxmlformats.org/officeDocument/2006/relationships/image" Target="../media/image31.wmf"/><Relationship Id="rId4" Type="http://schemas.openxmlformats.org/officeDocument/2006/relationships/image" Target="../media/image38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3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10CB6-98F5-4B40-83DF-20F1D00F54A0}" type="datetimeFigureOut">
              <a:rPr lang="hu-HU" smtClean="0"/>
              <a:t>2020. 05. 10.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232EF-3E0A-448E-806E-4D57A6AEB00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08889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90E96-CBEF-4CF6-9978-00190B0CE313}" type="datetimeFigureOut">
              <a:rPr lang="hu-HU" smtClean="0"/>
              <a:t>2020. 05. 10.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BF0F37-0C82-40F1-8282-CE22CB2618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7209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H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églalap 12"/>
          <p:cNvSpPr/>
          <p:nvPr userDrawn="1"/>
        </p:nvSpPr>
        <p:spPr bwMode="auto">
          <a:xfrm>
            <a:off x="0" y="1484784"/>
            <a:ext cx="12192000" cy="1584176"/>
          </a:xfrm>
          <a:prstGeom prst="rect">
            <a:avLst/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en-GB" sz="1800">
              <a:latin typeface="Huni_Quorum Medium BT" panose="020E0603030505020404" pitchFamily="34" charset="-18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263352" y="3212976"/>
            <a:ext cx="5184576" cy="1152128"/>
          </a:xfrm>
          <a:prstGeom prst="rect">
            <a:avLst/>
          </a:prstGeom>
        </p:spPr>
        <p:txBody>
          <a:bodyPr lIns="72000" rIns="72000"/>
          <a:lstStyle>
            <a:lvl1pPr marL="0" indent="0" algn="l">
              <a:buNone/>
              <a:defRPr sz="1600" b="1">
                <a:solidFill>
                  <a:schemeClr val="accent1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dirty="0" smtClean="0"/>
              <a:t>Konferencia/esemény címe</a:t>
            </a:r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0"/>
          </p:nvPr>
        </p:nvSpPr>
        <p:spPr>
          <a:xfrm>
            <a:off x="263352" y="6093296"/>
            <a:ext cx="5184576" cy="648072"/>
          </a:xfrm>
          <a:prstGeom prst="rect">
            <a:avLst/>
          </a:prstGeom>
        </p:spPr>
        <p:txBody>
          <a:bodyPr lIns="72000" rIns="72000" anchor="b"/>
          <a:lstStyle>
            <a:lvl1pPr marL="0" indent="0" algn="l"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>
          <a:xfrm>
            <a:off x="4223792" y="1484784"/>
            <a:ext cx="7632848" cy="1584176"/>
          </a:xfrm>
          <a:solidFill>
            <a:schemeClr val="accent1"/>
          </a:solidFill>
        </p:spPr>
        <p:txBody>
          <a:bodyPr>
            <a:normAutofit/>
          </a:bodyPr>
          <a:lstStyle>
            <a:lvl1pPr algn="r">
              <a:defRPr sz="3200" cap="none"/>
            </a:lvl1pPr>
          </a:lstStyle>
          <a:p>
            <a:r>
              <a:rPr lang="en-US" smtClean="0"/>
              <a:t>Click to edit Master title style</a:t>
            </a:r>
            <a:endParaRPr lang="hu-HU" dirty="0"/>
          </a:p>
        </p:txBody>
      </p:sp>
      <p:pic>
        <p:nvPicPr>
          <p:cNvPr id="11" name="Picture 2" descr="H:\Atmoszferikus labor\17_Kommunikáció\Wordpress_weblap\logok\gpk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9936" y="133202"/>
            <a:ext cx="1056714" cy="108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Kép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234437"/>
            <a:ext cx="2619048" cy="788156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108" y="188640"/>
            <a:ext cx="2714540" cy="87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148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 userDrawn="1"/>
        </p:nvSpPr>
        <p:spPr bwMode="auto">
          <a:xfrm>
            <a:off x="0" y="1484784"/>
            <a:ext cx="12192000" cy="1584176"/>
          </a:xfrm>
          <a:prstGeom prst="rect">
            <a:avLst/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en-GB" sz="1800">
              <a:latin typeface="Huni_Quorum Medium BT" panose="020E0603030505020404" pitchFamily="34" charset="-18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263353" y="3212976"/>
            <a:ext cx="5184575" cy="1152128"/>
          </a:xfrm>
          <a:prstGeom prst="rect">
            <a:avLst/>
          </a:prstGeom>
        </p:spPr>
        <p:txBody>
          <a:bodyPr lIns="72000" rIns="72000"/>
          <a:lstStyle>
            <a:lvl1pPr marL="0" indent="0" algn="l">
              <a:buNone/>
              <a:defRPr sz="1600" b="1">
                <a:solidFill>
                  <a:schemeClr val="accent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dirty="0" err="1" smtClean="0"/>
              <a:t>Conference</a:t>
            </a:r>
            <a:r>
              <a:rPr lang="hu-HU" dirty="0" smtClean="0"/>
              <a:t> / </a:t>
            </a:r>
            <a:r>
              <a:rPr lang="hu-HU" dirty="0" err="1" smtClean="0"/>
              <a:t>event</a:t>
            </a:r>
            <a:endParaRPr lang="hu-HU" dirty="0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0" hasCustomPrompt="1"/>
          </p:nvPr>
        </p:nvSpPr>
        <p:spPr>
          <a:xfrm>
            <a:off x="263352" y="5949280"/>
            <a:ext cx="5184576" cy="792088"/>
          </a:xfrm>
          <a:prstGeom prst="rect">
            <a:avLst/>
          </a:prstGeom>
        </p:spPr>
        <p:txBody>
          <a:bodyPr lIns="72000" rIns="72000" anchor="b"/>
          <a:lstStyle>
            <a:lvl1pPr marL="0" indent="0" algn="l"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hu-HU" dirty="0" err="1" smtClean="0"/>
              <a:t>Date</a:t>
            </a:r>
            <a:endParaRPr lang="hu-HU" dirty="0" smtClean="0"/>
          </a:p>
        </p:txBody>
      </p:sp>
      <p:sp>
        <p:nvSpPr>
          <p:cNvPr id="8" name="Cím 7"/>
          <p:cNvSpPr>
            <a:spLocks noGrp="1"/>
          </p:cNvSpPr>
          <p:nvPr>
            <p:ph type="title" hasCustomPrompt="1"/>
          </p:nvPr>
        </p:nvSpPr>
        <p:spPr>
          <a:xfrm>
            <a:off x="4223792" y="1484784"/>
            <a:ext cx="7704856" cy="1584176"/>
          </a:xfrm>
          <a:solidFill>
            <a:schemeClr val="accent1"/>
          </a:solidFill>
        </p:spPr>
        <p:txBody>
          <a:bodyPr rIns="162000">
            <a:normAutofit/>
          </a:bodyPr>
          <a:lstStyle>
            <a:lvl1pPr algn="r">
              <a:defRPr sz="3200" cap="none"/>
            </a:lvl1pPr>
          </a:lstStyle>
          <a:p>
            <a:r>
              <a:rPr lang="hu-HU" dirty="0" err="1" smtClean="0"/>
              <a:t>Title</a:t>
            </a:r>
            <a:r>
              <a:rPr lang="hu-HU" dirty="0" smtClean="0"/>
              <a:t> of </a:t>
            </a:r>
            <a:r>
              <a:rPr lang="hu-HU" dirty="0" err="1" smtClean="0"/>
              <a:t>presentation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9936" y="133328"/>
            <a:ext cx="1094454" cy="1128203"/>
          </a:xfrm>
          <a:prstGeom prst="rect">
            <a:avLst/>
          </a:prstGeom>
        </p:spPr>
      </p:pic>
      <p:pic>
        <p:nvPicPr>
          <p:cNvPr id="2" name="Kép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234000"/>
            <a:ext cx="2619048" cy="788400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108" y="188640"/>
            <a:ext cx="2714540" cy="87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325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2_H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/>
          <p:cNvSpPr/>
          <p:nvPr userDrawn="1"/>
        </p:nvSpPr>
        <p:spPr bwMode="auto">
          <a:xfrm>
            <a:off x="0" y="1484784"/>
            <a:ext cx="12192000" cy="1584176"/>
          </a:xfrm>
          <a:prstGeom prst="rect">
            <a:avLst/>
          </a:prstGeom>
          <a:solidFill>
            <a:schemeClr val="tx2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en-GB" sz="1800">
              <a:latin typeface="Huni_Quorum Medium BT" panose="020E0603030505020404" pitchFamily="34" charset="-18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263352" y="3165139"/>
            <a:ext cx="5256584" cy="1199965"/>
          </a:xfrm>
          <a:prstGeom prst="rect">
            <a:avLst/>
          </a:prstGeom>
        </p:spPr>
        <p:txBody>
          <a:bodyPr lIns="72000" rIns="72000"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dirty="0" smtClean="0"/>
              <a:t>Konferencia / esemény</a:t>
            </a:r>
            <a:endParaRPr lang="hu-HU" dirty="0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0" hasCustomPrompt="1"/>
          </p:nvPr>
        </p:nvSpPr>
        <p:spPr>
          <a:xfrm>
            <a:off x="239351" y="5949280"/>
            <a:ext cx="5280585" cy="79208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600" b="1">
                <a:solidFill>
                  <a:srgbClr val="87212E"/>
                </a:solidFill>
              </a:defRPr>
            </a:lvl1pPr>
          </a:lstStyle>
          <a:p>
            <a:pPr lvl="0"/>
            <a:r>
              <a:rPr lang="hu-HU" dirty="0" smtClean="0"/>
              <a:t>Dátum stb.</a:t>
            </a:r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>
          <a:xfrm>
            <a:off x="4223792" y="1484784"/>
            <a:ext cx="7632848" cy="1584176"/>
          </a:xfrm>
          <a:solidFill>
            <a:schemeClr val="tx2"/>
          </a:solidFill>
        </p:spPr>
        <p:txBody>
          <a:bodyPr lIns="72000" rIns="72000">
            <a:normAutofit/>
          </a:bodyPr>
          <a:lstStyle>
            <a:lvl1pPr algn="r">
              <a:defRPr sz="3200" cap="none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hu-HU" dirty="0"/>
          </a:p>
        </p:txBody>
      </p:sp>
      <p:pic>
        <p:nvPicPr>
          <p:cNvPr id="14" name="Picture 2" descr="H:\Atmoszferikus labor\17_Kommunikáció\Wordpress_weblap\logok\gpk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9936" y="133202"/>
            <a:ext cx="1056714" cy="108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Kép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234437"/>
            <a:ext cx="2619048" cy="788156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108" y="188640"/>
            <a:ext cx="2714540" cy="87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655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2_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 userDrawn="1"/>
        </p:nvSpPr>
        <p:spPr bwMode="auto">
          <a:xfrm>
            <a:off x="0" y="1484784"/>
            <a:ext cx="12192000" cy="1584176"/>
          </a:xfrm>
          <a:prstGeom prst="rect">
            <a:avLst/>
          </a:prstGeom>
          <a:solidFill>
            <a:schemeClr val="tx2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en-GB" sz="1800">
              <a:latin typeface="Huni_Quorum Medium BT" panose="020E0603030505020404" pitchFamily="34" charset="-18"/>
            </a:endParaRPr>
          </a:p>
        </p:txBody>
      </p:sp>
      <p:pic>
        <p:nvPicPr>
          <p:cNvPr id="16" name="Kép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108" y="188640"/>
            <a:ext cx="2714540" cy="872352"/>
          </a:xfrm>
          <a:prstGeom prst="rect">
            <a:avLst/>
          </a:prstGeom>
        </p:spPr>
      </p:pic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263352" y="3165139"/>
            <a:ext cx="5256584" cy="1199965"/>
          </a:xfrm>
          <a:prstGeom prst="rect">
            <a:avLst/>
          </a:prstGeom>
        </p:spPr>
        <p:txBody>
          <a:bodyPr lIns="72000" rIns="72000"/>
          <a:lstStyle>
            <a:lvl1pPr marL="0" indent="0" algn="l">
              <a:buNone/>
              <a:defRPr sz="1600" b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dirty="0" err="1" smtClean="0"/>
              <a:t>Conference</a:t>
            </a:r>
            <a:r>
              <a:rPr lang="hu-HU" dirty="0" smtClean="0"/>
              <a:t> / </a:t>
            </a:r>
            <a:r>
              <a:rPr lang="hu-HU" dirty="0" err="1" smtClean="0"/>
              <a:t>event</a:t>
            </a:r>
            <a:r>
              <a:rPr lang="hu-HU" dirty="0" smtClean="0"/>
              <a:t> </a:t>
            </a:r>
            <a:r>
              <a:rPr lang="hu-HU" dirty="0" err="1" smtClean="0"/>
              <a:t>title</a:t>
            </a:r>
            <a:endParaRPr lang="hu-HU" dirty="0" smtClean="0"/>
          </a:p>
          <a:p>
            <a:r>
              <a:rPr lang="hu-HU" dirty="0" err="1" smtClean="0"/>
              <a:t>logo</a:t>
            </a:r>
            <a:endParaRPr lang="hu-HU" dirty="0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0" hasCustomPrompt="1"/>
          </p:nvPr>
        </p:nvSpPr>
        <p:spPr>
          <a:xfrm>
            <a:off x="239351" y="5949280"/>
            <a:ext cx="5280585" cy="79208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600" b="1">
                <a:solidFill>
                  <a:srgbClr val="87212E"/>
                </a:solidFill>
              </a:defRPr>
            </a:lvl1pPr>
          </a:lstStyle>
          <a:p>
            <a:pPr lvl="0"/>
            <a:r>
              <a:rPr lang="hu-HU" dirty="0" err="1" smtClean="0"/>
              <a:t>Date</a:t>
            </a:r>
            <a:endParaRPr lang="hu-HU" dirty="0" smtClean="0"/>
          </a:p>
        </p:txBody>
      </p:sp>
      <p:sp>
        <p:nvSpPr>
          <p:cNvPr id="8" name="Cím 7"/>
          <p:cNvSpPr>
            <a:spLocks noGrp="1"/>
          </p:cNvSpPr>
          <p:nvPr>
            <p:ph type="title" hasCustomPrompt="1"/>
          </p:nvPr>
        </p:nvSpPr>
        <p:spPr>
          <a:xfrm>
            <a:off x="4223792" y="1484784"/>
            <a:ext cx="7632848" cy="1584176"/>
          </a:xfrm>
          <a:solidFill>
            <a:schemeClr val="tx2"/>
          </a:solidFill>
        </p:spPr>
        <p:txBody>
          <a:bodyPr lIns="72000" rIns="72000">
            <a:normAutofit/>
          </a:bodyPr>
          <a:lstStyle>
            <a:lvl1pPr algn="r">
              <a:defRPr sz="3200" cap="none">
                <a:solidFill>
                  <a:schemeClr val="bg1"/>
                </a:solidFill>
              </a:defRPr>
            </a:lvl1pPr>
          </a:lstStyle>
          <a:p>
            <a:r>
              <a:rPr lang="hu-HU" dirty="0" err="1" smtClean="0"/>
              <a:t>Title</a:t>
            </a:r>
            <a:r>
              <a:rPr lang="hu-HU" dirty="0" smtClean="0"/>
              <a:t> of </a:t>
            </a:r>
            <a:r>
              <a:rPr lang="hu-HU" dirty="0" err="1" smtClean="0"/>
              <a:t>presentation</a:t>
            </a:r>
            <a:endParaRPr lang="hu-HU" dirty="0"/>
          </a:p>
        </p:txBody>
      </p:sp>
      <p:pic>
        <p:nvPicPr>
          <p:cNvPr id="13" name="Kép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9936" y="133328"/>
            <a:ext cx="1094454" cy="1128203"/>
          </a:xfrm>
          <a:prstGeom prst="rect">
            <a:avLst/>
          </a:prstGeom>
        </p:spPr>
      </p:pic>
      <p:pic>
        <p:nvPicPr>
          <p:cNvPr id="17" name="Kép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234000"/>
            <a:ext cx="2619048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944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rtalom helye 2"/>
          <p:cNvSpPr>
            <a:spLocks noGrp="1"/>
          </p:cNvSpPr>
          <p:nvPr>
            <p:ph idx="1" hasCustomPrompt="1"/>
          </p:nvPr>
        </p:nvSpPr>
        <p:spPr>
          <a:xfrm>
            <a:off x="335360" y="1196752"/>
            <a:ext cx="11233248" cy="5184576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</a:lstStyle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hu-HU" altLang="hu-HU" dirty="0" smtClean="0">
                <a:solidFill>
                  <a:schemeClr val="accent6"/>
                </a:solidFill>
              </a:rPr>
              <a:t>Lista</a:t>
            </a:r>
          </a:p>
          <a:p>
            <a:pPr lvl="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hu-HU" altLang="hu-HU" dirty="0" smtClean="0">
                <a:solidFill>
                  <a:schemeClr val="accent6"/>
                </a:solidFill>
              </a:rPr>
              <a:t>lista</a:t>
            </a: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hu-HU" dirty="0" smtClean="0">
              <a:solidFill>
                <a:schemeClr val="accent6"/>
              </a:solidFill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hu-HU" dirty="0">
              <a:solidFill>
                <a:schemeClr val="accent6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7409" y="0"/>
            <a:ext cx="1060918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u-HU" smtClean="0"/>
              <a:t>Click to edit Master title style</a:t>
            </a:r>
            <a:endParaRPr lang="hu-HU" altLang="hu-HU" dirty="0" smtClean="0"/>
          </a:p>
        </p:txBody>
      </p:sp>
    </p:spTree>
    <p:extLst>
      <p:ext uri="{BB962C8B-B14F-4D97-AF65-F5344CB8AC3E}">
        <p14:creationId xmlns:p14="http://schemas.microsoft.com/office/powerpoint/2010/main" val="3176827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rtalom helye 2"/>
          <p:cNvSpPr>
            <a:spLocks noGrp="1"/>
          </p:cNvSpPr>
          <p:nvPr>
            <p:ph idx="1" hasCustomPrompt="1"/>
          </p:nvPr>
        </p:nvSpPr>
        <p:spPr>
          <a:xfrm>
            <a:off x="335360" y="1052736"/>
            <a:ext cx="5400600" cy="5472608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</a:lstStyle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hu-HU" altLang="hu-HU" dirty="0" smtClean="0">
                <a:solidFill>
                  <a:schemeClr val="accent6"/>
                </a:solidFill>
              </a:rPr>
              <a:t>Lista</a:t>
            </a:r>
          </a:p>
          <a:p>
            <a:pPr lvl="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hu-HU" altLang="hu-HU" dirty="0" smtClean="0">
                <a:solidFill>
                  <a:schemeClr val="accent6"/>
                </a:solidFill>
              </a:rPr>
              <a:t>lista</a:t>
            </a: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hu-HU" dirty="0" smtClean="0">
              <a:solidFill>
                <a:schemeClr val="accent6"/>
              </a:solidFill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hu-HU" dirty="0">
              <a:solidFill>
                <a:schemeClr val="accent6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7409" y="0"/>
            <a:ext cx="1060918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u-HU" smtClean="0"/>
              <a:t>Click to edit Master title style</a:t>
            </a:r>
            <a:endParaRPr lang="hu-HU" altLang="hu-HU" dirty="0" smtClean="0"/>
          </a:p>
        </p:txBody>
      </p:sp>
      <p:sp>
        <p:nvSpPr>
          <p:cNvPr id="6" name="Tartalom helye 2"/>
          <p:cNvSpPr>
            <a:spLocks noGrp="1"/>
          </p:cNvSpPr>
          <p:nvPr>
            <p:ph idx="10" hasCustomPrompt="1"/>
          </p:nvPr>
        </p:nvSpPr>
        <p:spPr>
          <a:xfrm>
            <a:off x="6384032" y="1052736"/>
            <a:ext cx="5472608" cy="5472608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</a:lstStyle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hu-HU" altLang="hu-HU" dirty="0" smtClean="0">
                <a:solidFill>
                  <a:schemeClr val="accent6"/>
                </a:solidFill>
              </a:rPr>
              <a:t>Lista</a:t>
            </a:r>
          </a:p>
          <a:p>
            <a:pPr lvl="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hu-HU" altLang="hu-HU" dirty="0" smtClean="0">
                <a:solidFill>
                  <a:schemeClr val="accent6"/>
                </a:solidFill>
              </a:rPr>
              <a:t>lista</a:t>
            </a: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hu-HU" dirty="0" smtClean="0">
              <a:solidFill>
                <a:schemeClr val="accent6"/>
              </a:solidFill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hu-HU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060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&amp; referenc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hu-HU" dirty="0" smtClean="0"/>
              <a:t>Mintacím szerkesztése</a:t>
            </a:r>
            <a:br>
              <a:rPr lang="hu-HU" dirty="0" smtClean="0"/>
            </a:br>
            <a:r>
              <a:rPr lang="hu-HU" dirty="0" smtClean="0"/>
              <a:t>LEHET KÉTSOROS IS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3" y="1052736"/>
            <a:ext cx="10849703" cy="165576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1pPr>
            <a:lvl2pPr marL="742950" indent="-285750">
              <a:buFont typeface="Arial" panose="020B0604020202020204" pitchFamily="34" charset="0"/>
              <a:buChar char="▫"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u-HU" dirty="0" err="1" smtClean="0"/>
              <a:t>Bulletpoint</a:t>
            </a:r>
            <a:r>
              <a:rPr lang="hu-HU" dirty="0" smtClean="0"/>
              <a:t> </a:t>
            </a:r>
            <a:r>
              <a:rPr lang="hu-HU" dirty="0" err="1" smtClean="0"/>
              <a:t>list</a:t>
            </a:r>
            <a:endParaRPr lang="hu-HU" dirty="0" smtClean="0"/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11" hasCustomPrompt="1"/>
          </p:nvPr>
        </p:nvSpPr>
        <p:spPr>
          <a:xfrm>
            <a:off x="192000" y="6211362"/>
            <a:ext cx="11808000" cy="313932"/>
          </a:xfrm>
          <a:prstGeom prst="rect">
            <a:avLst/>
          </a:prstGeom>
          <a:solidFill>
            <a:schemeClr val="accent3"/>
          </a:solidFill>
        </p:spPr>
        <p:txBody>
          <a:bodyPr anchor="b">
            <a:spAutoFit/>
          </a:bodyPr>
          <a:lstStyle>
            <a:lvl1pPr marL="357188" marR="0" indent="-357188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hu-HU" altLang="hu-HU" sz="1200" b="1" i="0" kern="1200" dirty="0" err="1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indent="0">
              <a:buNone/>
              <a:defRPr lang="hu-HU" sz="1200" b="1" kern="1200" dirty="0" smtClean="0">
                <a:solidFill>
                  <a:srgbClr val="000000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914400" indent="0">
              <a:buNone/>
              <a:defRPr lang="hu-HU" sz="1200" b="1" kern="1200" dirty="0" smtClean="0">
                <a:solidFill>
                  <a:srgbClr val="000000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371600" indent="0">
              <a:buNone/>
              <a:defRPr lang="hu-HU" sz="1200" b="1" kern="1200" dirty="0" smtClean="0">
                <a:solidFill>
                  <a:srgbClr val="000000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1828800" indent="0">
              <a:buNone/>
              <a:defRPr lang="hu-HU" sz="1200" b="1" kern="1200" dirty="0">
                <a:solidFill>
                  <a:srgbClr val="000000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dirty="0" err="1" smtClean="0"/>
              <a:t>Put</a:t>
            </a:r>
            <a:r>
              <a:rPr lang="hu-HU" dirty="0" smtClean="0"/>
              <a:t> </a:t>
            </a:r>
            <a:r>
              <a:rPr lang="hu-HU" dirty="0" err="1" smtClean="0"/>
              <a:t>your</a:t>
            </a:r>
            <a:r>
              <a:rPr lang="hu-HU" dirty="0" smtClean="0"/>
              <a:t> </a:t>
            </a:r>
            <a:r>
              <a:rPr lang="hu-HU" dirty="0" err="1" smtClean="0"/>
              <a:t>reference</a:t>
            </a:r>
            <a:r>
              <a:rPr lang="hu-HU" dirty="0" smtClean="0"/>
              <a:t> here</a:t>
            </a:r>
            <a:endParaRPr lang="hu-HU" altLang="hu-HU" sz="1200" b="1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164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 noChangeArrowheads="1"/>
          </p:cNvSpPr>
          <p:nvPr>
            <p:ph type="title"/>
          </p:nvPr>
        </p:nvSpPr>
        <p:spPr bwMode="auto">
          <a:xfrm>
            <a:off x="767409" y="0"/>
            <a:ext cx="1060918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u-HU" smtClean="0"/>
              <a:t>Click to edit Master title style</a:t>
            </a:r>
            <a:endParaRPr lang="hu-HU" altLang="hu-HU" dirty="0" smtClean="0"/>
          </a:p>
        </p:txBody>
      </p:sp>
    </p:spTree>
    <p:extLst>
      <p:ext uri="{BB962C8B-B14F-4D97-AF65-F5344CB8AC3E}">
        <p14:creationId xmlns:p14="http://schemas.microsoft.com/office/powerpoint/2010/main" val="17533821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7535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&amp;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4294967295" hasCustomPrompt="1"/>
          </p:nvPr>
        </p:nvSpPr>
        <p:spPr>
          <a:xfrm>
            <a:off x="335360" y="1052736"/>
            <a:ext cx="6336704" cy="5472608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</a:lstStyle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hu-HU" altLang="hu-HU" dirty="0" err="1" smtClean="0">
                <a:solidFill>
                  <a:schemeClr val="accent6"/>
                </a:solidFill>
              </a:rPr>
              <a:t>Items</a:t>
            </a:r>
            <a:r>
              <a:rPr lang="hu-HU" altLang="hu-HU" dirty="0" smtClean="0">
                <a:solidFill>
                  <a:schemeClr val="accent6"/>
                </a:solidFill>
              </a:rPr>
              <a:t> </a:t>
            </a:r>
            <a:r>
              <a:rPr lang="hu-HU" altLang="hu-HU" dirty="0" err="1" smtClean="0">
                <a:solidFill>
                  <a:schemeClr val="accent6"/>
                </a:solidFill>
              </a:rPr>
              <a:t>with</a:t>
            </a:r>
            <a:r>
              <a:rPr lang="hu-HU" altLang="hu-HU" dirty="0" smtClean="0">
                <a:solidFill>
                  <a:schemeClr val="accent6"/>
                </a:solidFill>
              </a:rPr>
              <a:t> </a:t>
            </a:r>
            <a:r>
              <a:rPr lang="hu-HU" altLang="hu-HU" dirty="0" err="1" smtClean="0">
                <a:solidFill>
                  <a:schemeClr val="accent6"/>
                </a:solidFill>
              </a:rPr>
              <a:t>figures</a:t>
            </a:r>
            <a:r>
              <a:rPr lang="hu-HU" altLang="hu-HU" dirty="0" smtClean="0">
                <a:solidFill>
                  <a:schemeClr val="accent6"/>
                </a:solidFill>
              </a:rPr>
              <a:t> </a:t>
            </a:r>
            <a:r>
              <a:rPr lang="hu-HU" altLang="hu-HU" dirty="0" err="1" smtClean="0">
                <a:solidFill>
                  <a:schemeClr val="accent6"/>
                </a:solidFill>
              </a:rPr>
              <a:t>on</a:t>
            </a:r>
            <a:r>
              <a:rPr lang="hu-HU" altLang="hu-HU" dirty="0" smtClean="0">
                <a:solidFill>
                  <a:schemeClr val="accent6"/>
                </a:solidFill>
              </a:rPr>
              <a:t> </a:t>
            </a:r>
            <a:r>
              <a:rPr lang="hu-HU" altLang="hu-HU" dirty="0" err="1" smtClean="0">
                <a:solidFill>
                  <a:schemeClr val="accent6"/>
                </a:solidFill>
              </a:rPr>
              <a:t>the</a:t>
            </a:r>
            <a:r>
              <a:rPr lang="hu-HU" altLang="hu-HU" dirty="0" smtClean="0">
                <a:solidFill>
                  <a:schemeClr val="accent6"/>
                </a:solidFill>
              </a:rPr>
              <a:t> right…</a:t>
            </a:r>
            <a:endParaRPr lang="en-US" altLang="hu-HU" dirty="0" smtClean="0">
              <a:solidFill>
                <a:schemeClr val="accent6"/>
              </a:solidFill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hu-HU" altLang="hu-HU" dirty="0" err="1" smtClean="0">
                <a:solidFill>
                  <a:schemeClr val="accent6"/>
                </a:solidFill>
              </a:rPr>
              <a:t>Item</a:t>
            </a:r>
            <a:r>
              <a:rPr lang="hu-HU" altLang="hu-HU" dirty="0" smtClean="0">
                <a:solidFill>
                  <a:schemeClr val="accent6"/>
                </a:solidFill>
              </a:rPr>
              <a:t>…</a:t>
            </a: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hu-HU" dirty="0" smtClean="0">
              <a:solidFill>
                <a:schemeClr val="accent6"/>
              </a:solidFill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en-US" altLang="hu-HU" dirty="0">
              <a:solidFill>
                <a:schemeClr val="accent6"/>
              </a:solidFill>
            </a:endParaRPr>
          </a:p>
        </p:txBody>
      </p:sp>
      <p:sp>
        <p:nvSpPr>
          <p:cNvPr id="5" name="Kép helye 4"/>
          <p:cNvSpPr>
            <a:spLocks noGrp="1"/>
          </p:cNvSpPr>
          <p:nvPr>
            <p:ph type="pic" sz="quarter" idx="10"/>
          </p:nvPr>
        </p:nvSpPr>
        <p:spPr>
          <a:xfrm>
            <a:off x="6959602" y="1052736"/>
            <a:ext cx="4897967" cy="23762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5875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ktdia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0" name="Szöveg helye 9"/>
          <p:cNvSpPr>
            <a:spLocks noGrp="1"/>
          </p:cNvSpPr>
          <p:nvPr>
            <p:ph type="body" sz="quarter" idx="10"/>
          </p:nvPr>
        </p:nvSpPr>
        <p:spPr>
          <a:xfrm>
            <a:off x="161587" y="1484784"/>
            <a:ext cx="5838404" cy="5256584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1" hasCustomPrompt="1"/>
          </p:nvPr>
        </p:nvSpPr>
        <p:spPr>
          <a:xfrm>
            <a:off x="161587" y="908720"/>
            <a:ext cx="5838404" cy="5659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  <p:sp>
        <p:nvSpPr>
          <p:cNvPr id="15" name="Szöveg helye 9"/>
          <p:cNvSpPr>
            <a:spLocks noGrp="1"/>
          </p:cNvSpPr>
          <p:nvPr>
            <p:ph type="body" sz="quarter" idx="14"/>
          </p:nvPr>
        </p:nvSpPr>
        <p:spPr>
          <a:xfrm>
            <a:off x="6192013" y="1484784"/>
            <a:ext cx="5857975" cy="5256584"/>
          </a:xfrm>
          <a:prstGeom prst="rect">
            <a:avLst/>
          </a:prstGeom>
          <a:solidFill>
            <a:srgbClr val="EBCFD4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6" name="Szöveg helye 11"/>
          <p:cNvSpPr>
            <a:spLocks noGrp="1"/>
          </p:cNvSpPr>
          <p:nvPr>
            <p:ph type="body" sz="quarter" idx="15" hasCustomPrompt="1"/>
          </p:nvPr>
        </p:nvSpPr>
        <p:spPr>
          <a:xfrm>
            <a:off x="6192013" y="908720"/>
            <a:ext cx="5857975" cy="5659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</p:spTree>
    <p:extLst>
      <p:ext uri="{BB962C8B-B14F-4D97-AF65-F5344CB8AC3E}">
        <p14:creationId xmlns:p14="http://schemas.microsoft.com/office/powerpoint/2010/main" val="45337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ktdia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NÉV</a:t>
            </a:r>
            <a:endParaRPr lang="en-GB"/>
          </a:p>
        </p:txBody>
      </p:sp>
      <p:sp>
        <p:nvSpPr>
          <p:cNvPr id="10" name="Szöveg helye 9"/>
          <p:cNvSpPr>
            <a:spLocks noGrp="1"/>
          </p:cNvSpPr>
          <p:nvPr>
            <p:ph type="body" sz="quarter" idx="10"/>
          </p:nvPr>
        </p:nvSpPr>
        <p:spPr>
          <a:xfrm>
            <a:off x="161587" y="1484784"/>
            <a:ext cx="3841751" cy="5328592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1" hasCustomPrompt="1"/>
          </p:nvPr>
        </p:nvSpPr>
        <p:spPr>
          <a:xfrm>
            <a:off x="161587" y="908720"/>
            <a:ext cx="3841751" cy="5659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  <p:sp>
        <p:nvSpPr>
          <p:cNvPr id="13" name="Szöveg helye 9"/>
          <p:cNvSpPr>
            <a:spLocks noGrp="1"/>
          </p:cNvSpPr>
          <p:nvPr>
            <p:ph type="body" sz="quarter" idx="12"/>
          </p:nvPr>
        </p:nvSpPr>
        <p:spPr>
          <a:xfrm>
            <a:off x="4175789" y="1484784"/>
            <a:ext cx="3841751" cy="5328592"/>
          </a:xfrm>
          <a:prstGeom prst="rect">
            <a:avLst/>
          </a:prstGeom>
          <a:solidFill>
            <a:srgbClr val="EBCFD4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4" name="Szöveg helye 11"/>
          <p:cNvSpPr>
            <a:spLocks noGrp="1"/>
          </p:cNvSpPr>
          <p:nvPr>
            <p:ph type="body" sz="quarter" idx="13" hasCustomPrompt="1"/>
          </p:nvPr>
        </p:nvSpPr>
        <p:spPr>
          <a:xfrm>
            <a:off x="4175789" y="908720"/>
            <a:ext cx="3841751" cy="5659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  <p:sp>
        <p:nvSpPr>
          <p:cNvPr id="15" name="Szöveg helye 9"/>
          <p:cNvSpPr>
            <a:spLocks noGrp="1"/>
          </p:cNvSpPr>
          <p:nvPr>
            <p:ph type="body" sz="quarter" idx="14"/>
          </p:nvPr>
        </p:nvSpPr>
        <p:spPr>
          <a:xfrm>
            <a:off x="8208237" y="1484784"/>
            <a:ext cx="3841751" cy="5328592"/>
          </a:xfrm>
          <a:prstGeom prst="rect">
            <a:avLst/>
          </a:prstGeom>
          <a:solidFill>
            <a:srgbClr val="A6D2D1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6" name="Szöveg helye 11"/>
          <p:cNvSpPr>
            <a:spLocks noGrp="1"/>
          </p:cNvSpPr>
          <p:nvPr>
            <p:ph type="body" sz="quarter" idx="15" hasCustomPrompt="1"/>
          </p:nvPr>
        </p:nvSpPr>
        <p:spPr>
          <a:xfrm>
            <a:off x="8208237" y="908720"/>
            <a:ext cx="3841751" cy="565958"/>
          </a:xfrm>
          <a:prstGeom prst="rect">
            <a:avLst/>
          </a:prstGeom>
          <a:solidFill>
            <a:srgbClr val="2D6966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</p:spTree>
    <p:extLst>
      <p:ext uri="{BB962C8B-B14F-4D97-AF65-F5344CB8AC3E}">
        <p14:creationId xmlns:p14="http://schemas.microsoft.com/office/powerpoint/2010/main" val="3026836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jektdia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2"/>
          <p:cNvSpPr>
            <a:spLocks noChangeArrowheads="1"/>
          </p:cNvSpPr>
          <p:nvPr userDrawn="1"/>
        </p:nvSpPr>
        <p:spPr bwMode="auto">
          <a:xfrm>
            <a:off x="161586" y="116632"/>
            <a:ext cx="3841751" cy="765276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hu-HU" altLang="hu-HU" sz="1800" cap="all" baseline="0" dirty="0" smtClean="0">
              <a:solidFill>
                <a:srgbClr val="000000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>
          <a:xfrm>
            <a:off x="161586" y="116632"/>
            <a:ext cx="3841751" cy="764704"/>
          </a:xfrm>
          <a:noFill/>
        </p:spPr>
        <p:txBody>
          <a:bodyPr/>
          <a:lstStyle>
            <a:lvl1pPr marL="88900" indent="0">
              <a:defRPr/>
            </a:lvl1pPr>
          </a:lstStyle>
          <a:p>
            <a:r>
              <a:rPr lang="hu-HU" smtClean="0"/>
              <a:t>NÉV</a:t>
            </a:r>
            <a:endParaRPr lang="en-GB"/>
          </a:p>
        </p:txBody>
      </p:sp>
      <p:sp>
        <p:nvSpPr>
          <p:cNvPr id="10" name="Szöveg helye 9"/>
          <p:cNvSpPr>
            <a:spLocks noGrp="1"/>
          </p:cNvSpPr>
          <p:nvPr>
            <p:ph type="body" sz="quarter" idx="10"/>
          </p:nvPr>
        </p:nvSpPr>
        <p:spPr>
          <a:xfrm>
            <a:off x="161587" y="1363080"/>
            <a:ext cx="3841751" cy="5378288"/>
          </a:xfrm>
          <a:prstGeom prst="rect">
            <a:avLst/>
          </a:prstGeom>
          <a:solidFill>
            <a:srgbClr val="EBCFD4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1" hasCustomPrompt="1"/>
          </p:nvPr>
        </p:nvSpPr>
        <p:spPr>
          <a:xfrm>
            <a:off x="164586" y="1003040"/>
            <a:ext cx="3841751" cy="3600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  <p:sp>
        <p:nvSpPr>
          <p:cNvPr id="13" name="Szöveg helye 9"/>
          <p:cNvSpPr>
            <a:spLocks noGrp="1"/>
          </p:cNvSpPr>
          <p:nvPr>
            <p:ph type="body" sz="quarter" idx="12"/>
          </p:nvPr>
        </p:nvSpPr>
        <p:spPr>
          <a:xfrm>
            <a:off x="4157792" y="476672"/>
            <a:ext cx="3882049" cy="2880320"/>
          </a:xfrm>
          <a:prstGeom prst="rect">
            <a:avLst/>
          </a:prstGeom>
          <a:solidFill>
            <a:srgbClr val="A6D2D1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4" name="Szöveg helye 11"/>
          <p:cNvSpPr>
            <a:spLocks noGrp="1"/>
          </p:cNvSpPr>
          <p:nvPr>
            <p:ph type="body" sz="quarter" idx="13" hasCustomPrompt="1"/>
          </p:nvPr>
        </p:nvSpPr>
        <p:spPr>
          <a:xfrm>
            <a:off x="4157792" y="116632"/>
            <a:ext cx="3882049" cy="360040"/>
          </a:xfrm>
          <a:prstGeom prst="rect">
            <a:avLst/>
          </a:prstGeom>
          <a:solidFill>
            <a:srgbClr val="3E5E6A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  <p:sp>
        <p:nvSpPr>
          <p:cNvPr id="9" name="Szöveg helye 9"/>
          <p:cNvSpPr>
            <a:spLocks noGrp="1"/>
          </p:cNvSpPr>
          <p:nvPr>
            <p:ph type="body" sz="quarter" idx="16"/>
          </p:nvPr>
        </p:nvSpPr>
        <p:spPr>
          <a:xfrm>
            <a:off x="4157791" y="3795128"/>
            <a:ext cx="3882048" cy="2946243"/>
          </a:xfrm>
          <a:prstGeom prst="rect">
            <a:avLst/>
          </a:prstGeom>
          <a:solidFill>
            <a:srgbClr val="D2C1B6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1" name="Szöveg helye 11"/>
          <p:cNvSpPr>
            <a:spLocks noGrp="1"/>
          </p:cNvSpPr>
          <p:nvPr>
            <p:ph type="body" sz="quarter" idx="17" hasCustomPrompt="1"/>
          </p:nvPr>
        </p:nvSpPr>
        <p:spPr>
          <a:xfrm>
            <a:off x="4157791" y="3435085"/>
            <a:ext cx="3882048" cy="360040"/>
          </a:xfrm>
          <a:prstGeom prst="rect">
            <a:avLst/>
          </a:prstGeom>
          <a:solidFill>
            <a:srgbClr val="564330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  <p:sp>
        <p:nvSpPr>
          <p:cNvPr id="17" name="Szöveg helye 9"/>
          <p:cNvSpPr>
            <a:spLocks noGrp="1"/>
          </p:cNvSpPr>
          <p:nvPr>
            <p:ph type="body" sz="quarter" idx="18"/>
          </p:nvPr>
        </p:nvSpPr>
        <p:spPr>
          <a:xfrm>
            <a:off x="8194294" y="476672"/>
            <a:ext cx="3882049" cy="2880320"/>
          </a:xfrm>
          <a:prstGeom prst="rect">
            <a:avLst/>
          </a:prstGeom>
          <a:solidFill>
            <a:srgbClr val="C8D2DC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8" name="Szöveg helye 11"/>
          <p:cNvSpPr>
            <a:spLocks noGrp="1"/>
          </p:cNvSpPr>
          <p:nvPr>
            <p:ph type="body" sz="quarter" idx="19" hasCustomPrompt="1"/>
          </p:nvPr>
        </p:nvSpPr>
        <p:spPr>
          <a:xfrm>
            <a:off x="8194294" y="116632"/>
            <a:ext cx="3882049" cy="360040"/>
          </a:xfrm>
          <a:prstGeom prst="rect">
            <a:avLst/>
          </a:prstGeom>
          <a:solidFill>
            <a:srgbClr val="000064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  <p:sp>
        <p:nvSpPr>
          <p:cNvPr id="19" name="Szöveg helye 9"/>
          <p:cNvSpPr>
            <a:spLocks noGrp="1"/>
          </p:cNvSpPr>
          <p:nvPr>
            <p:ph type="body" sz="quarter" idx="20"/>
          </p:nvPr>
        </p:nvSpPr>
        <p:spPr>
          <a:xfrm>
            <a:off x="8194293" y="3795128"/>
            <a:ext cx="3882048" cy="2946243"/>
          </a:xfrm>
          <a:prstGeom prst="rect">
            <a:avLst/>
          </a:prstGeom>
          <a:solidFill>
            <a:srgbClr val="EBCFD4"/>
          </a:solidFill>
        </p:spPr>
        <p:txBody>
          <a:bodyPr/>
          <a:lstStyle>
            <a:lvl1pPr marL="177800" indent="-177800">
              <a:lnSpc>
                <a:spcPct val="110000"/>
              </a:lnSpc>
              <a:spcBef>
                <a:spcPts val="200"/>
              </a:spcBef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-177800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Char char="▫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18415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08038" indent="-268288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3638" indent="-228600">
              <a:lnSpc>
                <a:spcPct val="110000"/>
              </a:lnSpc>
              <a:spcBef>
                <a:spcPts val="200"/>
              </a:spcBef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20" name="Szöveg helye 11"/>
          <p:cNvSpPr>
            <a:spLocks noGrp="1"/>
          </p:cNvSpPr>
          <p:nvPr>
            <p:ph type="body" sz="quarter" idx="21" hasCustomPrompt="1"/>
          </p:nvPr>
        </p:nvSpPr>
        <p:spPr>
          <a:xfrm>
            <a:off x="8194293" y="3435085"/>
            <a:ext cx="3882048" cy="3600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smtClean="0"/>
              <a:t>Projektcím</a:t>
            </a:r>
          </a:p>
        </p:txBody>
      </p:sp>
    </p:spTree>
    <p:extLst>
      <p:ext uri="{BB962C8B-B14F-4D97-AF65-F5344CB8AC3E}">
        <p14:creationId xmlns:p14="http://schemas.microsoft.com/office/powerpoint/2010/main" val="3554096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14917" y="1341438"/>
            <a:ext cx="5281083" cy="4525962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299200" y="1341438"/>
            <a:ext cx="5283200" cy="4525962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4917" y="0"/>
            <a:ext cx="10561671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u-HU" smtClean="0"/>
              <a:t>Click to edit Master title style</a:t>
            </a:r>
            <a:endParaRPr lang="hu-HU" altLang="hu-HU" dirty="0" smtClean="0"/>
          </a:p>
        </p:txBody>
      </p:sp>
    </p:spTree>
    <p:extLst>
      <p:ext uri="{BB962C8B-B14F-4D97-AF65-F5344CB8AC3E}">
        <p14:creationId xmlns:p14="http://schemas.microsoft.com/office/powerpoint/2010/main" val="2320313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/>
        </p:nvSpPr>
        <p:spPr bwMode="auto">
          <a:xfrm>
            <a:off x="777690" y="-572"/>
            <a:ext cx="11414310" cy="765276"/>
          </a:xfrm>
          <a:prstGeom prst="rect">
            <a:avLst/>
          </a:prstGeom>
          <a:gradFill rotWithShape="1">
            <a:gsLst>
              <a:gs pos="71000">
                <a:schemeClr val="accent1"/>
              </a:gs>
              <a:gs pos="0">
                <a:schemeClr val="tx1"/>
              </a:gs>
              <a:gs pos="97000">
                <a:schemeClr val="bg1"/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hu-HU" altLang="hu-HU" sz="1800" cap="all" baseline="0" dirty="0" smtClean="0">
              <a:solidFill>
                <a:srgbClr val="000000"/>
              </a:solidFill>
            </a:endParaRPr>
          </a:p>
        </p:txBody>
      </p:sp>
      <p:sp>
        <p:nvSpPr>
          <p:cNvPr id="1028" name="Text Box 14"/>
          <p:cNvSpPr txBox="1">
            <a:spLocks noChangeArrowheads="1"/>
          </p:cNvSpPr>
          <p:nvPr/>
        </p:nvSpPr>
        <p:spPr bwMode="auto">
          <a:xfrm>
            <a:off x="11279719" y="44453"/>
            <a:ext cx="673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fld id="{76DE81E0-2305-4FC4-87CD-D90D2338ADBC}" type="slidenum">
              <a:rPr lang="hu-HU" altLang="hu-HU" sz="1800" smtClean="0">
                <a:solidFill>
                  <a:schemeClr val="tx2"/>
                </a:solidFill>
              </a:rPr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r>
              <a:rPr lang="hu-HU" altLang="hu-HU" sz="1800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031" name="Text Box 17"/>
          <p:cNvSpPr txBox="1">
            <a:spLocks noChangeArrowheads="1"/>
          </p:cNvSpPr>
          <p:nvPr/>
        </p:nvSpPr>
        <p:spPr bwMode="auto">
          <a:xfrm>
            <a:off x="11279719" y="404667"/>
            <a:ext cx="6731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hu-HU" altLang="hu-HU" sz="1800" dirty="0" smtClean="0">
                <a:solidFill>
                  <a:srgbClr val="C0C0C0"/>
                </a:solidFill>
              </a:rPr>
              <a:t>23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87971" y="0"/>
            <a:ext cx="10588617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dirty="0" smtClean="0"/>
              <a:t>Mintacím szerkesztése</a:t>
            </a:r>
            <a:br>
              <a:rPr lang="hu-HU" altLang="hu-HU" dirty="0" smtClean="0"/>
            </a:br>
            <a:r>
              <a:rPr lang="hu-HU" altLang="hu-HU" dirty="0" smtClean="0"/>
              <a:t>mintacím</a:t>
            </a:r>
          </a:p>
        </p:txBody>
      </p:sp>
      <p:sp>
        <p:nvSpPr>
          <p:cNvPr id="10" name="Szöveg helye 2"/>
          <p:cNvSpPr txBox="1">
            <a:spLocks/>
          </p:cNvSpPr>
          <p:nvPr/>
        </p:nvSpPr>
        <p:spPr>
          <a:xfrm>
            <a:off x="72002" y="6497638"/>
            <a:ext cx="12073433" cy="360362"/>
          </a:xfrm>
          <a:prstGeom prst="rect">
            <a:avLst/>
          </a:prstGeom>
        </p:spPr>
        <p:txBody>
          <a:bodyPr anchor="b"/>
          <a:lstStyle>
            <a:lvl1pPr marL="0" indent="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accent2"/>
                </a:solidFill>
                <a:latin typeface="+mn-lt"/>
              </a:defRPr>
            </a:lvl2pPr>
            <a:lvl3pPr marL="914400" indent="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accent2"/>
                </a:solidFill>
                <a:latin typeface="+mn-lt"/>
              </a:defRPr>
            </a:lvl3pPr>
            <a:lvl4pPr marL="1371600" indent="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accent2"/>
                </a:solidFill>
                <a:latin typeface="+mn-lt"/>
              </a:defRPr>
            </a:lvl4pPr>
            <a:lvl5pPr marL="1828800" indent="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accent2"/>
                </a:solidFill>
                <a:latin typeface="+mn-lt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 algn="l">
              <a:tabLst>
                <a:tab pos="4481513" algn="ctr"/>
                <a:tab pos="11834813" algn="r"/>
              </a:tabLst>
            </a:pPr>
            <a:r>
              <a:rPr lang="hu-HU" sz="1100" kern="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Vorlesung</a:t>
            </a:r>
            <a:r>
              <a:rPr lang="hu-HU" sz="1100" kern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hu-HU" sz="1100" kern="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Strömungslehre</a:t>
            </a:r>
            <a:r>
              <a:rPr lang="hu-HU" sz="1100" kern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	Dr. Istók Balázs BME Áramlástan Tanszék</a:t>
            </a:r>
            <a:endParaRPr lang="hu-HU" sz="1100" kern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Line 16"/>
          <p:cNvSpPr>
            <a:spLocks noChangeShapeType="1"/>
          </p:cNvSpPr>
          <p:nvPr/>
        </p:nvSpPr>
        <p:spPr bwMode="auto">
          <a:xfrm>
            <a:off x="11376587" y="0"/>
            <a:ext cx="0" cy="756000"/>
          </a:xfrm>
          <a:prstGeom prst="line">
            <a:avLst/>
          </a:prstGeom>
          <a:noFill/>
          <a:ln w="25400">
            <a:gradFill>
              <a:gsLst>
                <a:gs pos="0">
                  <a:schemeClr val="tx2"/>
                </a:gs>
                <a:gs pos="100000">
                  <a:srgbClr val="F5F5F5"/>
                </a:gs>
                <a:gs pos="84000">
                  <a:schemeClr val="bg1">
                    <a:lumMod val="85000"/>
                  </a:schemeClr>
                </a:gs>
              </a:gsLst>
              <a:lin ang="5400000" scaled="1"/>
            </a:gra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sz="1800" b="1">
              <a:solidFill>
                <a:srgbClr val="000000"/>
              </a:solidFill>
            </a:endParaRPr>
          </a:p>
        </p:txBody>
      </p:sp>
      <p:sp>
        <p:nvSpPr>
          <p:cNvPr id="1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52736"/>
            <a:ext cx="10959008" cy="4814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dirty="0" smtClean="0"/>
              <a:t>Mintaszöveg szerkesztése</a:t>
            </a:r>
          </a:p>
          <a:p>
            <a:pPr lvl="1"/>
            <a:r>
              <a:rPr lang="hu-HU" altLang="hu-HU" dirty="0" smtClean="0"/>
              <a:t>Második szint</a:t>
            </a:r>
          </a:p>
          <a:p>
            <a:pPr lvl="2"/>
            <a:r>
              <a:rPr lang="hu-HU" altLang="hu-HU" dirty="0" smtClean="0"/>
              <a:t>Harmadik szint</a:t>
            </a:r>
          </a:p>
          <a:p>
            <a:pPr lvl="3"/>
            <a:r>
              <a:rPr lang="hu-HU" altLang="hu-HU" dirty="0" smtClean="0"/>
              <a:t>Negyedik szint</a:t>
            </a:r>
          </a:p>
          <a:p>
            <a:pPr lvl="4"/>
            <a:r>
              <a:rPr lang="hu-HU" altLang="hu-HU" dirty="0" smtClean="0"/>
              <a:t>Ötödik szint</a:t>
            </a:r>
          </a:p>
        </p:txBody>
      </p:sp>
      <p:pic>
        <p:nvPicPr>
          <p:cNvPr id="3" name="Kép 2"/>
          <p:cNvPicPr>
            <a:picLocks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1" t="2741" r="2741" b="2741"/>
          <a:stretch/>
        </p:blipFill>
        <p:spPr>
          <a:xfrm>
            <a:off x="1" y="-572"/>
            <a:ext cx="777689" cy="765276"/>
          </a:xfrm>
          <a:prstGeom prst="rect">
            <a:avLst/>
          </a:prstGeom>
        </p:spPr>
      </p:pic>
      <p:sp>
        <p:nvSpPr>
          <p:cNvPr id="15" name="Line 16"/>
          <p:cNvSpPr>
            <a:spLocks noChangeShapeType="1"/>
          </p:cNvSpPr>
          <p:nvPr/>
        </p:nvSpPr>
        <p:spPr bwMode="auto">
          <a:xfrm>
            <a:off x="767408" y="-572"/>
            <a:ext cx="0" cy="7668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sz="1800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772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1" r:id="rId3"/>
    <p:sldLayoutId id="2147483673" r:id="rId4"/>
    <p:sldLayoutId id="2147483662" r:id="rId5"/>
    <p:sldLayoutId id="2147483677" r:id="rId6"/>
    <p:sldLayoutId id="2147483670" r:id="rId7"/>
    <p:sldLayoutId id="2147483666" r:id="rId8"/>
    <p:sldLayoutId id="2147483667" r:id="rId9"/>
    <p:sldLayoutId id="2147483669" r:id="rId10"/>
    <p:sldLayoutId id="2147483674" r:id="rId11"/>
    <p:sldLayoutId id="2147483675" r:id="rId12"/>
    <p:sldLayoutId id="2147483676" r:id="rId13"/>
    <p:sldLayoutId id="2147483664" r:id="rId1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 cap="all" baseline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6pPr>
      <a:lvl7pPr marL="29718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7pPr>
      <a:lvl8pPr marL="34290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8pPr>
      <a:lvl9pPr marL="38862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hyperlink" Target="mailto:istok@ara.bme.h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p3"/><Relationship Id="rId7" Type="http://schemas.openxmlformats.org/officeDocument/2006/relationships/image" Target="../media/image8.jpg"/><Relationship Id="rId2" Type="http://schemas.microsoft.com/office/2007/relationships/media" Target="../media/media2.mp3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14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5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6" Type="http://schemas.openxmlformats.org/officeDocument/2006/relationships/hyperlink" Target="https://www.youtube.com/watch?v=-Zu5SGllmwc" TargetMode="Externa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0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8.jpg"/><Relationship Id="rId5" Type="http://schemas.openxmlformats.org/officeDocument/2006/relationships/hyperlink" Target="https://www.youtube.com/watch?v=HFsAbkkAV-Q" TargetMode="External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23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1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4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3.w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19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8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32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9.w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31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24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33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oleObject" Target="../embeddings/oleObject34.bin"/><Relationship Id="rId18" Type="http://schemas.openxmlformats.org/officeDocument/2006/relationships/image" Target="../media/image40.w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12" Type="http://schemas.openxmlformats.org/officeDocument/2006/relationships/image" Target="../media/image31.wmf"/><Relationship Id="rId17" Type="http://schemas.openxmlformats.org/officeDocument/2006/relationships/oleObject" Target="../embeddings/oleObject36.bin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39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30.bin"/><Relationship Id="rId15" Type="http://schemas.openxmlformats.org/officeDocument/2006/relationships/oleObject" Target="../embeddings/oleObject35.bin"/><Relationship Id="rId10" Type="http://schemas.openxmlformats.org/officeDocument/2006/relationships/image" Target="../media/image38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32.bin"/><Relationship Id="rId14" Type="http://schemas.openxmlformats.org/officeDocument/2006/relationships/image" Target="../media/image34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31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ycxMTUnruw" TargetMode="External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 helye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 smtClean="0"/>
              <a:t>2020.05.11.</a:t>
            </a:r>
            <a:endParaRPr lang="en-GB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Vorlesung</a:t>
            </a:r>
            <a:r>
              <a:rPr lang="hu-HU" dirty="0" smtClean="0"/>
              <a:t> 13.Woche</a:t>
            </a:r>
            <a:endParaRPr lang="en-GB" dirty="0"/>
          </a:p>
        </p:txBody>
      </p:sp>
      <p:sp>
        <p:nvSpPr>
          <p:cNvPr id="13" name="Téglalap 12"/>
          <p:cNvSpPr/>
          <p:nvPr/>
        </p:nvSpPr>
        <p:spPr>
          <a:xfrm>
            <a:off x="263352" y="1538208"/>
            <a:ext cx="3600400" cy="1446550"/>
          </a:xfrm>
          <a:prstGeom prst="rect">
            <a:avLst/>
          </a:prstGeom>
        </p:spPr>
        <p:txBody>
          <a:bodyPr wrap="square" lIns="72000" rIns="72000">
            <a:spAutoFit/>
          </a:bodyPr>
          <a:lstStyle/>
          <a:p>
            <a:r>
              <a:rPr lang="hu-HU" altLang="hu-HU" b="1" dirty="0" smtClean="0">
                <a:solidFill>
                  <a:schemeClr val="bg1"/>
                </a:solidFill>
              </a:rPr>
              <a:t>B</a:t>
            </a:r>
            <a:r>
              <a:rPr lang="de-DE" altLang="hu-HU" b="1" dirty="0" err="1" smtClean="0">
                <a:solidFill>
                  <a:schemeClr val="bg1"/>
                </a:solidFill>
              </a:rPr>
              <a:t>alázs</a:t>
            </a:r>
            <a:r>
              <a:rPr lang="hu-HU" altLang="hu-HU" b="1" dirty="0" smtClean="0">
                <a:solidFill>
                  <a:schemeClr val="bg1"/>
                </a:solidFill>
              </a:rPr>
              <a:t> </a:t>
            </a:r>
            <a:r>
              <a:rPr lang="de-DE" altLang="hu-HU" b="1" dirty="0">
                <a:solidFill>
                  <a:schemeClr val="bg1"/>
                </a:solidFill>
              </a:rPr>
              <a:t>Istók</a:t>
            </a:r>
            <a:endParaRPr lang="de-DE" altLang="hu-HU" b="1" dirty="0" smtClean="0">
              <a:solidFill>
                <a:schemeClr val="bg1"/>
              </a:solidFill>
            </a:endParaRPr>
          </a:p>
          <a:p>
            <a:r>
              <a:rPr lang="de-DE" altLang="hu-HU" sz="1400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adjunkt</a:t>
            </a:r>
            <a:r>
              <a:rPr lang="de-DE" altLang="hu-HU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de-DE" altLang="hu-HU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de-DE" altLang="hu-HU" sz="1400" dirty="0" smtClean="0">
                <a:solidFill>
                  <a:schemeClr val="bg1"/>
                </a:solidFill>
                <a:latin typeface="Arial Narrow" panose="020B0606020202030204" pitchFamily="34" charset="0"/>
                <a:hlinkClick r:id="rId4"/>
              </a:rPr>
              <a:t>istok@ara.bme.hu</a:t>
            </a:r>
            <a:endParaRPr lang="de-DE" altLang="hu-HU" sz="140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de-DE" altLang="hu-HU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skype: </a:t>
            </a:r>
            <a:r>
              <a:rPr lang="de-DE" altLang="hu-HU" sz="1400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b_istok</a:t>
            </a:r>
            <a:endParaRPr lang="de-DE" sz="1600" dirty="0" smtClean="0">
              <a:solidFill>
                <a:schemeClr val="bg1"/>
              </a:solidFill>
            </a:endParaRPr>
          </a:p>
          <a:p>
            <a:r>
              <a:rPr lang="de-DE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Technische und Wirtschaftliche Universität Budapest</a:t>
            </a:r>
          </a:p>
          <a:p>
            <a:r>
              <a:rPr lang="de-DE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F. Maschinenbau Lehrstuhl für Strömungslehre</a:t>
            </a:r>
            <a:endParaRPr lang="de-DE" sz="1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10" name="Kép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778"/>
          <a:stretch/>
        </p:blipFill>
        <p:spPr>
          <a:xfrm>
            <a:off x="3352800" y="3292652"/>
            <a:ext cx="5244167" cy="3369391"/>
          </a:xfrm>
          <a:prstGeom prst="rect">
            <a:avLst/>
          </a:prstGeom>
        </p:spPr>
      </p:pic>
      <p:pic>
        <p:nvPicPr>
          <p:cNvPr id="4" name="Di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558244"/>
            <a:ext cx="837259" cy="83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9161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998220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Energiesatz: 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Entlang einer Stromlinie bleibt die Summe  der statischen und dynamischen Temperatur konstant.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Voraussetzungen: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reibungsfreie Strömung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Auswirkung des Kraftfeldes vernachlässigt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stationäre Strömung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isoliertes Strömung</a:t>
            </a:r>
            <a:r>
              <a:rPr lang="hu-HU" dirty="0" smtClean="0"/>
              <a:t>s</a:t>
            </a:r>
            <a:r>
              <a:rPr lang="de-DE" dirty="0" err="1" smtClean="0"/>
              <a:t>system</a:t>
            </a:r>
            <a:endParaRPr lang="de-DE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Wiederholung I</a:t>
            </a:r>
            <a:r>
              <a:rPr lang="hu-HU" dirty="0" smtClean="0"/>
              <a:t>: </a:t>
            </a:r>
            <a:r>
              <a:rPr lang="de-DE" dirty="0" err="1" smtClean="0"/>
              <a:t>energiesatz</a:t>
            </a: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14" name="Objektum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8549238"/>
              </p:ext>
            </p:extLst>
          </p:nvPr>
        </p:nvGraphicFramePr>
        <p:xfrm>
          <a:off x="3886200" y="1142043"/>
          <a:ext cx="2554288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156" name="Equation" r:id="rId5" imgW="1409400" imgH="469800" progId="Equation.DSMT4">
                  <p:embed/>
                </p:oleObj>
              </mc:Choice>
              <mc:Fallback>
                <p:oleObj name="Equation" r:id="rId5" imgW="1409400" imgH="469800" progId="Equation.DSMT4">
                  <p:embed/>
                  <p:pic>
                    <p:nvPicPr>
                      <p:cNvPr id="15" name="Objektum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142043"/>
                        <a:ext cx="2554288" cy="850900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Dia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2730" y="1135300"/>
            <a:ext cx="607718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665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472440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Zustandsgleichung der idealen Gasen</a:t>
            </a:r>
          </a:p>
          <a:p>
            <a:pPr lvl="1"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smtClean="0"/>
              <a:t>I.</a:t>
            </a:r>
            <a:r>
              <a:rPr lang="hu-HU" dirty="0" smtClean="0"/>
              <a:t> </a:t>
            </a:r>
            <a:r>
              <a:rPr lang="de-DE" dirty="0" smtClean="0"/>
              <a:t>Hauptsatz der Thermodynamik</a:t>
            </a:r>
          </a:p>
          <a:p>
            <a:pPr marL="0" indent="0">
              <a:buNone/>
            </a:pPr>
            <a:r>
              <a:rPr lang="de-DE" dirty="0" smtClean="0"/>
              <a:t>	(</a:t>
            </a:r>
            <a:r>
              <a:rPr lang="de-DE" dirty="0" err="1" smtClean="0"/>
              <a:t>Isentropenbeziehung</a:t>
            </a:r>
            <a:r>
              <a:rPr lang="de-DE" dirty="0" smtClean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Schallgeschwindigkeit in Gasen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massespezifische Wärmeverhältnis  c auf </a:t>
            </a:r>
            <a:r>
              <a:rPr lang="de-DE" dirty="0" err="1" smtClean="0"/>
              <a:t>konst</a:t>
            </a:r>
            <a:r>
              <a:rPr lang="de-DE" dirty="0" smtClean="0"/>
              <a:t>. Druck/ c </a:t>
            </a:r>
            <a:r>
              <a:rPr lang="de-DE" dirty="0" err="1" smtClean="0"/>
              <a:t>konst</a:t>
            </a:r>
            <a:r>
              <a:rPr lang="de-DE" dirty="0" smtClean="0"/>
              <a:t>. Volumen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spezifische </a:t>
            </a:r>
            <a:r>
              <a:rPr lang="de-DE" dirty="0" err="1" smtClean="0"/>
              <a:t>Gaskonstan</a:t>
            </a:r>
            <a:r>
              <a:rPr lang="hu-HU" dirty="0" smtClean="0"/>
              <a:t>t</a:t>
            </a:r>
            <a:r>
              <a:rPr lang="de-DE" dirty="0" smtClean="0"/>
              <a:t>e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Wiederholung II: Weiteren Gleichungen:</a:t>
            </a:r>
            <a:endParaRPr lang="de-DE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7006851"/>
              </p:ext>
            </p:extLst>
          </p:nvPr>
        </p:nvGraphicFramePr>
        <p:xfrm>
          <a:off x="5281613" y="1001237"/>
          <a:ext cx="1057275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48" name="Equation" r:id="rId3" imgW="583920" imgH="419040" progId="Equation.DSMT4">
                  <p:embed/>
                </p:oleObj>
              </mc:Choice>
              <mc:Fallback>
                <p:oleObj name="Equation" r:id="rId3" imgW="583920" imgH="419040" progId="Equation.DSMT4">
                  <p:embed/>
                  <p:pic>
                    <p:nvPicPr>
                      <p:cNvPr id="15" name="Objektum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1613" y="1001237"/>
                        <a:ext cx="1057275" cy="758825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0021109"/>
              </p:ext>
            </p:extLst>
          </p:nvPr>
        </p:nvGraphicFramePr>
        <p:xfrm>
          <a:off x="5281613" y="1907889"/>
          <a:ext cx="1885950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49" name="Equation" r:id="rId5" imgW="1041120" imgH="419040" progId="Equation.DSMT4">
                  <p:embed/>
                </p:oleObj>
              </mc:Choice>
              <mc:Fallback>
                <p:oleObj name="Equation" r:id="rId5" imgW="1041120" imgH="419040" progId="Equation.DSMT4">
                  <p:embed/>
                  <p:pic>
                    <p:nvPicPr>
                      <p:cNvPr id="15" name="Objektum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1613" y="1907889"/>
                        <a:ext cx="1885950" cy="758825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289010"/>
              </p:ext>
            </p:extLst>
          </p:nvPr>
        </p:nvGraphicFramePr>
        <p:xfrm>
          <a:off x="5281613" y="2903247"/>
          <a:ext cx="3287712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50" name="Equation" r:id="rId7" imgW="1815840" imgH="469800" progId="Equation.DSMT4">
                  <p:embed/>
                </p:oleObj>
              </mc:Choice>
              <mc:Fallback>
                <p:oleObj name="Equation" r:id="rId7" imgW="1815840" imgH="469800" progId="Equation.DSMT4">
                  <p:embed/>
                  <p:pic>
                    <p:nvPicPr>
                      <p:cNvPr id="26" name="Objektum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1613" y="2903247"/>
                        <a:ext cx="3287712" cy="849312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2033376"/>
              </p:ext>
            </p:extLst>
          </p:nvPr>
        </p:nvGraphicFramePr>
        <p:xfrm>
          <a:off x="5281613" y="4022741"/>
          <a:ext cx="1978025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51" name="Equation" r:id="rId9" imgW="1091880" imgH="457200" progId="Equation.DSMT4">
                  <p:embed/>
                </p:oleObj>
              </mc:Choice>
              <mc:Fallback>
                <p:oleObj name="Equation" r:id="rId9" imgW="1091880" imgH="457200" progId="Equation.DSMT4">
                  <p:embed/>
                  <p:pic>
                    <p:nvPicPr>
                      <p:cNvPr id="31" name="Objektum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1613" y="4022741"/>
                        <a:ext cx="1978025" cy="827087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um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8358300"/>
              </p:ext>
            </p:extLst>
          </p:nvPr>
        </p:nvGraphicFramePr>
        <p:xfrm>
          <a:off x="5281613" y="4953000"/>
          <a:ext cx="3405187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52" name="Equation" r:id="rId11" imgW="1879560" imgH="457200" progId="Equation.DSMT4">
                  <p:embed/>
                </p:oleObj>
              </mc:Choice>
              <mc:Fallback>
                <p:oleObj name="Equation" r:id="rId11" imgW="1879560" imgH="457200" progId="Equation.DSMT4">
                  <p:embed/>
                  <p:pic>
                    <p:nvPicPr>
                      <p:cNvPr id="8" name="Objektum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1613" y="4953000"/>
                        <a:ext cx="3405187" cy="827088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337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1051560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wenn Gas aus einem Tank in ein unendlichen Raum strömt, die Ausströmungsgeschwindigkeit hängt von dem Druckverhältnis (p</a:t>
            </a:r>
            <a:r>
              <a:rPr lang="de-DE" baseline="-25000" dirty="0" smtClean="0"/>
              <a:t>2</a:t>
            </a:r>
            <a:r>
              <a:rPr lang="de-DE" dirty="0" smtClean="0"/>
              <a:t>/</a:t>
            </a:r>
            <a:r>
              <a:rPr lang="de-DE" dirty="0" err="1" smtClean="0"/>
              <a:t>p</a:t>
            </a:r>
            <a:r>
              <a:rPr lang="de-DE" baseline="-25000" dirty="0" err="1" smtClean="0"/>
              <a:t>B</a:t>
            </a:r>
            <a:r>
              <a:rPr lang="de-DE" dirty="0" smtClean="0"/>
              <a:t>) ab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wird p</a:t>
            </a:r>
            <a:r>
              <a:rPr lang="de-DE" baseline="-25000" dirty="0" smtClean="0"/>
              <a:t>2</a:t>
            </a:r>
            <a:r>
              <a:rPr lang="de-DE" dirty="0" smtClean="0"/>
              <a:t>/</a:t>
            </a:r>
            <a:r>
              <a:rPr lang="de-DE" dirty="0" err="1" smtClean="0"/>
              <a:t>p</a:t>
            </a:r>
            <a:r>
              <a:rPr lang="de-DE" baseline="-25000" dirty="0" err="1" smtClean="0"/>
              <a:t>B</a:t>
            </a:r>
            <a:r>
              <a:rPr lang="de-DE" baseline="-25000" dirty="0" smtClean="0"/>
              <a:t> </a:t>
            </a:r>
            <a:r>
              <a:rPr lang="de-DE" dirty="0" smtClean="0"/>
              <a:t>vermindert =&gt; nimmt die Ausströmungsgeschwindigkeit zu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in kritischen Fall ist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die Ausströmungsgeschwindigkeit = Schallgeschwindigkeit</a:t>
            </a:r>
          </a:p>
          <a:p>
            <a:pPr lvl="1">
              <a:buFont typeface="Arial" panose="020B0604020202020204" pitchFamily="34" charset="0"/>
              <a:buChar char="•"/>
            </a:pPr>
            <a:endParaRPr lang="de-DE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das Temperaturverhältnis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de-DE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das Druckverhältnis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Wiederholung III: kritischen zustand</a:t>
            </a:r>
            <a:endParaRPr lang="de-DE" dirty="0"/>
          </a:p>
        </p:txBody>
      </p:sp>
      <p:grpSp>
        <p:nvGrpSpPr>
          <p:cNvPr id="5" name="Csoportba foglalás 4"/>
          <p:cNvGrpSpPr/>
          <p:nvPr/>
        </p:nvGrpSpPr>
        <p:grpSpPr>
          <a:xfrm>
            <a:off x="6934200" y="2057400"/>
            <a:ext cx="5116038" cy="1287720"/>
            <a:chOff x="955961" y="4419600"/>
            <a:chExt cx="5116038" cy="1287720"/>
          </a:xfrm>
        </p:grpSpPr>
        <p:cxnSp>
          <p:nvCxnSpPr>
            <p:cNvPr id="6" name="Egyenes összekötő nyíllal 5"/>
            <p:cNvCxnSpPr>
              <a:stCxn id="11" idx="0"/>
            </p:cNvCxnSpPr>
            <p:nvPr/>
          </p:nvCxnSpPr>
          <p:spPr bwMode="auto">
            <a:xfrm flipV="1">
              <a:off x="4248373" y="5135836"/>
              <a:ext cx="262671" cy="14027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7" name="Csoportba foglalás 6"/>
            <p:cNvGrpSpPr/>
            <p:nvPr/>
          </p:nvGrpSpPr>
          <p:grpSpPr>
            <a:xfrm>
              <a:off x="955961" y="4419600"/>
              <a:ext cx="5116038" cy="1287720"/>
              <a:chOff x="1093116" y="3830018"/>
              <a:chExt cx="5116038" cy="1287720"/>
            </a:xfrm>
          </p:grpSpPr>
          <p:grpSp>
            <p:nvGrpSpPr>
              <p:cNvPr id="8" name="Csoportba foglalás 7"/>
              <p:cNvGrpSpPr/>
              <p:nvPr/>
            </p:nvGrpSpPr>
            <p:grpSpPr>
              <a:xfrm>
                <a:off x="1093116" y="3830018"/>
                <a:ext cx="5116038" cy="967715"/>
                <a:chOff x="-2252068" y="4295982"/>
                <a:chExt cx="5116038" cy="967715"/>
              </a:xfrm>
            </p:grpSpPr>
            <p:grpSp>
              <p:nvGrpSpPr>
                <p:cNvPr id="13" name="Csoportba foglalás 12"/>
                <p:cNvGrpSpPr/>
                <p:nvPr/>
              </p:nvGrpSpPr>
              <p:grpSpPr>
                <a:xfrm>
                  <a:off x="-2252068" y="4340367"/>
                  <a:ext cx="4412880" cy="923330"/>
                  <a:chOff x="-854771" y="4760078"/>
                  <a:chExt cx="4412880" cy="923330"/>
                </a:xfrm>
              </p:grpSpPr>
              <p:sp>
                <p:nvSpPr>
                  <p:cNvPr id="24" name="Szövegdoboz 23"/>
                  <p:cNvSpPr txBox="1"/>
                  <p:nvPr/>
                </p:nvSpPr>
                <p:spPr>
                  <a:xfrm>
                    <a:off x="-854771" y="4760078"/>
                    <a:ext cx="2931493" cy="92333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de-DE" dirty="0" smtClean="0"/>
                      <a:t>Behälter</a:t>
                    </a:r>
                  </a:p>
                  <a:p>
                    <a:pPr algn="ctr"/>
                    <a:r>
                      <a:rPr lang="de-DE" dirty="0" smtClean="0"/>
                      <a:t>(CO</a:t>
                    </a:r>
                    <a:r>
                      <a:rPr lang="de-DE" baseline="-25000" dirty="0" smtClean="0"/>
                      <a:t>2</a:t>
                    </a:r>
                    <a:r>
                      <a:rPr lang="de-DE" dirty="0" smtClean="0"/>
                      <a:t> Flasche, Brennkammer)</a:t>
                    </a:r>
                    <a:endParaRPr lang="de-DE" dirty="0"/>
                  </a:p>
                </p:txBody>
              </p:sp>
              <p:cxnSp>
                <p:nvCxnSpPr>
                  <p:cNvPr id="25" name="Egyenes összekötő 24"/>
                  <p:cNvCxnSpPr/>
                  <p:nvPr/>
                </p:nvCxnSpPr>
                <p:spPr bwMode="auto">
                  <a:xfrm>
                    <a:off x="2164706" y="5410200"/>
                    <a:ext cx="1393403" cy="21729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grpSp>
              <p:nvGrpSpPr>
                <p:cNvPr id="14" name="Csoportba foglalás 13"/>
                <p:cNvGrpSpPr/>
                <p:nvPr/>
              </p:nvGrpSpPr>
              <p:grpSpPr>
                <a:xfrm>
                  <a:off x="764215" y="4420341"/>
                  <a:ext cx="451884" cy="581012"/>
                  <a:chOff x="6148807" y="3625978"/>
                  <a:chExt cx="451884" cy="581012"/>
                </a:xfrm>
              </p:grpSpPr>
              <p:grpSp>
                <p:nvGrpSpPr>
                  <p:cNvPr id="20" name="Csoportba foglalás 19"/>
                  <p:cNvGrpSpPr/>
                  <p:nvPr/>
                </p:nvGrpSpPr>
                <p:grpSpPr>
                  <a:xfrm>
                    <a:off x="6219691" y="3625978"/>
                    <a:ext cx="381000" cy="395945"/>
                    <a:chOff x="6219691" y="3625978"/>
                    <a:chExt cx="381000" cy="395945"/>
                  </a:xfrm>
                </p:grpSpPr>
                <p:sp>
                  <p:nvSpPr>
                    <p:cNvPr id="22" name="Szövegdoboz 21"/>
                    <p:cNvSpPr txBox="1"/>
                    <p:nvPr/>
                  </p:nvSpPr>
                  <p:spPr>
                    <a:xfrm>
                      <a:off x="6219691" y="3625978"/>
                      <a:ext cx="381000" cy="38100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de-DE" b="1" dirty="0" smtClean="0"/>
                        <a:t>B</a:t>
                      </a:r>
                      <a:endParaRPr lang="de-DE" b="1" dirty="0"/>
                    </a:p>
                  </p:txBody>
                </p:sp>
                <p:sp>
                  <p:nvSpPr>
                    <p:cNvPr id="23" name="Ellipszis 22"/>
                    <p:cNvSpPr/>
                    <p:nvPr/>
                  </p:nvSpPr>
                  <p:spPr bwMode="auto">
                    <a:xfrm>
                      <a:off x="6243090" y="3640923"/>
                      <a:ext cx="304800" cy="381000"/>
                    </a:xfrm>
                    <a:prstGeom prst="ellipse">
                      <a:avLst/>
                    </a:prstGeom>
                    <a:noFill/>
                    <a:ln w="254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rtlCol="0" anchor="ctr"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de-DE" sz="1800" dirty="0">
                        <a:latin typeface="Huni_Quorum Medium BT" panose="020E0603030505020404" pitchFamily="34" charset="-18"/>
                      </a:endParaRPr>
                    </a:p>
                  </p:txBody>
                </p:sp>
              </p:grpSp>
              <p:cxnSp>
                <p:nvCxnSpPr>
                  <p:cNvPr id="21" name="Egyenes összekötő nyíllal 20"/>
                  <p:cNvCxnSpPr/>
                  <p:nvPr/>
                </p:nvCxnSpPr>
                <p:spPr bwMode="auto">
                  <a:xfrm flipH="1">
                    <a:off x="6148807" y="3938439"/>
                    <a:ext cx="118081" cy="268551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oval" w="lg" len="lg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grpSp>
              <p:nvGrpSpPr>
                <p:cNvPr id="15" name="Csoportba foglalás 14"/>
                <p:cNvGrpSpPr/>
                <p:nvPr/>
              </p:nvGrpSpPr>
              <p:grpSpPr>
                <a:xfrm>
                  <a:off x="2115429" y="4295982"/>
                  <a:ext cx="748541" cy="716236"/>
                  <a:chOff x="2757720" y="3569281"/>
                  <a:chExt cx="748541" cy="716236"/>
                </a:xfrm>
              </p:grpSpPr>
              <p:grpSp>
                <p:nvGrpSpPr>
                  <p:cNvPr id="16" name="Csoportba foglalás 15"/>
                  <p:cNvGrpSpPr/>
                  <p:nvPr/>
                </p:nvGrpSpPr>
                <p:grpSpPr>
                  <a:xfrm>
                    <a:off x="3041818" y="3569281"/>
                    <a:ext cx="464443" cy="391759"/>
                    <a:chOff x="3041818" y="3569281"/>
                    <a:chExt cx="464443" cy="391759"/>
                  </a:xfrm>
                </p:grpSpPr>
                <p:sp>
                  <p:nvSpPr>
                    <p:cNvPr id="18" name="Szövegdoboz 17"/>
                    <p:cNvSpPr txBox="1"/>
                    <p:nvPr/>
                  </p:nvSpPr>
                  <p:spPr>
                    <a:xfrm>
                      <a:off x="3041818" y="3569281"/>
                      <a:ext cx="46444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de-DE" b="1" dirty="0" smtClean="0"/>
                        <a:t> 2</a:t>
                      </a:r>
                      <a:endParaRPr lang="de-DE" b="1" dirty="0"/>
                    </a:p>
                  </p:txBody>
                </p:sp>
                <p:sp>
                  <p:nvSpPr>
                    <p:cNvPr id="19" name="Ellipszis 18"/>
                    <p:cNvSpPr/>
                    <p:nvPr/>
                  </p:nvSpPr>
                  <p:spPr bwMode="auto">
                    <a:xfrm>
                      <a:off x="3060306" y="3580040"/>
                      <a:ext cx="388243" cy="381000"/>
                    </a:xfrm>
                    <a:prstGeom prst="ellipse">
                      <a:avLst/>
                    </a:prstGeom>
                    <a:noFill/>
                    <a:ln w="254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rtlCol="0" anchor="ctr"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de-DE" sz="1800" dirty="0">
                        <a:latin typeface="Huni_Quorum Medium BT" panose="020E0603030505020404" pitchFamily="34" charset="-18"/>
                      </a:endParaRPr>
                    </a:p>
                  </p:txBody>
                </p:sp>
              </p:grpSp>
              <p:cxnSp>
                <p:nvCxnSpPr>
                  <p:cNvPr id="17" name="Egyenes összekötő nyíllal 16"/>
                  <p:cNvCxnSpPr/>
                  <p:nvPr/>
                </p:nvCxnSpPr>
                <p:spPr bwMode="auto">
                  <a:xfrm flipH="1">
                    <a:off x="2757720" y="3863148"/>
                    <a:ext cx="367363" cy="422369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oval" w="lg" len="lg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  <p:sp>
            <p:nvSpPr>
              <p:cNvPr id="9" name="Szabadkézi sokszög 8"/>
              <p:cNvSpPr/>
              <p:nvPr/>
            </p:nvSpPr>
            <p:spPr bwMode="auto">
              <a:xfrm>
                <a:off x="3694839" y="3938668"/>
                <a:ext cx="1811157" cy="1179070"/>
              </a:xfrm>
              <a:custGeom>
                <a:avLst/>
                <a:gdLst>
                  <a:gd name="connsiteX0" fmla="*/ 1811157 w 1811157"/>
                  <a:gd name="connsiteY0" fmla="*/ 471434 h 1179070"/>
                  <a:gd name="connsiteX1" fmla="*/ 1584914 w 1811157"/>
                  <a:gd name="connsiteY1" fmla="*/ 471434 h 1179070"/>
                  <a:gd name="connsiteX2" fmla="*/ 1396378 w 1811157"/>
                  <a:gd name="connsiteY2" fmla="*/ 358313 h 1179070"/>
                  <a:gd name="connsiteX3" fmla="*/ 1264402 w 1811157"/>
                  <a:gd name="connsiteY3" fmla="*/ 169777 h 1179070"/>
                  <a:gd name="connsiteX4" fmla="*/ 1132427 w 1811157"/>
                  <a:gd name="connsiteY4" fmla="*/ 56655 h 1179070"/>
                  <a:gd name="connsiteX5" fmla="*/ 802489 w 1811157"/>
                  <a:gd name="connsiteY5" fmla="*/ 9521 h 1179070"/>
                  <a:gd name="connsiteX6" fmla="*/ 359429 w 1811157"/>
                  <a:gd name="connsiteY6" fmla="*/ 18948 h 1179070"/>
                  <a:gd name="connsiteX7" fmla="*/ 86052 w 1811157"/>
                  <a:gd name="connsiteY7" fmla="*/ 198057 h 1179070"/>
                  <a:gd name="connsiteX8" fmla="*/ 10637 w 1811157"/>
                  <a:gd name="connsiteY8" fmla="*/ 443154 h 1179070"/>
                  <a:gd name="connsiteX9" fmla="*/ 10637 w 1811157"/>
                  <a:gd name="connsiteY9" fmla="*/ 829653 h 1179070"/>
                  <a:gd name="connsiteX10" fmla="*/ 104905 w 1811157"/>
                  <a:gd name="connsiteY10" fmla="*/ 1093603 h 1179070"/>
                  <a:gd name="connsiteX11" fmla="*/ 557392 w 1811157"/>
                  <a:gd name="connsiteY11" fmla="*/ 1159591 h 1179070"/>
                  <a:gd name="connsiteX12" fmla="*/ 1075866 w 1811157"/>
                  <a:gd name="connsiteY12" fmla="*/ 1159591 h 1179070"/>
                  <a:gd name="connsiteX13" fmla="*/ 1358670 w 1811157"/>
                  <a:gd name="connsiteY13" fmla="*/ 933348 h 1179070"/>
                  <a:gd name="connsiteX14" fmla="*/ 1528353 w 1811157"/>
                  <a:gd name="connsiteY14" fmla="*/ 773092 h 1179070"/>
                  <a:gd name="connsiteX15" fmla="*/ 1792303 w 1811157"/>
                  <a:gd name="connsiteY15" fmla="*/ 754239 h 1179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11157" h="1179070">
                    <a:moveTo>
                      <a:pt x="1811157" y="471434"/>
                    </a:moveTo>
                    <a:cubicBezTo>
                      <a:pt x="1732600" y="480860"/>
                      <a:pt x="1654044" y="490287"/>
                      <a:pt x="1584914" y="471434"/>
                    </a:cubicBezTo>
                    <a:cubicBezTo>
                      <a:pt x="1515784" y="452581"/>
                      <a:pt x="1449797" y="408589"/>
                      <a:pt x="1396378" y="358313"/>
                    </a:cubicBezTo>
                    <a:cubicBezTo>
                      <a:pt x="1342959" y="308037"/>
                      <a:pt x="1308394" y="220053"/>
                      <a:pt x="1264402" y="169777"/>
                    </a:cubicBezTo>
                    <a:cubicBezTo>
                      <a:pt x="1220410" y="119501"/>
                      <a:pt x="1209412" y="83364"/>
                      <a:pt x="1132427" y="56655"/>
                    </a:cubicBezTo>
                    <a:cubicBezTo>
                      <a:pt x="1055442" y="29946"/>
                      <a:pt x="931322" y="15805"/>
                      <a:pt x="802489" y="9521"/>
                    </a:cubicBezTo>
                    <a:cubicBezTo>
                      <a:pt x="673656" y="3237"/>
                      <a:pt x="478835" y="-12475"/>
                      <a:pt x="359429" y="18948"/>
                    </a:cubicBezTo>
                    <a:cubicBezTo>
                      <a:pt x="240023" y="50371"/>
                      <a:pt x="144184" y="127356"/>
                      <a:pt x="86052" y="198057"/>
                    </a:cubicBezTo>
                    <a:cubicBezTo>
                      <a:pt x="27920" y="268758"/>
                      <a:pt x="23206" y="337888"/>
                      <a:pt x="10637" y="443154"/>
                    </a:cubicBezTo>
                    <a:cubicBezTo>
                      <a:pt x="-1932" y="548420"/>
                      <a:pt x="-5074" y="721245"/>
                      <a:pt x="10637" y="829653"/>
                    </a:cubicBezTo>
                    <a:cubicBezTo>
                      <a:pt x="26348" y="938061"/>
                      <a:pt x="13779" y="1038613"/>
                      <a:pt x="104905" y="1093603"/>
                    </a:cubicBezTo>
                    <a:cubicBezTo>
                      <a:pt x="196031" y="1148593"/>
                      <a:pt x="395565" y="1148593"/>
                      <a:pt x="557392" y="1159591"/>
                    </a:cubicBezTo>
                    <a:cubicBezTo>
                      <a:pt x="719219" y="1170589"/>
                      <a:pt x="942320" y="1197298"/>
                      <a:pt x="1075866" y="1159591"/>
                    </a:cubicBezTo>
                    <a:cubicBezTo>
                      <a:pt x="1209412" y="1121884"/>
                      <a:pt x="1283256" y="997764"/>
                      <a:pt x="1358670" y="933348"/>
                    </a:cubicBezTo>
                    <a:cubicBezTo>
                      <a:pt x="1434084" y="868932"/>
                      <a:pt x="1456081" y="802943"/>
                      <a:pt x="1528353" y="773092"/>
                    </a:cubicBezTo>
                    <a:cubicBezTo>
                      <a:pt x="1600625" y="743241"/>
                      <a:pt x="1839437" y="784091"/>
                      <a:pt x="1792303" y="754239"/>
                    </a:cubicBezTo>
                  </a:path>
                </a:pathLst>
              </a:cu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1" name="Szövegdoboz 10"/>
              <p:cNvSpPr txBox="1"/>
              <p:nvPr/>
            </p:nvSpPr>
            <p:spPr>
              <a:xfrm>
                <a:off x="2919781" y="4686530"/>
                <a:ext cx="29314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dirty="0" smtClean="0"/>
                  <a:t>Stromlinie</a:t>
                </a:r>
                <a:endParaRPr lang="de-DE" dirty="0"/>
              </a:p>
            </p:txBody>
          </p:sp>
          <p:sp>
            <p:nvSpPr>
              <p:cNvPr id="12" name="Jobbra nyíl 11"/>
              <p:cNvSpPr/>
              <p:nvPr/>
            </p:nvSpPr>
            <p:spPr bwMode="auto">
              <a:xfrm>
                <a:off x="5776510" y="4362053"/>
                <a:ext cx="388243" cy="396620"/>
              </a:xfrm>
              <a:prstGeom prst="rightArrow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 algn="ctr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de-DE" sz="1800" dirty="0">
                  <a:latin typeface="Huni_Quorum Medium BT" panose="020E0603030505020404" pitchFamily="34" charset="-18"/>
                </a:endParaRPr>
              </a:p>
            </p:txBody>
          </p:sp>
        </p:grpSp>
      </p:grpSp>
      <p:graphicFrame>
        <p:nvGraphicFramePr>
          <p:cNvPr id="26" name="Objektum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2866800"/>
              </p:ext>
            </p:extLst>
          </p:nvPr>
        </p:nvGraphicFramePr>
        <p:xfrm>
          <a:off x="4786464" y="3735288"/>
          <a:ext cx="2898775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88" name="Equation" r:id="rId3" imgW="1600200" imgH="431640" progId="Equation.DSMT4">
                  <p:embed/>
                </p:oleObj>
              </mc:Choice>
              <mc:Fallback>
                <p:oleObj name="Equation" r:id="rId3" imgW="1600200" imgH="431640" progId="Equation.DSMT4">
                  <p:embed/>
                  <p:pic>
                    <p:nvPicPr>
                      <p:cNvPr id="8" name="Objektum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6464" y="3735288"/>
                        <a:ext cx="2898775" cy="781050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ktum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3412318"/>
              </p:ext>
            </p:extLst>
          </p:nvPr>
        </p:nvGraphicFramePr>
        <p:xfrm>
          <a:off x="4792662" y="4605337"/>
          <a:ext cx="3284538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89" name="Equation" r:id="rId5" imgW="1815840" imgH="571320" progId="Equation.DSMT4">
                  <p:embed/>
                </p:oleObj>
              </mc:Choice>
              <mc:Fallback>
                <p:oleObj name="Equation" r:id="rId5" imgW="1815840" imgH="571320" progId="Equation.DSMT4">
                  <p:embed/>
                  <p:pic>
                    <p:nvPicPr>
                      <p:cNvPr id="10" name="Objektum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2662" y="4605337"/>
                        <a:ext cx="3284538" cy="1033463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4721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139926"/>
            <a:ext cx="1051560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Frage: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b="1" dirty="0" smtClean="0"/>
              <a:t>Was passiert wenn wir mit dem Druckverhältnis unter dem kritischen Wert gehen? (z.B. Wir können den Behälterdruck erhöhen)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Die An</a:t>
            </a:r>
            <a:r>
              <a:rPr lang="hu-HU" dirty="0" smtClean="0"/>
              <a:t>t</a:t>
            </a:r>
            <a:r>
              <a:rPr lang="de-DE" dirty="0" err="1" smtClean="0"/>
              <a:t>wort</a:t>
            </a:r>
            <a:r>
              <a:rPr lang="de-DE" dirty="0" smtClean="0"/>
              <a:t> lautet: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b="1" dirty="0" smtClean="0"/>
              <a:t>Wellen</a:t>
            </a:r>
            <a:r>
              <a:rPr lang="de-DE" dirty="0" smtClean="0"/>
              <a:t> werden in der Ausströmungsstrahl erscheinen, und mache davon sind nicht mehr isentropisch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(isentropisch = adiabatisch + verlustfrei)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(adiabatisch = isoliert, kein Wärmetransport möglich)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Alle </a:t>
            </a:r>
            <a:r>
              <a:rPr lang="hu-HU" dirty="0" smtClean="0"/>
              <a:t>V</a:t>
            </a:r>
            <a:r>
              <a:rPr lang="de-DE" dirty="0" err="1" smtClean="0"/>
              <a:t>eränderungen</a:t>
            </a:r>
            <a:r>
              <a:rPr lang="de-DE" dirty="0" smtClean="0"/>
              <a:t> werden in Form von Wellen ausbreiten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z. B. Klang besteht aus Druckschwankungen,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die mit Wellengeschwindigkeit a laufen</a:t>
            </a:r>
          </a:p>
          <a:p>
            <a:pPr lvl="1"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Wellen</a:t>
            </a: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455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wellen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9" name="Szövegdoboz 8"/>
          <p:cNvSpPr txBox="1"/>
          <p:nvPr/>
        </p:nvSpPr>
        <p:spPr>
          <a:xfrm>
            <a:off x="4191000" y="9906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/>
              <a:t>Wellen</a:t>
            </a:r>
            <a:endParaRPr lang="de-DE" sz="2800" b="1" dirty="0"/>
          </a:p>
        </p:txBody>
      </p:sp>
      <p:sp>
        <p:nvSpPr>
          <p:cNvPr id="15" name="Szövegdoboz 14"/>
          <p:cNvSpPr txBox="1"/>
          <p:nvPr/>
        </p:nvSpPr>
        <p:spPr>
          <a:xfrm>
            <a:off x="1527629" y="2275763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/>
              <a:t>Schwache Wellen</a:t>
            </a:r>
            <a:r>
              <a:rPr lang="de-DE" sz="2000" dirty="0" smtClean="0"/>
              <a:t>, oder akustischen Wellen</a:t>
            </a:r>
            <a:endParaRPr lang="de-DE" sz="2000" dirty="0"/>
          </a:p>
        </p:txBody>
      </p:sp>
      <p:sp>
        <p:nvSpPr>
          <p:cNvPr id="10" name="Jobbra nyíl 9"/>
          <p:cNvSpPr/>
          <p:nvPr/>
        </p:nvSpPr>
        <p:spPr bwMode="auto">
          <a:xfrm rot="8201436">
            <a:off x="4321447" y="1588370"/>
            <a:ext cx="914400" cy="543580"/>
          </a:xfrm>
          <a:prstGeom prst="right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sp>
        <p:nvSpPr>
          <p:cNvPr id="16" name="Szövegdoboz 15"/>
          <p:cNvSpPr txBox="1"/>
          <p:nvPr/>
        </p:nvSpPr>
        <p:spPr>
          <a:xfrm>
            <a:off x="6500820" y="2298273"/>
            <a:ext cx="350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/>
              <a:t>Starke Wellen</a:t>
            </a:r>
            <a:endParaRPr lang="de-DE" sz="2000" b="1" dirty="0"/>
          </a:p>
        </p:txBody>
      </p:sp>
      <p:sp>
        <p:nvSpPr>
          <p:cNvPr id="29" name="Szövegdoboz 28"/>
          <p:cNvSpPr txBox="1"/>
          <p:nvPr/>
        </p:nvSpPr>
        <p:spPr>
          <a:xfrm>
            <a:off x="354113" y="2983649"/>
            <a:ext cx="2835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</a:t>
            </a:r>
            <a:r>
              <a:rPr lang="de-DE" baseline="-25000" dirty="0" smtClean="0"/>
              <a:t>1</a:t>
            </a:r>
            <a:r>
              <a:rPr lang="de-DE" dirty="0" smtClean="0"/>
              <a:t>/p</a:t>
            </a:r>
            <a:r>
              <a:rPr lang="de-DE" baseline="-25000" dirty="0" smtClean="0"/>
              <a:t>2</a:t>
            </a:r>
            <a:r>
              <a:rPr lang="de-DE" dirty="0" smtClean="0"/>
              <a:t> ist niedrig</a:t>
            </a:r>
          </a:p>
          <a:p>
            <a:r>
              <a:rPr lang="de-DE" dirty="0" smtClean="0"/>
              <a:t>a≈340m/s</a:t>
            </a:r>
            <a:endParaRPr lang="de-DE" dirty="0"/>
          </a:p>
        </p:txBody>
      </p:sp>
      <p:sp>
        <p:nvSpPr>
          <p:cNvPr id="30" name="Szövegdoboz 29"/>
          <p:cNvSpPr txBox="1"/>
          <p:nvPr/>
        </p:nvSpPr>
        <p:spPr>
          <a:xfrm>
            <a:off x="7681686" y="2748503"/>
            <a:ext cx="2835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</a:t>
            </a:r>
            <a:r>
              <a:rPr lang="de-DE" baseline="-25000" dirty="0" smtClean="0"/>
              <a:t>1</a:t>
            </a:r>
            <a:r>
              <a:rPr lang="de-DE" dirty="0" smtClean="0"/>
              <a:t>/p</a:t>
            </a:r>
            <a:r>
              <a:rPr lang="de-DE" baseline="-25000" dirty="0" smtClean="0"/>
              <a:t>2</a:t>
            </a:r>
            <a:r>
              <a:rPr lang="de-DE" dirty="0" smtClean="0"/>
              <a:t> ist h</a:t>
            </a:r>
            <a:r>
              <a:rPr lang="hu-HU" dirty="0" smtClean="0"/>
              <a:t>ö</a:t>
            </a:r>
            <a:r>
              <a:rPr lang="de-DE" dirty="0" smtClean="0"/>
              <a:t>her</a:t>
            </a:r>
          </a:p>
          <a:p>
            <a:r>
              <a:rPr lang="de-DE" dirty="0" smtClean="0"/>
              <a:t>a≈?</a:t>
            </a:r>
            <a:endParaRPr lang="de-DE" dirty="0"/>
          </a:p>
        </p:txBody>
      </p:sp>
      <p:sp>
        <p:nvSpPr>
          <p:cNvPr id="31" name="Jobbra nyíl 30"/>
          <p:cNvSpPr/>
          <p:nvPr/>
        </p:nvSpPr>
        <p:spPr bwMode="auto">
          <a:xfrm rot="2842915">
            <a:off x="6553200" y="1623001"/>
            <a:ext cx="914400" cy="543580"/>
          </a:xfrm>
          <a:prstGeom prst="right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sp>
        <p:nvSpPr>
          <p:cNvPr id="32" name="Jobbra nyíl 31"/>
          <p:cNvSpPr/>
          <p:nvPr/>
        </p:nvSpPr>
        <p:spPr bwMode="auto">
          <a:xfrm rot="2842915">
            <a:off x="8666707" y="3610514"/>
            <a:ext cx="914400" cy="543580"/>
          </a:xfrm>
          <a:prstGeom prst="right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sp>
        <p:nvSpPr>
          <p:cNvPr id="33" name="Jobbra nyíl 32"/>
          <p:cNvSpPr/>
          <p:nvPr/>
        </p:nvSpPr>
        <p:spPr bwMode="auto">
          <a:xfrm rot="7847314">
            <a:off x="7132851" y="3642130"/>
            <a:ext cx="914400" cy="543580"/>
          </a:xfrm>
          <a:prstGeom prst="right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sp>
        <p:nvSpPr>
          <p:cNvPr id="34" name="Szövegdoboz 33"/>
          <p:cNvSpPr txBox="1"/>
          <p:nvPr/>
        </p:nvSpPr>
        <p:spPr>
          <a:xfrm>
            <a:off x="5257800" y="4334231"/>
            <a:ext cx="350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/>
              <a:t>Expansionswellen</a:t>
            </a:r>
            <a:endParaRPr lang="de-DE" sz="2000" b="1" dirty="0"/>
          </a:p>
        </p:txBody>
      </p:sp>
      <p:sp>
        <p:nvSpPr>
          <p:cNvPr id="35" name="Szövegdoboz 34"/>
          <p:cNvSpPr txBox="1"/>
          <p:nvPr/>
        </p:nvSpPr>
        <p:spPr>
          <a:xfrm>
            <a:off x="8603956" y="4369776"/>
            <a:ext cx="350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/>
              <a:t>Kompressionswellen</a:t>
            </a:r>
          </a:p>
          <a:p>
            <a:pPr algn="ctr"/>
            <a:r>
              <a:rPr lang="de-DE" sz="2000" dirty="0" smtClean="0"/>
              <a:t>oder Druckwellen</a:t>
            </a:r>
          </a:p>
          <a:p>
            <a:pPr algn="ctr"/>
            <a:r>
              <a:rPr lang="de-DE" sz="2000" dirty="0" smtClean="0"/>
              <a:t>z.B. Explosion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422831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11506200" cy="5184576"/>
          </a:xfrm>
        </p:spPr>
        <p:txBody>
          <a:bodyPr/>
          <a:lstStyle/>
          <a:p>
            <a:pPr marL="0" indent="0">
              <a:buNone/>
            </a:pPr>
            <a:r>
              <a:rPr lang="de-DE" b="1" dirty="0" smtClean="0"/>
              <a:t>Akustische Wellen: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Warum sehen wir zuerst das Licht des Blitzes, bevor wir seine Stimme hören?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Das Licht bewegt sich mit Lichtgeschwindigkeit </a:t>
            </a:r>
            <a:r>
              <a:rPr lang="de-DE" dirty="0" err="1" smtClean="0"/>
              <a:t>v</a:t>
            </a:r>
            <a:r>
              <a:rPr lang="de-DE" baseline="-25000" dirty="0" err="1" smtClean="0"/>
              <a:t>Licht</a:t>
            </a:r>
            <a:r>
              <a:rPr lang="de-DE" dirty="0" smtClean="0"/>
              <a:t>=300 000 km/s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Die Stimme mit Schallgeschwindigkeit a=340m/s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akustische wellen</a:t>
            </a:r>
            <a:endParaRPr lang="de-DE" dirty="0"/>
          </a:p>
        </p:txBody>
      </p:sp>
      <p:grpSp>
        <p:nvGrpSpPr>
          <p:cNvPr id="13" name="Csoportba foglalás 12"/>
          <p:cNvGrpSpPr/>
          <p:nvPr/>
        </p:nvGrpSpPr>
        <p:grpSpPr>
          <a:xfrm>
            <a:off x="2542779" y="3469960"/>
            <a:ext cx="8049021" cy="3159440"/>
            <a:chOff x="3985720" y="3738147"/>
            <a:chExt cx="8049021" cy="3159440"/>
          </a:xfrm>
        </p:grpSpPr>
        <p:sp>
          <p:nvSpPr>
            <p:cNvPr id="15" name="Villám 14"/>
            <p:cNvSpPr/>
            <p:nvPr/>
          </p:nvSpPr>
          <p:spPr bwMode="auto">
            <a:xfrm rot="2025244">
              <a:off x="10783306" y="4698315"/>
              <a:ext cx="910648" cy="1502945"/>
            </a:xfrm>
            <a:prstGeom prst="lightningBolt">
              <a:avLst/>
            </a:prstGeom>
            <a:solidFill>
              <a:srgbClr val="C00000"/>
            </a:solidFill>
            <a:ln w="9525" algn="ctr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hu-HU" sz="1800">
                <a:latin typeface="Huni_Quorum Medium BT" panose="020E0603030505020404" pitchFamily="34" charset="-18"/>
              </a:endParaRPr>
            </a:p>
          </p:txBody>
        </p:sp>
        <p:grpSp>
          <p:nvGrpSpPr>
            <p:cNvPr id="17" name="Csoportba foglalás 16"/>
            <p:cNvGrpSpPr/>
            <p:nvPr/>
          </p:nvGrpSpPr>
          <p:grpSpPr>
            <a:xfrm flipH="1">
              <a:off x="9680519" y="4001987"/>
              <a:ext cx="1524000" cy="2895600"/>
              <a:chOff x="7467600" y="4038600"/>
              <a:chExt cx="1524000" cy="2895600"/>
            </a:xfrm>
          </p:grpSpPr>
          <p:sp>
            <p:nvSpPr>
              <p:cNvPr id="25" name="Ív 24"/>
              <p:cNvSpPr/>
              <p:nvPr/>
            </p:nvSpPr>
            <p:spPr bwMode="auto">
              <a:xfrm>
                <a:off x="7927919" y="4456213"/>
                <a:ext cx="838200" cy="1981200"/>
              </a:xfrm>
              <a:prstGeom prst="arc">
                <a:avLst>
                  <a:gd name="adj1" fmla="val 17213918"/>
                  <a:gd name="adj2" fmla="val 4193151"/>
                </a:avLst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hu-HU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6" name="Ív 25"/>
              <p:cNvSpPr/>
              <p:nvPr/>
            </p:nvSpPr>
            <p:spPr bwMode="auto">
              <a:xfrm>
                <a:off x="7467600" y="4038600"/>
                <a:ext cx="1524000" cy="2895600"/>
              </a:xfrm>
              <a:prstGeom prst="arc">
                <a:avLst>
                  <a:gd name="adj1" fmla="val 17334769"/>
                  <a:gd name="adj2" fmla="val 4041896"/>
                </a:avLst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hu-HU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grpSp>
          <p:nvGrpSpPr>
            <p:cNvPr id="18" name="Csoportba foglalás 17"/>
            <p:cNvGrpSpPr/>
            <p:nvPr/>
          </p:nvGrpSpPr>
          <p:grpSpPr>
            <a:xfrm>
              <a:off x="4996080" y="4571999"/>
              <a:ext cx="1446240" cy="1182587"/>
              <a:chOff x="4996080" y="4571999"/>
              <a:chExt cx="1446240" cy="1182587"/>
            </a:xfrm>
          </p:grpSpPr>
          <p:sp>
            <p:nvSpPr>
              <p:cNvPr id="22" name="Ív 21"/>
              <p:cNvSpPr/>
              <p:nvPr/>
            </p:nvSpPr>
            <p:spPr bwMode="auto">
              <a:xfrm flipH="1" flipV="1">
                <a:off x="4996080" y="4876800"/>
                <a:ext cx="381000" cy="580037"/>
              </a:xfrm>
              <a:prstGeom prst="arc">
                <a:avLst>
                  <a:gd name="adj1" fmla="val 14625598"/>
                  <a:gd name="adj2" fmla="val 7535955"/>
                </a:avLst>
              </a:prstGeom>
              <a:solidFill>
                <a:schemeClr val="bg1"/>
              </a:solidFill>
              <a:ln w="222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hu-HU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3" name="Ív 22"/>
              <p:cNvSpPr/>
              <p:nvPr/>
            </p:nvSpPr>
            <p:spPr bwMode="auto">
              <a:xfrm flipV="1">
                <a:off x="6061320" y="4830163"/>
                <a:ext cx="381000" cy="580037"/>
              </a:xfrm>
              <a:prstGeom prst="arc">
                <a:avLst>
                  <a:gd name="adj1" fmla="val 14625598"/>
                  <a:gd name="adj2" fmla="val 7535955"/>
                </a:avLst>
              </a:prstGeom>
              <a:solidFill>
                <a:schemeClr val="bg1"/>
              </a:solidFill>
              <a:ln w="222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hu-HU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4" name="Mosolygó arc 23"/>
              <p:cNvSpPr/>
              <p:nvPr/>
            </p:nvSpPr>
            <p:spPr bwMode="auto">
              <a:xfrm>
                <a:off x="5224680" y="4571999"/>
                <a:ext cx="987481" cy="1182587"/>
              </a:xfrm>
              <a:prstGeom prst="smileyFace">
                <a:avLst/>
              </a:prstGeom>
              <a:solidFill>
                <a:schemeClr val="bg1"/>
              </a:solidFill>
              <a:ln w="317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hu-HU" sz="1800">
                  <a:latin typeface="Huni_Quorum Medium BT" panose="020E0603030505020404" pitchFamily="34" charset="-18"/>
                </a:endParaRPr>
              </a:p>
            </p:txBody>
          </p:sp>
        </p:grpSp>
        <p:sp>
          <p:nvSpPr>
            <p:cNvPr id="19" name="Szövegdoboz 18"/>
            <p:cNvSpPr txBox="1"/>
            <p:nvPr/>
          </p:nvSpPr>
          <p:spPr>
            <a:xfrm>
              <a:off x="11208149" y="3807296"/>
              <a:ext cx="8265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err="1" smtClean="0"/>
                <a:t>Blitz</a:t>
              </a:r>
              <a:endParaRPr lang="hu-HU" dirty="0"/>
            </a:p>
          </p:txBody>
        </p:sp>
        <p:sp>
          <p:nvSpPr>
            <p:cNvPr id="20" name="Szövegdoboz 19"/>
            <p:cNvSpPr txBox="1"/>
            <p:nvPr/>
          </p:nvSpPr>
          <p:spPr>
            <a:xfrm>
              <a:off x="9075778" y="3738147"/>
              <a:ext cx="15626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dirty="0" err="1" smtClean="0"/>
                <a:t>Akustische</a:t>
              </a:r>
              <a:r>
                <a:rPr lang="hu-HU" dirty="0" smtClean="0"/>
                <a:t> </a:t>
              </a:r>
              <a:r>
                <a:rPr lang="hu-HU" dirty="0" err="1" smtClean="0"/>
                <a:t>Welle</a:t>
              </a:r>
              <a:endParaRPr lang="hu-HU" dirty="0"/>
            </a:p>
          </p:txBody>
        </p:sp>
        <p:sp>
          <p:nvSpPr>
            <p:cNvPr id="21" name="Szövegdoboz 20"/>
            <p:cNvSpPr txBox="1"/>
            <p:nvPr/>
          </p:nvSpPr>
          <p:spPr>
            <a:xfrm>
              <a:off x="3985720" y="5920372"/>
              <a:ext cx="3645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dirty="0" smtClean="0"/>
                <a:t>Herr </a:t>
              </a:r>
              <a:r>
                <a:rPr lang="hu-HU" dirty="0" err="1" smtClean="0"/>
                <a:t>Lichtsensor</a:t>
              </a:r>
              <a:r>
                <a:rPr lang="hu-HU" dirty="0" smtClean="0"/>
                <a:t>/</a:t>
              </a:r>
            </a:p>
            <a:p>
              <a:pPr algn="ctr"/>
              <a:r>
                <a:rPr lang="hu-HU" dirty="0" err="1" smtClean="0"/>
                <a:t>Druckschwankungssensor</a:t>
              </a:r>
              <a:endParaRPr lang="hu-HU" dirty="0"/>
            </a:p>
          </p:txBody>
        </p:sp>
      </p:grpSp>
      <p:sp>
        <p:nvSpPr>
          <p:cNvPr id="27" name="Ív 26"/>
          <p:cNvSpPr/>
          <p:nvPr/>
        </p:nvSpPr>
        <p:spPr bwMode="auto">
          <a:xfrm flipH="1">
            <a:off x="6126364" y="3694213"/>
            <a:ext cx="1524000" cy="2895600"/>
          </a:xfrm>
          <a:prstGeom prst="arc">
            <a:avLst>
              <a:gd name="adj1" fmla="val 17334769"/>
              <a:gd name="adj2" fmla="val 4041896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Szövegdoboz 27"/>
          <p:cNvSpPr txBox="1"/>
          <p:nvPr/>
        </p:nvSpPr>
        <p:spPr>
          <a:xfrm>
            <a:off x="5521623" y="3430373"/>
            <a:ext cx="1562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err="1" smtClean="0"/>
              <a:t>Lichtwelle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007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02398"/>
            <a:ext cx="1165860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die relativ langsame Ausbreitung kann zum merkwürdigen Erscheinungen führen = Doppler Effekt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z.B. wird ein Taktgeber mit eine Geschwindigkeit von v bewegt:</a:t>
            </a:r>
            <a:endParaRPr lang="de-D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7409" y="35598"/>
            <a:ext cx="10609180" cy="764704"/>
          </a:xfrm>
        </p:spPr>
        <p:txBody>
          <a:bodyPr/>
          <a:lstStyle/>
          <a:p>
            <a:r>
              <a:rPr lang="de-DE" dirty="0" smtClean="0"/>
              <a:t>akustischen wellen</a:t>
            </a: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4302596"/>
            <a:ext cx="888802" cy="1143000"/>
          </a:xfrm>
          <a:prstGeom prst="rect">
            <a:avLst/>
          </a:prstGeom>
        </p:spPr>
      </p:pic>
      <p:grpSp>
        <p:nvGrpSpPr>
          <p:cNvPr id="22" name="Csoportba foglalás 21"/>
          <p:cNvGrpSpPr/>
          <p:nvPr/>
        </p:nvGrpSpPr>
        <p:grpSpPr>
          <a:xfrm>
            <a:off x="3429000" y="2501714"/>
            <a:ext cx="4320000" cy="4320000"/>
            <a:chOff x="3429000" y="2501714"/>
            <a:chExt cx="4320000" cy="4320000"/>
          </a:xfrm>
        </p:grpSpPr>
        <p:sp>
          <p:nvSpPr>
            <p:cNvPr id="13" name="Ellipszis 12"/>
            <p:cNvSpPr/>
            <p:nvPr/>
          </p:nvSpPr>
          <p:spPr bwMode="auto">
            <a:xfrm>
              <a:off x="4067801" y="3966300"/>
              <a:ext cx="1440000" cy="1440000"/>
            </a:xfrm>
            <a:prstGeom prst="ellips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hu-HU" sz="1800">
                <a:latin typeface="Huni_Quorum Medium BT" panose="020E0603030505020404" pitchFamily="34" charset="-18"/>
              </a:endParaRPr>
            </a:p>
          </p:txBody>
        </p:sp>
        <p:sp>
          <p:nvSpPr>
            <p:cNvPr id="14" name="Ellipszis 13"/>
            <p:cNvSpPr/>
            <p:nvPr/>
          </p:nvSpPr>
          <p:spPr bwMode="auto">
            <a:xfrm>
              <a:off x="3429000" y="2501714"/>
              <a:ext cx="4320000" cy="4320000"/>
            </a:xfrm>
            <a:prstGeom prst="ellips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hu-HU" sz="1800">
                <a:latin typeface="Huni_Quorum Medium BT" panose="020E0603030505020404" pitchFamily="34" charset="-18"/>
              </a:endParaRPr>
            </a:p>
          </p:txBody>
        </p:sp>
        <p:sp>
          <p:nvSpPr>
            <p:cNvPr id="15" name="Ellipszis 14"/>
            <p:cNvSpPr/>
            <p:nvPr/>
          </p:nvSpPr>
          <p:spPr bwMode="auto">
            <a:xfrm>
              <a:off x="3733800" y="3246300"/>
              <a:ext cx="2880000" cy="2880000"/>
            </a:xfrm>
            <a:prstGeom prst="ellips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hu-HU" sz="1800">
                <a:latin typeface="Huni_Quorum Medium BT" panose="020E0603030505020404" pitchFamily="34" charset="-18"/>
              </a:endParaRPr>
            </a:p>
          </p:txBody>
        </p:sp>
      </p:grpSp>
      <p:cxnSp>
        <p:nvCxnSpPr>
          <p:cNvPr id="19" name="Egyenes összekötő nyíllal 18"/>
          <p:cNvCxnSpPr/>
          <p:nvPr/>
        </p:nvCxnSpPr>
        <p:spPr bwMode="auto">
          <a:xfrm flipH="1">
            <a:off x="4165402" y="5638800"/>
            <a:ext cx="838200" cy="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Szövegdoboz 19"/>
          <p:cNvSpPr txBox="1"/>
          <p:nvPr/>
        </p:nvSpPr>
        <p:spPr>
          <a:xfrm>
            <a:off x="4394002" y="5607605"/>
            <a:ext cx="1219200" cy="38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v</a:t>
            </a:r>
            <a:endParaRPr lang="hu-HU" dirty="0"/>
          </a:p>
        </p:txBody>
      </p:sp>
      <p:grpSp>
        <p:nvGrpSpPr>
          <p:cNvPr id="29" name="Csoportba foglalás 28"/>
          <p:cNvGrpSpPr/>
          <p:nvPr/>
        </p:nvGrpSpPr>
        <p:grpSpPr>
          <a:xfrm>
            <a:off x="1867800" y="1057376"/>
            <a:ext cx="8495400" cy="7228924"/>
            <a:chOff x="1360714" y="1057376"/>
            <a:chExt cx="8495400" cy="7228924"/>
          </a:xfrm>
        </p:grpSpPr>
        <p:sp>
          <p:nvSpPr>
            <p:cNvPr id="23" name="Ív 22"/>
            <p:cNvSpPr/>
            <p:nvPr/>
          </p:nvSpPr>
          <p:spPr bwMode="auto">
            <a:xfrm>
              <a:off x="1360714" y="1086300"/>
              <a:ext cx="7200000" cy="7200000"/>
            </a:xfrm>
            <a:prstGeom prst="arc">
              <a:avLst>
                <a:gd name="adj1" fmla="val 19143623"/>
                <a:gd name="adj2" fmla="val 2113034"/>
              </a:avLst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Ív 23"/>
            <p:cNvSpPr/>
            <p:nvPr/>
          </p:nvSpPr>
          <p:spPr bwMode="auto">
            <a:xfrm flipH="1">
              <a:off x="2656114" y="1057376"/>
              <a:ext cx="7200000" cy="7200000"/>
            </a:xfrm>
            <a:prstGeom prst="arc">
              <a:avLst>
                <a:gd name="adj1" fmla="val 19143623"/>
                <a:gd name="adj2" fmla="val 2113034"/>
              </a:avLst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5" name="Szövegdoboz 24"/>
          <p:cNvSpPr txBox="1"/>
          <p:nvPr/>
        </p:nvSpPr>
        <p:spPr>
          <a:xfrm>
            <a:off x="7827408" y="1584577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Position der Taktgeber</a:t>
            </a:r>
          </a:p>
          <a:p>
            <a:r>
              <a:rPr lang="de-DE" dirty="0" smtClean="0"/>
              <a:t>im Zeitpunkt t</a:t>
            </a:r>
            <a:r>
              <a:rPr lang="de-DE" baseline="-25000" dirty="0" smtClean="0"/>
              <a:t>1</a:t>
            </a:r>
            <a:endParaRPr lang="de-DE" baseline="-25000" dirty="0"/>
          </a:p>
        </p:txBody>
      </p:sp>
      <p:cxnSp>
        <p:nvCxnSpPr>
          <p:cNvPr id="27" name="Egyenes összekötő nyíllal 26"/>
          <p:cNvCxnSpPr/>
          <p:nvPr/>
        </p:nvCxnSpPr>
        <p:spPr bwMode="auto">
          <a:xfrm flipH="1">
            <a:off x="6168004" y="2133600"/>
            <a:ext cx="1580996" cy="25908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Egyenes összekötő nyíllal 32"/>
          <p:cNvCxnSpPr/>
          <p:nvPr/>
        </p:nvCxnSpPr>
        <p:spPr bwMode="auto">
          <a:xfrm flipV="1">
            <a:off x="6188492" y="2878390"/>
            <a:ext cx="2366396" cy="180791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Szövegdoboz 33"/>
          <p:cNvSpPr txBox="1"/>
          <p:nvPr/>
        </p:nvSpPr>
        <p:spPr>
          <a:xfrm>
            <a:off x="8812998" y="2259832"/>
            <a:ext cx="2812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Hinterlegte Abstand der Welle im Zeitpunkt t</a:t>
            </a:r>
            <a:endParaRPr lang="de-DE" baseline="-25000" dirty="0"/>
          </a:p>
        </p:txBody>
      </p:sp>
      <p:graphicFrame>
        <p:nvGraphicFramePr>
          <p:cNvPr id="35" name="Objektum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6383580"/>
              </p:ext>
            </p:extLst>
          </p:nvPr>
        </p:nvGraphicFramePr>
        <p:xfrm>
          <a:off x="9261033" y="3169817"/>
          <a:ext cx="1081088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56" name="Equation" r:id="rId4" imgW="596880" imgH="253800" progId="Equation.DSMT4">
                  <p:embed/>
                </p:oleObj>
              </mc:Choice>
              <mc:Fallback>
                <p:oleObj name="Equation" r:id="rId4" imgW="596880" imgH="253800" progId="Equation.DSMT4">
                  <p:embed/>
                  <p:pic>
                    <p:nvPicPr>
                      <p:cNvPr id="37" name="Objektum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61033" y="3169817"/>
                        <a:ext cx="1081088" cy="458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Szövegdoboz 35"/>
          <p:cNvSpPr txBox="1"/>
          <p:nvPr/>
        </p:nvSpPr>
        <p:spPr>
          <a:xfrm rot="17585555">
            <a:off x="2591338" y="2663772"/>
            <a:ext cx="1633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Ein</a:t>
            </a:r>
            <a:r>
              <a:rPr lang="hu-HU" dirty="0" smtClean="0"/>
              <a:t> </a:t>
            </a:r>
            <a:r>
              <a:rPr lang="hu-HU" dirty="0" err="1" smtClean="0"/>
              <a:t>Takt</a:t>
            </a:r>
            <a:endParaRPr lang="hu-HU" baseline="-25000" dirty="0"/>
          </a:p>
        </p:txBody>
      </p:sp>
      <p:grpSp>
        <p:nvGrpSpPr>
          <p:cNvPr id="40" name="Csoportba foglalás 39"/>
          <p:cNvGrpSpPr/>
          <p:nvPr/>
        </p:nvGrpSpPr>
        <p:grpSpPr>
          <a:xfrm>
            <a:off x="653495" y="3966300"/>
            <a:ext cx="1446240" cy="1182587"/>
            <a:chOff x="3553139" y="4303812"/>
            <a:chExt cx="1446240" cy="1182587"/>
          </a:xfrm>
        </p:grpSpPr>
        <p:sp>
          <p:nvSpPr>
            <p:cNvPr id="37" name="Ív 36"/>
            <p:cNvSpPr/>
            <p:nvPr/>
          </p:nvSpPr>
          <p:spPr bwMode="auto">
            <a:xfrm flipH="1" flipV="1">
              <a:off x="3553139" y="4608613"/>
              <a:ext cx="381000" cy="580037"/>
            </a:xfrm>
            <a:prstGeom prst="arc">
              <a:avLst>
                <a:gd name="adj1" fmla="val 14625598"/>
                <a:gd name="adj2" fmla="val 7535955"/>
              </a:avLst>
            </a:prstGeom>
            <a:solidFill>
              <a:schemeClr val="bg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Ív 37"/>
            <p:cNvSpPr/>
            <p:nvPr/>
          </p:nvSpPr>
          <p:spPr bwMode="auto">
            <a:xfrm flipV="1">
              <a:off x="4618379" y="4561976"/>
              <a:ext cx="381000" cy="580037"/>
            </a:xfrm>
            <a:prstGeom prst="arc">
              <a:avLst>
                <a:gd name="adj1" fmla="val 14625598"/>
                <a:gd name="adj2" fmla="val 7535955"/>
              </a:avLst>
            </a:prstGeom>
            <a:solidFill>
              <a:schemeClr val="bg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9" name="Mosolygó arc 38"/>
            <p:cNvSpPr/>
            <p:nvPr/>
          </p:nvSpPr>
          <p:spPr bwMode="auto">
            <a:xfrm>
              <a:off x="3781739" y="4303812"/>
              <a:ext cx="987481" cy="1182587"/>
            </a:xfrm>
            <a:prstGeom prst="smileyFace">
              <a:avLst/>
            </a:prstGeom>
            <a:solidFill>
              <a:schemeClr val="bg1"/>
            </a:solidFill>
            <a:ln w="31750" algn="ctr">
              <a:solidFill>
                <a:schemeClr val="tx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hu-HU" sz="1800">
                <a:latin typeface="Huni_Quorum Medium BT" panose="020E0603030505020404" pitchFamily="34" charset="-18"/>
              </a:endParaRPr>
            </a:p>
          </p:txBody>
        </p:sp>
      </p:grpSp>
      <p:sp>
        <p:nvSpPr>
          <p:cNvPr id="41" name="Szövegdoboz 40"/>
          <p:cNvSpPr txBox="1"/>
          <p:nvPr/>
        </p:nvSpPr>
        <p:spPr>
          <a:xfrm>
            <a:off x="-89834" y="5330606"/>
            <a:ext cx="28129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Er hört die Takten öfter</a:t>
            </a:r>
          </a:p>
          <a:p>
            <a:pPr algn="ctr"/>
            <a:r>
              <a:rPr lang="de-DE" baseline="-25000" dirty="0" smtClean="0"/>
              <a:t>(mit höheren Frequenz)</a:t>
            </a:r>
            <a:endParaRPr lang="de-DE" baseline="-25000" dirty="0"/>
          </a:p>
        </p:txBody>
      </p:sp>
      <p:grpSp>
        <p:nvGrpSpPr>
          <p:cNvPr id="42" name="Csoportba foglalás 41"/>
          <p:cNvGrpSpPr/>
          <p:nvPr/>
        </p:nvGrpSpPr>
        <p:grpSpPr>
          <a:xfrm>
            <a:off x="9616130" y="3809941"/>
            <a:ext cx="1446240" cy="1182587"/>
            <a:chOff x="3553139" y="4303812"/>
            <a:chExt cx="1446240" cy="1182587"/>
          </a:xfrm>
        </p:grpSpPr>
        <p:sp>
          <p:nvSpPr>
            <p:cNvPr id="43" name="Ív 42"/>
            <p:cNvSpPr/>
            <p:nvPr/>
          </p:nvSpPr>
          <p:spPr bwMode="auto">
            <a:xfrm flipH="1" flipV="1">
              <a:off x="3553139" y="4608613"/>
              <a:ext cx="381000" cy="580037"/>
            </a:xfrm>
            <a:prstGeom prst="arc">
              <a:avLst>
                <a:gd name="adj1" fmla="val 14625598"/>
                <a:gd name="adj2" fmla="val 7535955"/>
              </a:avLst>
            </a:prstGeom>
            <a:solidFill>
              <a:schemeClr val="bg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4" name="Ív 43"/>
            <p:cNvSpPr/>
            <p:nvPr/>
          </p:nvSpPr>
          <p:spPr bwMode="auto">
            <a:xfrm flipV="1">
              <a:off x="4618379" y="4561976"/>
              <a:ext cx="381000" cy="580037"/>
            </a:xfrm>
            <a:prstGeom prst="arc">
              <a:avLst>
                <a:gd name="adj1" fmla="val 14625598"/>
                <a:gd name="adj2" fmla="val 7535955"/>
              </a:avLst>
            </a:prstGeom>
            <a:solidFill>
              <a:schemeClr val="bg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5" name="Mosolygó arc 44"/>
            <p:cNvSpPr/>
            <p:nvPr/>
          </p:nvSpPr>
          <p:spPr bwMode="auto">
            <a:xfrm>
              <a:off x="3781739" y="4303812"/>
              <a:ext cx="987481" cy="1182587"/>
            </a:xfrm>
            <a:prstGeom prst="smileyFace">
              <a:avLst/>
            </a:prstGeom>
            <a:solidFill>
              <a:schemeClr val="bg1"/>
            </a:solidFill>
            <a:ln w="31750" algn="ctr">
              <a:solidFill>
                <a:schemeClr val="tx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hu-HU" sz="1800">
                <a:latin typeface="Huni_Quorum Medium BT" panose="020E0603030505020404" pitchFamily="34" charset="-18"/>
              </a:endParaRPr>
            </a:p>
          </p:txBody>
        </p:sp>
      </p:grpSp>
      <p:sp>
        <p:nvSpPr>
          <p:cNvPr id="46" name="Szövegdoboz 45"/>
          <p:cNvSpPr txBox="1"/>
          <p:nvPr/>
        </p:nvSpPr>
        <p:spPr>
          <a:xfrm>
            <a:off x="8883499" y="5168597"/>
            <a:ext cx="30533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Er hört die Takte seltener</a:t>
            </a:r>
          </a:p>
          <a:p>
            <a:pPr algn="ctr"/>
            <a:r>
              <a:rPr lang="de-DE" baseline="-25000" dirty="0" smtClean="0"/>
              <a:t>(mit niedrigeren Frequenz)</a:t>
            </a:r>
            <a:endParaRPr lang="de-DE" baseline="-25000" dirty="0"/>
          </a:p>
        </p:txBody>
      </p:sp>
      <p:sp>
        <p:nvSpPr>
          <p:cNvPr id="47" name="Szövegdoboz 46"/>
          <p:cNvSpPr txBox="1"/>
          <p:nvPr/>
        </p:nvSpPr>
        <p:spPr>
          <a:xfrm rot="19411986">
            <a:off x="7710741" y="2584562"/>
            <a:ext cx="1219200" cy="38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5415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Csoportba foglalás 51"/>
          <p:cNvGrpSpPr/>
          <p:nvPr/>
        </p:nvGrpSpPr>
        <p:grpSpPr>
          <a:xfrm>
            <a:off x="7600601" y="1051479"/>
            <a:ext cx="1152000" cy="792000"/>
            <a:chOff x="3553139" y="4303812"/>
            <a:chExt cx="1446240" cy="1182587"/>
          </a:xfrm>
        </p:grpSpPr>
        <p:sp>
          <p:nvSpPr>
            <p:cNvPr id="53" name="Ív 52"/>
            <p:cNvSpPr/>
            <p:nvPr/>
          </p:nvSpPr>
          <p:spPr bwMode="auto">
            <a:xfrm flipH="1" flipV="1">
              <a:off x="3553139" y="4608613"/>
              <a:ext cx="381000" cy="580037"/>
            </a:xfrm>
            <a:prstGeom prst="arc">
              <a:avLst>
                <a:gd name="adj1" fmla="val 14625598"/>
                <a:gd name="adj2" fmla="val 7535955"/>
              </a:avLst>
            </a:prstGeom>
            <a:solidFill>
              <a:schemeClr val="bg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4" name="Ív 53"/>
            <p:cNvSpPr/>
            <p:nvPr/>
          </p:nvSpPr>
          <p:spPr bwMode="auto">
            <a:xfrm flipV="1">
              <a:off x="4618379" y="4561976"/>
              <a:ext cx="381000" cy="580037"/>
            </a:xfrm>
            <a:prstGeom prst="arc">
              <a:avLst>
                <a:gd name="adj1" fmla="val 14625598"/>
                <a:gd name="adj2" fmla="val 7535955"/>
              </a:avLst>
            </a:prstGeom>
            <a:solidFill>
              <a:schemeClr val="bg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5" name="Mosolygó arc 54"/>
            <p:cNvSpPr/>
            <p:nvPr/>
          </p:nvSpPr>
          <p:spPr bwMode="auto">
            <a:xfrm>
              <a:off x="3781739" y="4303812"/>
              <a:ext cx="987481" cy="1182587"/>
            </a:xfrm>
            <a:prstGeom prst="smileyFace">
              <a:avLst>
                <a:gd name="adj" fmla="val -4653"/>
              </a:avLst>
            </a:prstGeom>
            <a:solidFill>
              <a:schemeClr val="bg1"/>
            </a:solidFill>
            <a:ln w="31750" algn="ctr">
              <a:solidFill>
                <a:schemeClr val="tx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hu-HU" sz="1800">
                <a:latin typeface="Huni_Quorum Medium BT" panose="020E0603030505020404" pitchFamily="34" charset="-18"/>
              </a:endParaRPr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1283" y="1066800"/>
            <a:ext cx="1165860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supersonischer Taktgeber</a:t>
            </a:r>
            <a:endParaRPr lang="de-DE" b="1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akustischen wellen</a:t>
            </a: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014" y="3543242"/>
            <a:ext cx="888802" cy="1143000"/>
          </a:xfrm>
          <a:prstGeom prst="rect">
            <a:avLst/>
          </a:prstGeom>
        </p:spPr>
      </p:pic>
      <p:grpSp>
        <p:nvGrpSpPr>
          <p:cNvPr id="22" name="Csoportba foglalás 21"/>
          <p:cNvGrpSpPr/>
          <p:nvPr/>
        </p:nvGrpSpPr>
        <p:grpSpPr>
          <a:xfrm>
            <a:off x="4136711" y="1828800"/>
            <a:ext cx="6074089" cy="4320000"/>
            <a:chOff x="4067801" y="2555690"/>
            <a:chExt cx="6074089" cy="4320000"/>
          </a:xfrm>
        </p:grpSpPr>
        <p:sp>
          <p:nvSpPr>
            <p:cNvPr id="13" name="Ellipszis 12"/>
            <p:cNvSpPr/>
            <p:nvPr/>
          </p:nvSpPr>
          <p:spPr bwMode="auto">
            <a:xfrm>
              <a:off x="4067801" y="3966300"/>
              <a:ext cx="1440000" cy="1440000"/>
            </a:xfrm>
            <a:prstGeom prst="ellips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hu-HU" sz="1800">
                <a:latin typeface="Huni_Quorum Medium BT" panose="020E0603030505020404" pitchFamily="34" charset="-18"/>
              </a:endParaRPr>
            </a:p>
          </p:txBody>
        </p:sp>
        <p:sp>
          <p:nvSpPr>
            <p:cNvPr id="14" name="Ellipszis 13"/>
            <p:cNvSpPr/>
            <p:nvPr/>
          </p:nvSpPr>
          <p:spPr bwMode="auto">
            <a:xfrm>
              <a:off x="5821890" y="2555690"/>
              <a:ext cx="4320000" cy="4320000"/>
            </a:xfrm>
            <a:prstGeom prst="ellips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hu-HU" sz="1800">
                <a:latin typeface="Huni_Quorum Medium BT" panose="020E0603030505020404" pitchFamily="34" charset="-18"/>
              </a:endParaRPr>
            </a:p>
          </p:txBody>
        </p:sp>
        <p:sp>
          <p:nvSpPr>
            <p:cNvPr id="15" name="Ellipszis 14"/>
            <p:cNvSpPr/>
            <p:nvPr/>
          </p:nvSpPr>
          <p:spPr bwMode="auto">
            <a:xfrm>
              <a:off x="4844731" y="3246300"/>
              <a:ext cx="2880000" cy="2880000"/>
            </a:xfrm>
            <a:prstGeom prst="ellips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hu-HU" sz="1800">
                <a:latin typeface="Huni_Quorum Medium BT" panose="020E0603030505020404" pitchFamily="34" charset="-18"/>
              </a:endParaRPr>
            </a:p>
          </p:txBody>
        </p:sp>
      </p:grpSp>
      <p:cxnSp>
        <p:nvCxnSpPr>
          <p:cNvPr id="19" name="Egyenes összekötő nyíllal 18"/>
          <p:cNvCxnSpPr/>
          <p:nvPr/>
        </p:nvCxnSpPr>
        <p:spPr bwMode="auto">
          <a:xfrm flipH="1" flipV="1">
            <a:off x="2173184" y="3976139"/>
            <a:ext cx="1105532" cy="31195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Szövegdoboz 19"/>
          <p:cNvSpPr txBox="1"/>
          <p:nvPr/>
        </p:nvSpPr>
        <p:spPr>
          <a:xfrm>
            <a:off x="2333127" y="4119197"/>
            <a:ext cx="1219200" cy="38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v &gt; a</a:t>
            </a:r>
            <a:endParaRPr lang="hu-HU" dirty="0"/>
          </a:p>
        </p:txBody>
      </p:sp>
      <p:sp>
        <p:nvSpPr>
          <p:cNvPr id="25" name="Szövegdoboz 24"/>
          <p:cNvSpPr txBox="1"/>
          <p:nvPr/>
        </p:nvSpPr>
        <p:spPr>
          <a:xfrm>
            <a:off x="7453741" y="4821477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Position der Taktgeber</a:t>
            </a:r>
          </a:p>
          <a:p>
            <a:r>
              <a:rPr lang="de-DE" dirty="0" smtClean="0"/>
              <a:t>im Zeitpunkt t</a:t>
            </a:r>
            <a:r>
              <a:rPr lang="de-DE" baseline="-25000" dirty="0" smtClean="0"/>
              <a:t>1</a:t>
            </a:r>
            <a:endParaRPr lang="de-DE" baseline="-25000" dirty="0"/>
          </a:p>
        </p:txBody>
      </p:sp>
      <p:cxnSp>
        <p:nvCxnSpPr>
          <p:cNvPr id="27" name="Egyenes összekötő nyíllal 26"/>
          <p:cNvCxnSpPr/>
          <p:nvPr/>
        </p:nvCxnSpPr>
        <p:spPr bwMode="auto">
          <a:xfrm flipH="1" flipV="1">
            <a:off x="8075880" y="4292354"/>
            <a:ext cx="275152" cy="50845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Egyenes összekötő nyíllal 32"/>
          <p:cNvCxnSpPr/>
          <p:nvPr/>
        </p:nvCxnSpPr>
        <p:spPr bwMode="auto">
          <a:xfrm flipH="1" flipV="1">
            <a:off x="7119658" y="2066566"/>
            <a:ext cx="894174" cy="215065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Szövegdoboz 33"/>
          <p:cNvSpPr txBox="1"/>
          <p:nvPr/>
        </p:nvSpPr>
        <p:spPr>
          <a:xfrm>
            <a:off x="7453741" y="2402212"/>
            <a:ext cx="2163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Hinterlegte Abstand der Welle im Zeitpunkt t</a:t>
            </a:r>
            <a:endParaRPr lang="de-DE" baseline="-25000" dirty="0"/>
          </a:p>
        </p:txBody>
      </p:sp>
      <p:graphicFrame>
        <p:nvGraphicFramePr>
          <p:cNvPr id="35" name="Objektum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9736"/>
              </p:ext>
            </p:extLst>
          </p:nvPr>
        </p:nvGraphicFramePr>
        <p:xfrm>
          <a:off x="7949696" y="3215300"/>
          <a:ext cx="1081088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77" name="Equation" r:id="rId4" imgW="596880" imgH="253800" progId="Equation.DSMT4">
                  <p:embed/>
                </p:oleObj>
              </mc:Choice>
              <mc:Fallback>
                <p:oleObj name="Equation" r:id="rId4" imgW="596880" imgH="253800" progId="Equation.DSMT4">
                  <p:embed/>
                  <p:pic>
                    <p:nvPicPr>
                      <p:cNvPr id="35" name="Objektum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49696" y="3215300"/>
                        <a:ext cx="1081088" cy="458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Szövegdoboz 35"/>
          <p:cNvSpPr txBox="1"/>
          <p:nvPr/>
        </p:nvSpPr>
        <p:spPr>
          <a:xfrm rot="2126932">
            <a:off x="8956239" y="2149620"/>
            <a:ext cx="1633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Ein Takt</a:t>
            </a:r>
            <a:endParaRPr lang="de-DE" baseline="-25000" dirty="0"/>
          </a:p>
        </p:txBody>
      </p:sp>
      <p:grpSp>
        <p:nvGrpSpPr>
          <p:cNvPr id="40" name="Csoportba foglalás 39"/>
          <p:cNvGrpSpPr/>
          <p:nvPr/>
        </p:nvGrpSpPr>
        <p:grpSpPr>
          <a:xfrm>
            <a:off x="420935" y="3433553"/>
            <a:ext cx="1446240" cy="1182587"/>
            <a:chOff x="3553139" y="4303812"/>
            <a:chExt cx="1446240" cy="1182587"/>
          </a:xfrm>
        </p:grpSpPr>
        <p:sp>
          <p:nvSpPr>
            <p:cNvPr id="37" name="Ív 36"/>
            <p:cNvSpPr/>
            <p:nvPr/>
          </p:nvSpPr>
          <p:spPr bwMode="auto">
            <a:xfrm flipH="1" flipV="1">
              <a:off x="3553139" y="4608613"/>
              <a:ext cx="381000" cy="580037"/>
            </a:xfrm>
            <a:prstGeom prst="arc">
              <a:avLst>
                <a:gd name="adj1" fmla="val 14625598"/>
                <a:gd name="adj2" fmla="val 7535955"/>
              </a:avLst>
            </a:prstGeom>
            <a:solidFill>
              <a:schemeClr val="bg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Ív 37"/>
            <p:cNvSpPr/>
            <p:nvPr/>
          </p:nvSpPr>
          <p:spPr bwMode="auto">
            <a:xfrm flipV="1">
              <a:off x="4618379" y="4561976"/>
              <a:ext cx="381000" cy="580037"/>
            </a:xfrm>
            <a:prstGeom prst="arc">
              <a:avLst>
                <a:gd name="adj1" fmla="val 14625598"/>
                <a:gd name="adj2" fmla="val 7535955"/>
              </a:avLst>
            </a:prstGeom>
            <a:solidFill>
              <a:schemeClr val="bg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9" name="Mosolygó arc 38"/>
            <p:cNvSpPr/>
            <p:nvPr/>
          </p:nvSpPr>
          <p:spPr bwMode="auto">
            <a:xfrm>
              <a:off x="3781739" y="4303812"/>
              <a:ext cx="987481" cy="1182587"/>
            </a:xfrm>
            <a:prstGeom prst="smileyFace">
              <a:avLst>
                <a:gd name="adj" fmla="val -4653"/>
              </a:avLst>
            </a:prstGeom>
            <a:solidFill>
              <a:schemeClr val="bg1"/>
            </a:solidFill>
            <a:ln w="31750" algn="ctr">
              <a:solidFill>
                <a:schemeClr val="tx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hu-HU" sz="1800">
                <a:latin typeface="Huni_Quorum Medium BT" panose="020E0603030505020404" pitchFamily="34" charset="-18"/>
              </a:endParaRPr>
            </a:p>
          </p:txBody>
        </p:sp>
      </p:grpSp>
      <p:sp>
        <p:nvSpPr>
          <p:cNvPr id="41" name="Szövegdoboz 40"/>
          <p:cNvSpPr txBox="1"/>
          <p:nvPr/>
        </p:nvSpPr>
        <p:spPr>
          <a:xfrm>
            <a:off x="-174523" y="4630616"/>
            <a:ext cx="2812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Er hört gar nichts</a:t>
            </a:r>
            <a:endParaRPr lang="de-DE" baseline="-25000" dirty="0"/>
          </a:p>
        </p:txBody>
      </p:sp>
      <p:cxnSp>
        <p:nvCxnSpPr>
          <p:cNvPr id="12" name="Egyenes összekötő 11"/>
          <p:cNvCxnSpPr/>
          <p:nvPr/>
        </p:nvCxnSpPr>
        <p:spPr bwMode="auto">
          <a:xfrm flipH="1">
            <a:off x="3693832" y="6442514"/>
            <a:ext cx="432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lg" len="lg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Szövegdoboz 47"/>
          <p:cNvSpPr txBox="1"/>
          <p:nvPr/>
        </p:nvSpPr>
        <p:spPr>
          <a:xfrm>
            <a:off x="4016350" y="5818328"/>
            <a:ext cx="3437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Hinterlegte Abstand der Taktgeber im Zeitpunkt t</a:t>
            </a:r>
            <a:endParaRPr lang="de-DE" baseline="-25000" dirty="0"/>
          </a:p>
        </p:txBody>
      </p:sp>
      <p:cxnSp>
        <p:nvCxnSpPr>
          <p:cNvPr id="17" name="Egyenes összekötő 16"/>
          <p:cNvCxnSpPr/>
          <p:nvPr/>
        </p:nvCxnSpPr>
        <p:spPr bwMode="auto">
          <a:xfrm flipV="1">
            <a:off x="3349848" y="1219200"/>
            <a:ext cx="5336952" cy="263911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Egyenes összekötő 48"/>
          <p:cNvCxnSpPr/>
          <p:nvPr/>
        </p:nvCxnSpPr>
        <p:spPr bwMode="auto">
          <a:xfrm>
            <a:off x="3318045" y="4060776"/>
            <a:ext cx="5336952" cy="263911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1" name="Szövegdoboz 50"/>
          <p:cNvSpPr txBox="1"/>
          <p:nvPr/>
        </p:nvSpPr>
        <p:spPr>
          <a:xfrm>
            <a:off x="4930124" y="924219"/>
            <a:ext cx="34373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Er hört die Überschallknall</a:t>
            </a:r>
          </a:p>
          <a:p>
            <a:r>
              <a:rPr lang="de-DE" baseline="-25000" dirty="0" smtClean="0"/>
              <a:t>(</a:t>
            </a:r>
            <a:r>
              <a:rPr lang="de-DE" baseline="-25000" dirty="0" err="1" smtClean="0"/>
              <a:t>sonic</a:t>
            </a:r>
            <a:r>
              <a:rPr lang="de-DE" baseline="-25000" dirty="0" smtClean="0"/>
              <a:t> boom)</a:t>
            </a:r>
            <a:endParaRPr lang="de-DE" baseline="-25000" dirty="0"/>
          </a:p>
        </p:txBody>
      </p:sp>
      <p:sp>
        <p:nvSpPr>
          <p:cNvPr id="56" name="Szövegdoboz 55"/>
          <p:cNvSpPr txBox="1"/>
          <p:nvPr/>
        </p:nvSpPr>
        <p:spPr>
          <a:xfrm rot="20116426">
            <a:off x="3595750" y="2362251"/>
            <a:ext cx="3437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Wellenfront der Schallwellen</a:t>
            </a:r>
            <a:endParaRPr lang="de-DE" baseline="-25000" dirty="0"/>
          </a:p>
        </p:txBody>
      </p:sp>
      <p:sp>
        <p:nvSpPr>
          <p:cNvPr id="57" name="Szövegdoboz 56"/>
          <p:cNvSpPr txBox="1"/>
          <p:nvPr/>
        </p:nvSpPr>
        <p:spPr>
          <a:xfrm>
            <a:off x="10652855" y="4431474"/>
            <a:ext cx="1212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hlinkClick r:id="rId6"/>
              </a:rPr>
              <a:t>VIDEO</a:t>
            </a:r>
            <a:endParaRPr lang="hu-HU" baseline="-25000" dirty="0"/>
          </a:p>
        </p:txBody>
      </p:sp>
    </p:spTree>
    <p:extLst>
      <p:ext uri="{BB962C8B-B14F-4D97-AF65-F5344CB8AC3E}">
        <p14:creationId xmlns:p14="http://schemas.microsoft.com/office/powerpoint/2010/main" val="231301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4670" y="1159878"/>
            <a:ext cx="549793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Kompressionswellen oder Stoßwelle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der Druck wird durch der Welle erhöht.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z. B. Explosion erzeugt eine Stoßwelle</a:t>
            </a:r>
            <a:endParaRPr lang="de-D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starke wellen</a:t>
            </a: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672737"/>
            <a:ext cx="4411220" cy="3470389"/>
          </a:xfrm>
          <a:prstGeom prst="rect">
            <a:avLst/>
          </a:prstGeom>
        </p:spPr>
      </p:pic>
      <p:sp>
        <p:nvSpPr>
          <p:cNvPr id="32" name="Szövegdoboz 31"/>
          <p:cNvSpPr txBox="1"/>
          <p:nvPr/>
        </p:nvSpPr>
        <p:spPr>
          <a:xfrm>
            <a:off x="7620000" y="292271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Stoßwelle</a:t>
            </a:r>
            <a:endParaRPr lang="de-DE" dirty="0"/>
          </a:p>
        </p:txBody>
      </p:sp>
      <p:cxnSp>
        <p:nvCxnSpPr>
          <p:cNvPr id="14" name="Egyenes összekötő nyíllal 13"/>
          <p:cNvCxnSpPr>
            <a:stCxn id="32" idx="1"/>
          </p:cNvCxnSpPr>
          <p:nvPr/>
        </p:nvCxnSpPr>
        <p:spPr bwMode="auto">
          <a:xfrm flipH="1">
            <a:off x="6448338" y="3107385"/>
            <a:ext cx="1171662" cy="43401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Szövegdoboz 35"/>
          <p:cNvSpPr txBox="1"/>
          <p:nvPr/>
        </p:nvSpPr>
        <p:spPr>
          <a:xfrm>
            <a:off x="9220200" y="5181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+</a:t>
            </a:r>
            <a:r>
              <a:rPr lang="hu-HU" dirty="0" smtClean="0">
                <a:hlinkClick r:id="rId5"/>
              </a:rPr>
              <a:t>VIDEO</a:t>
            </a:r>
            <a:endParaRPr lang="hu-HU" dirty="0"/>
          </a:p>
        </p:txBody>
      </p:sp>
      <p:pic>
        <p:nvPicPr>
          <p:cNvPr id="6" name="Dia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2730" y="1057169"/>
            <a:ext cx="607718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670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2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4670" y="1159878"/>
            <a:ext cx="594360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nehmen wir eine in Rohrleitung laufende Welle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in absoluten Koordinatensystem läuft die Welle in ruhenden Gas, und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erhöht p, T, ρ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und hinter der Welle beginnt das Gas in der Richtung der Welle zu bewegen</a:t>
            </a:r>
            <a:endParaRPr lang="de-D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starke</a:t>
            </a:r>
            <a:r>
              <a:rPr lang="hu-HU" dirty="0" smtClean="0"/>
              <a:t> </a:t>
            </a:r>
            <a:r>
              <a:rPr lang="hu-HU" dirty="0" err="1" smtClean="0"/>
              <a:t>wellen</a:t>
            </a:r>
            <a:endParaRPr lang="en-US" dirty="0"/>
          </a:p>
        </p:txBody>
      </p:sp>
      <p:sp>
        <p:nvSpPr>
          <p:cNvPr id="31" name="Content Placeholder 1"/>
          <p:cNvSpPr txBox="1">
            <a:spLocks/>
          </p:cNvSpPr>
          <p:nvPr/>
        </p:nvSpPr>
        <p:spPr bwMode="auto">
          <a:xfrm>
            <a:off x="5769853" y="3663750"/>
            <a:ext cx="6297219" cy="2438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smtClean="0"/>
              <a:t>befestigen wir das Koordinatensystem zur Welle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smtClean="0"/>
              <a:t>das Gas wird mit a Wellengeschwindigkeit in der Richtung der Welle strömen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smtClean="0"/>
              <a:t>die Welle erhöht p, T, ρ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smtClean="0"/>
              <a:t>und hinter der Welle wird die Geschwindigkeit niedriger sein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b="1" u="sng" dirty="0" smtClean="0"/>
              <a:t>die Kompressionswelle ist nicht mehr isentropisch!!</a:t>
            </a:r>
            <a:endParaRPr lang="de-DE" b="1" u="sng" dirty="0"/>
          </a:p>
        </p:txBody>
      </p:sp>
      <p:grpSp>
        <p:nvGrpSpPr>
          <p:cNvPr id="11" name="Csoportba foglalás 10"/>
          <p:cNvGrpSpPr/>
          <p:nvPr/>
        </p:nvGrpSpPr>
        <p:grpSpPr>
          <a:xfrm>
            <a:off x="6661615" y="838200"/>
            <a:ext cx="4714974" cy="2738684"/>
            <a:chOff x="6638460" y="1133611"/>
            <a:chExt cx="4714974" cy="2738684"/>
          </a:xfrm>
        </p:grpSpPr>
        <p:grpSp>
          <p:nvGrpSpPr>
            <p:cNvPr id="6" name="Group 271"/>
            <p:cNvGrpSpPr>
              <a:grpSpLocks/>
            </p:cNvGrpSpPr>
            <p:nvPr/>
          </p:nvGrpSpPr>
          <p:grpSpPr bwMode="auto">
            <a:xfrm>
              <a:off x="6638460" y="1133611"/>
              <a:ext cx="4714974" cy="2738684"/>
              <a:chOff x="1830" y="8125"/>
              <a:chExt cx="3585" cy="1496"/>
            </a:xfrm>
          </p:grpSpPr>
          <p:cxnSp>
            <p:nvCxnSpPr>
              <p:cNvPr id="64784" name="AutoShape 272"/>
              <p:cNvCxnSpPr>
                <a:cxnSpLocks noChangeShapeType="1"/>
              </p:cNvCxnSpPr>
              <p:nvPr/>
            </p:nvCxnSpPr>
            <p:spPr bwMode="auto">
              <a:xfrm>
                <a:off x="1830" y="8255"/>
                <a:ext cx="3585" cy="0"/>
              </a:xfrm>
              <a:prstGeom prst="straightConnector1">
                <a:avLst/>
              </a:prstGeom>
              <a:noFill/>
              <a:ln w="444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4785" name="AutoShape 273"/>
              <p:cNvCxnSpPr>
                <a:cxnSpLocks noChangeShapeType="1"/>
              </p:cNvCxnSpPr>
              <p:nvPr/>
            </p:nvCxnSpPr>
            <p:spPr bwMode="auto">
              <a:xfrm>
                <a:off x="1830" y="9621"/>
                <a:ext cx="3585" cy="0"/>
              </a:xfrm>
              <a:prstGeom prst="straightConnector1">
                <a:avLst/>
              </a:prstGeom>
              <a:noFill/>
              <a:ln w="444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4786" name="AutoShape 274"/>
              <p:cNvCxnSpPr>
                <a:cxnSpLocks noChangeShapeType="1"/>
              </p:cNvCxnSpPr>
              <p:nvPr/>
            </p:nvCxnSpPr>
            <p:spPr bwMode="auto">
              <a:xfrm>
                <a:off x="3480" y="8300"/>
                <a:ext cx="0" cy="1245"/>
              </a:xfrm>
              <a:prstGeom prst="straightConnector1">
                <a:avLst/>
              </a:prstGeom>
              <a:noFill/>
              <a:ln w="50800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aphicFrame>
            <p:nvGraphicFramePr>
              <p:cNvPr id="7" name="Objektum 6"/>
              <p:cNvGraphicFramePr>
                <a:graphicFrameLocks noChangeAspect="1"/>
              </p:cNvGraphicFramePr>
              <p:nvPr/>
            </p:nvGraphicFramePr>
            <p:xfrm>
              <a:off x="1992" y="8395"/>
              <a:ext cx="626" cy="87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6406" name="Equation" r:id="rId3" imgW="457200" imgH="888840" progId="Equation.DSMT4">
                      <p:embed/>
                    </p:oleObj>
                  </mc:Choice>
                  <mc:Fallback>
                    <p:oleObj name="Equation" r:id="rId3" imgW="457200" imgH="888840" progId="Equation.DSMT4">
                      <p:embed/>
                      <p:pic>
                        <p:nvPicPr>
                          <p:cNvPr id="7" name="Objektum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92" y="8395"/>
                            <a:ext cx="626" cy="87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" name="Objektum 7"/>
              <p:cNvGraphicFramePr>
                <a:graphicFrameLocks noChangeAspect="1"/>
              </p:cNvGraphicFramePr>
              <p:nvPr/>
            </p:nvGraphicFramePr>
            <p:xfrm>
              <a:off x="4817" y="8485"/>
              <a:ext cx="208" cy="84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6407" name="Equation" r:id="rId5" imgW="152280" imgH="863280" progId="Equation.DSMT4">
                      <p:embed/>
                    </p:oleObj>
                  </mc:Choice>
                  <mc:Fallback>
                    <p:oleObj name="Equation" r:id="rId5" imgW="152280" imgH="863280" progId="Equation.DSMT4">
                      <p:embed/>
                      <p:pic>
                        <p:nvPicPr>
                          <p:cNvPr id="8" name="Objektum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17" y="8485"/>
                            <a:ext cx="208" cy="84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64789" name="AutoShape 277"/>
              <p:cNvCxnSpPr>
                <a:cxnSpLocks noChangeShapeType="1"/>
              </p:cNvCxnSpPr>
              <p:nvPr/>
            </p:nvCxnSpPr>
            <p:spPr bwMode="auto">
              <a:xfrm flipH="1">
                <a:off x="3735" y="9360"/>
                <a:ext cx="1515" cy="0"/>
              </a:xfrm>
              <a:prstGeom prst="straightConnector1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4790" name="AutoShape 278"/>
              <p:cNvCxnSpPr>
                <a:cxnSpLocks noChangeShapeType="1"/>
              </p:cNvCxnSpPr>
              <p:nvPr/>
            </p:nvCxnSpPr>
            <p:spPr bwMode="auto">
              <a:xfrm flipH="1">
                <a:off x="2040" y="9345"/>
                <a:ext cx="1005" cy="0"/>
              </a:xfrm>
              <a:prstGeom prst="straightConnector1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9" name="Group 279"/>
              <p:cNvGrpSpPr>
                <a:grpSpLocks/>
              </p:cNvGrpSpPr>
              <p:nvPr/>
            </p:nvGrpSpPr>
            <p:grpSpPr bwMode="auto">
              <a:xfrm>
                <a:off x="3312" y="8125"/>
                <a:ext cx="285" cy="300"/>
                <a:chOff x="3312" y="8125"/>
                <a:chExt cx="285" cy="300"/>
              </a:xfrm>
            </p:grpSpPr>
            <p:cxnSp>
              <p:nvCxnSpPr>
                <p:cNvPr id="64792" name="AutoShape 280"/>
                <p:cNvCxnSpPr>
                  <a:cxnSpLocks noChangeShapeType="1"/>
                </p:cNvCxnSpPr>
                <p:nvPr/>
              </p:nvCxnSpPr>
              <p:spPr bwMode="auto">
                <a:xfrm flipV="1">
                  <a:off x="3387" y="8125"/>
                  <a:ext cx="15" cy="30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4793" name="AutoShape 281"/>
                <p:cNvCxnSpPr>
                  <a:cxnSpLocks noChangeShapeType="1"/>
                </p:cNvCxnSpPr>
                <p:nvPr/>
              </p:nvCxnSpPr>
              <p:spPr bwMode="auto">
                <a:xfrm>
                  <a:off x="3312" y="8350"/>
                  <a:ext cx="285" cy="15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12" name="Szövegdoboz 11"/>
            <p:cNvSpPr txBox="1"/>
            <p:nvPr/>
          </p:nvSpPr>
          <p:spPr>
            <a:xfrm rot="16200000">
              <a:off x="7709466" y="2183712"/>
              <a:ext cx="1828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err="1" smtClean="0"/>
                <a:t>Stoßwelle</a:t>
              </a:r>
              <a:endParaRPr lang="hu-HU" dirty="0"/>
            </a:p>
          </p:txBody>
        </p:sp>
      </p:grpSp>
      <p:grpSp>
        <p:nvGrpSpPr>
          <p:cNvPr id="23" name="Csoportba foglalás 22"/>
          <p:cNvGrpSpPr/>
          <p:nvPr/>
        </p:nvGrpSpPr>
        <p:grpSpPr>
          <a:xfrm>
            <a:off x="747189" y="3872294"/>
            <a:ext cx="4714974" cy="2500697"/>
            <a:chOff x="6638460" y="1371599"/>
            <a:chExt cx="4714974" cy="2500697"/>
          </a:xfrm>
        </p:grpSpPr>
        <p:grpSp>
          <p:nvGrpSpPr>
            <p:cNvPr id="24" name="Group 271"/>
            <p:cNvGrpSpPr>
              <a:grpSpLocks/>
            </p:cNvGrpSpPr>
            <p:nvPr/>
          </p:nvGrpSpPr>
          <p:grpSpPr bwMode="auto">
            <a:xfrm>
              <a:off x="6638460" y="1371599"/>
              <a:ext cx="4714974" cy="2500697"/>
              <a:chOff x="1830" y="8255"/>
              <a:chExt cx="3585" cy="1366"/>
            </a:xfrm>
          </p:grpSpPr>
          <p:cxnSp>
            <p:nvCxnSpPr>
              <p:cNvPr id="26" name="AutoShape 272"/>
              <p:cNvCxnSpPr>
                <a:cxnSpLocks noChangeShapeType="1"/>
              </p:cNvCxnSpPr>
              <p:nvPr/>
            </p:nvCxnSpPr>
            <p:spPr bwMode="auto">
              <a:xfrm>
                <a:off x="1830" y="8255"/>
                <a:ext cx="3585" cy="0"/>
              </a:xfrm>
              <a:prstGeom prst="straightConnector1">
                <a:avLst/>
              </a:prstGeom>
              <a:noFill/>
              <a:ln w="444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" name="AutoShape 273"/>
              <p:cNvCxnSpPr>
                <a:cxnSpLocks noChangeShapeType="1"/>
              </p:cNvCxnSpPr>
              <p:nvPr/>
            </p:nvCxnSpPr>
            <p:spPr bwMode="auto">
              <a:xfrm>
                <a:off x="1830" y="9621"/>
                <a:ext cx="3585" cy="0"/>
              </a:xfrm>
              <a:prstGeom prst="straightConnector1">
                <a:avLst/>
              </a:prstGeom>
              <a:noFill/>
              <a:ln w="444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8" name="AutoShape 274"/>
              <p:cNvCxnSpPr>
                <a:cxnSpLocks noChangeShapeType="1"/>
              </p:cNvCxnSpPr>
              <p:nvPr/>
            </p:nvCxnSpPr>
            <p:spPr bwMode="auto">
              <a:xfrm>
                <a:off x="3480" y="8300"/>
                <a:ext cx="0" cy="1245"/>
              </a:xfrm>
              <a:prstGeom prst="straightConnector1">
                <a:avLst/>
              </a:prstGeom>
              <a:noFill/>
              <a:ln w="50800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aphicFrame>
            <p:nvGraphicFramePr>
              <p:cNvPr id="29" name="Objektum 2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97721380"/>
                  </p:ext>
                </p:extLst>
              </p:nvPr>
            </p:nvGraphicFramePr>
            <p:xfrm>
              <a:off x="2009" y="8407"/>
              <a:ext cx="593" cy="84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6408" name="Equation" r:id="rId7" imgW="431640" imgH="863280" progId="Equation.DSMT4">
                      <p:embed/>
                    </p:oleObj>
                  </mc:Choice>
                  <mc:Fallback>
                    <p:oleObj name="Equation" r:id="rId7" imgW="431640" imgH="863280" progId="Equation.DSMT4">
                      <p:embed/>
                      <p:pic>
                        <p:nvPicPr>
                          <p:cNvPr id="7" name="Objektum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09" y="8407"/>
                            <a:ext cx="593" cy="84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0" name="Objektum 2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74644725"/>
                  </p:ext>
                </p:extLst>
              </p:nvPr>
            </p:nvGraphicFramePr>
            <p:xfrm>
              <a:off x="4468" y="8453"/>
              <a:ext cx="486" cy="8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6409" name="Equation" r:id="rId9" imgW="355320" imgH="812520" progId="Equation.DSMT4">
                      <p:embed/>
                    </p:oleObj>
                  </mc:Choice>
                  <mc:Fallback>
                    <p:oleObj name="Equation" r:id="rId9" imgW="355320" imgH="812520" progId="Equation.DSMT4">
                      <p:embed/>
                      <p:pic>
                        <p:nvPicPr>
                          <p:cNvPr id="8" name="Objektum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468" y="8453"/>
                            <a:ext cx="486" cy="8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34" name="AutoShape 278"/>
              <p:cNvCxnSpPr>
                <a:cxnSpLocks noChangeShapeType="1"/>
              </p:cNvCxnSpPr>
              <p:nvPr/>
            </p:nvCxnSpPr>
            <p:spPr bwMode="auto">
              <a:xfrm flipH="1">
                <a:off x="2040" y="9345"/>
                <a:ext cx="265" cy="0"/>
              </a:xfrm>
              <a:prstGeom prst="straightConnector1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triangle"/>
                <a:tailEnd type="none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7" name="AutoShape 281"/>
              <p:cNvCxnSpPr>
                <a:cxnSpLocks noChangeShapeType="1"/>
              </p:cNvCxnSpPr>
              <p:nvPr/>
            </p:nvCxnSpPr>
            <p:spPr bwMode="auto">
              <a:xfrm>
                <a:off x="3312" y="8350"/>
                <a:ext cx="285" cy="1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5" name="Szövegdoboz 24"/>
            <p:cNvSpPr txBox="1"/>
            <p:nvPr/>
          </p:nvSpPr>
          <p:spPr>
            <a:xfrm rot="16200000">
              <a:off x="7680251" y="2222153"/>
              <a:ext cx="1828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err="1" smtClean="0"/>
                <a:t>Stoßwelle</a:t>
              </a:r>
              <a:endParaRPr lang="hu-HU" dirty="0"/>
            </a:p>
          </p:txBody>
        </p:sp>
      </p:grpSp>
      <p:cxnSp>
        <p:nvCxnSpPr>
          <p:cNvPr id="38" name="AutoShape 281"/>
          <p:cNvCxnSpPr>
            <a:cxnSpLocks noChangeShapeType="1"/>
          </p:cNvCxnSpPr>
          <p:nvPr/>
        </p:nvCxnSpPr>
        <p:spPr bwMode="auto">
          <a:xfrm>
            <a:off x="909240" y="5230514"/>
            <a:ext cx="374830" cy="2746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82047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1066800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Wenn eine Stoßwelle aus mehreren, hinter einander laufenden Wellen besteht,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dann wird die zweite in erhöhten Temperatur laufen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und wird die Wellengeschwindigkeit höher sein!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Das bedeutet, </a:t>
            </a:r>
            <a:r>
              <a:rPr lang="de-DE" dirty="0" err="1" smtClean="0"/>
              <a:t>daß</a:t>
            </a:r>
            <a:r>
              <a:rPr lang="de-DE" dirty="0" smtClean="0"/>
              <a:t> der zweite wird die erste erreichen!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Deswegen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ist die Wellengeschwindigkeit von Stoßwellen höher als die akustische Wellengeschwindigkeit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haben die Stoßwellen eine geometrische Dicke von ein paar </a:t>
            </a:r>
            <a:r>
              <a:rPr lang="de-DE" dirty="0" err="1" smtClean="0"/>
              <a:t>μm</a:t>
            </a:r>
            <a:r>
              <a:rPr lang="de-DE" dirty="0" smtClean="0"/>
              <a:t>-n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(die sind sehr dünn!)</a:t>
            </a:r>
          </a:p>
          <a:p>
            <a:pPr>
              <a:buFont typeface="Arial" panose="020B0604020202020204" pitchFamily="34" charset="0"/>
              <a:buChar char="•"/>
            </a:pPr>
            <a:endParaRPr lang="de-DE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starke wellen</a:t>
            </a: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37" name="Objektum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8354690"/>
              </p:ext>
            </p:extLst>
          </p:nvPr>
        </p:nvGraphicFramePr>
        <p:xfrm>
          <a:off x="6400800" y="2200658"/>
          <a:ext cx="172402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0" name="Equation" r:id="rId3" imgW="952200" imgH="304560" progId="Equation.DSMT4">
                  <p:embed/>
                </p:oleObj>
              </mc:Choice>
              <mc:Fallback>
                <p:oleObj name="Equation" r:id="rId3" imgW="952200" imgH="304560" progId="Equation.DSMT4">
                  <p:embed/>
                  <p:pic>
                    <p:nvPicPr>
                      <p:cNvPr id="37" name="Objektum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2200658"/>
                        <a:ext cx="1724025" cy="552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295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212" y="804878"/>
            <a:ext cx="594360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Expansionswellen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nehmen wir eine in Rohrleitung laufende Welle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in absoluten Koordinatensystem läuft die Welle in ruhenden Gas, und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u-HU" dirty="0" smtClean="0"/>
              <a:t>v</a:t>
            </a:r>
            <a:r>
              <a:rPr lang="de-DE" dirty="0" err="1" smtClean="0"/>
              <a:t>ermindert</a:t>
            </a:r>
            <a:r>
              <a:rPr lang="de-DE" dirty="0" smtClean="0"/>
              <a:t> p, T, ρ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und hinter der Welle bewegt sich das Gas in Gegenrichtung der Welle</a:t>
            </a:r>
            <a:endParaRPr lang="de-D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starke</a:t>
            </a:r>
            <a:r>
              <a:rPr lang="hu-HU" dirty="0" smtClean="0"/>
              <a:t> </a:t>
            </a:r>
            <a:r>
              <a:rPr lang="hu-HU" dirty="0" err="1" smtClean="0"/>
              <a:t>wellen</a:t>
            </a:r>
            <a:endParaRPr lang="en-US" dirty="0"/>
          </a:p>
        </p:txBody>
      </p:sp>
      <p:sp>
        <p:nvSpPr>
          <p:cNvPr id="31" name="Content Placeholder 1"/>
          <p:cNvSpPr txBox="1">
            <a:spLocks/>
          </p:cNvSpPr>
          <p:nvPr/>
        </p:nvSpPr>
        <p:spPr bwMode="auto">
          <a:xfrm>
            <a:off x="5769853" y="3663750"/>
            <a:ext cx="6297219" cy="2438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smtClean="0"/>
              <a:t>befestigen wir das Koordinatensystem zur Welle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smtClean="0"/>
              <a:t>das Gas wird mit a Wellengeschwindigkeit in der Richtung der Welle strömen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smtClean="0"/>
              <a:t>die Welle </a:t>
            </a:r>
            <a:r>
              <a:rPr lang="hu-HU" dirty="0" smtClean="0"/>
              <a:t>v</a:t>
            </a:r>
            <a:r>
              <a:rPr lang="de-DE" dirty="0" err="1" smtClean="0"/>
              <a:t>ermindert</a:t>
            </a:r>
            <a:r>
              <a:rPr lang="de-DE" dirty="0" smtClean="0"/>
              <a:t> p, T, ρ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smtClean="0"/>
              <a:t>und hinter der Welle wird die Geschwindigkeit höher sein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b="1" u="sng" dirty="0" smtClean="0"/>
              <a:t>die </a:t>
            </a:r>
            <a:r>
              <a:rPr lang="de-DE" b="1" u="sng" dirty="0" err="1" smtClean="0"/>
              <a:t>Expansionsswelle</a:t>
            </a:r>
            <a:r>
              <a:rPr lang="de-DE" b="1" u="sng" dirty="0" smtClean="0"/>
              <a:t> ist isentropisch!!</a:t>
            </a:r>
            <a:endParaRPr lang="de-DE" b="1" u="sng" dirty="0"/>
          </a:p>
        </p:txBody>
      </p:sp>
      <p:grpSp>
        <p:nvGrpSpPr>
          <p:cNvPr id="11" name="Csoportba foglalás 10"/>
          <p:cNvGrpSpPr/>
          <p:nvPr/>
        </p:nvGrpSpPr>
        <p:grpSpPr>
          <a:xfrm>
            <a:off x="6661615" y="838200"/>
            <a:ext cx="4714974" cy="2738684"/>
            <a:chOff x="6638460" y="1133611"/>
            <a:chExt cx="4714974" cy="2738684"/>
          </a:xfrm>
        </p:grpSpPr>
        <p:grpSp>
          <p:nvGrpSpPr>
            <p:cNvPr id="6" name="Group 271"/>
            <p:cNvGrpSpPr>
              <a:grpSpLocks/>
            </p:cNvGrpSpPr>
            <p:nvPr/>
          </p:nvGrpSpPr>
          <p:grpSpPr bwMode="auto">
            <a:xfrm>
              <a:off x="6638460" y="1133611"/>
              <a:ext cx="4714974" cy="2738684"/>
              <a:chOff x="1830" y="8125"/>
              <a:chExt cx="3585" cy="1496"/>
            </a:xfrm>
          </p:grpSpPr>
          <p:cxnSp>
            <p:nvCxnSpPr>
              <p:cNvPr id="64784" name="AutoShape 272"/>
              <p:cNvCxnSpPr>
                <a:cxnSpLocks noChangeShapeType="1"/>
              </p:cNvCxnSpPr>
              <p:nvPr/>
            </p:nvCxnSpPr>
            <p:spPr bwMode="auto">
              <a:xfrm>
                <a:off x="1830" y="8255"/>
                <a:ext cx="3585" cy="0"/>
              </a:xfrm>
              <a:prstGeom prst="straightConnector1">
                <a:avLst/>
              </a:prstGeom>
              <a:noFill/>
              <a:ln w="444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4785" name="AutoShape 273"/>
              <p:cNvCxnSpPr>
                <a:cxnSpLocks noChangeShapeType="1"/>
              </p:cNvCxnSpPr>
              <p:nvPr/>
            </p:nvCxnSpPr>
            <p:spPr bwMode="auto">
              <a:xfrm>
                <a:off x="1830" y="9621"/>
                <a:ext cx="3585" cy="0"/>
              </a:xfrm>
              <a:prstGeom prst="straightConnector1">
                <a:avLst/>
              </a:prstGeom>
              <a:noFill/>
              <a:ln w="444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4786" name="AutoShape 274"/>
              <p:cNvCxnSpPr>
                <a:cxnSpLocks noChangeShapeType="1"/>
              </p:cNvCxnSpPr>
              <p:nvPr/>
            </p:nvCxnSpPr>
            <p:spPr bwMode="auto">
              <a:xfrm>
                <a:off x="3480" y="8300"/>
                <a:ext cx="0" cy="1245"/>
              </a:xfrm>
              <a:prstGeom prst="straightConnector1">
                <a:avLst/>
              </a:prstGeom>
              <a:noFill/>
              <a:ln w="50800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aphicFrame>
            <p:nvGraphicFramePr>
              <p:cNvPr id="7" name="Objektum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84511781"/>
                  </p:ext>
                </p:extLst>
              </p:nvPr>
            </p:nvGraphicFramePr>
            <p:xfrm>
              <a:off x="1992" y="8395"/>
              <a:ext cx="626" cy="87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7410" name="Equation" r:id="rId3" imgW="457200" imgH="888840" progId="Equation.DSMT4">
                      <p:embed/>
                    </p:oleObj>
                  </mc:Choice>
                  <mc:Fallback>
                    <p:oleObj name="Equation" r:id="rId3" imgW="457200" imgH="888840" progId="Equation.DSMT4">
                      <p:embed/>
                      <p:pic>
                        <p:nvPicPr>
                          <p:cNvPr id="7" name="Objektum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92" y="8395"/>
                            <a:ext cx="626" cy="87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" name="Objektum 7"/>
              <p:cNvGraphicFramePr>
                <a:graphicFrameLocks noChangeAspect="1"/>
              </p:cNvGraphicFramePr>
              <p:nvPr/>
            </p:nvGraphicFramePr>
            <p:xfrm>
              <a:off x="4817" y="8485"/>
              <a:ext cx="208" cy="84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7411" name="Equation" r:id="rId5" imgW="152280" imgH="863280" progId="Equation.DSMT4">
                      <p:embed/>
                    </p:oleObj>
                  </mc:Choice>
                  <mc:Fallback>
                    <p:oleObj name="Equation" r:id="rId5" imgW="152280" imgH="863280" progId="Equation.DSMT4">
                      <p:embed/>
                      <p:pic>
                        <p:nvPicPr>
                          <p:cNvPr id="8" name="Objektum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17" y="8485"/>
                            <a:ext cx="208" cy="84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64789" name="AutoShape 277"/>
              <p:cNvCxnSpPr>
                <a:cxnSpLocks noChangeShapeType="1"/>
              </p:cNvCxnSpPr>
              <p:nvPr/>
            </p:nvCxnSpPr>
            <p:spPr bwMode="auto">
              <a:xfrm flipH="1">
                <a:off x="4471" y="9360"/>
                <a:ext cx="779" cy="0"/>
              </a:xfrm>
              <a:prstGeom prst="straightConnector1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4790" name="AutoShape 278"/>
              <p:cNvCxnSpPr>
                <a:cxnSpLocks noChangeShapeType="1"/>
              </p:cNvCxnSpPr>
              <p:nvPr/>
            </p:nvCxnSpPr>
            <p:spPr bwMode="auto">
              <a:xfrm flipH="1">
                <a:off x="1921" y="9345"/>
                <a:ext cx="1124" cy="0"/>
              </a:xfrm>
              <a:prstGeom prst="straightConnector1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9" name="Group 279"/>
              <p:cNvGrpSpPr>
                <a:grpSpLocks/>
              </p:cNvGrpSpPr>
              <p:nvPr/>
            </p:nvGrpSpPr>
            <p:grpSpPr bwMode="auto">
              <a:xfrm>
                <a:off x="3312" y="8125"/>
                <a:ext cx="285" cy="300"/>
                <a:chOff x="3312" y="8125"/>
                <a:chExt cx="285" cy="300"/>
              </a:xfrm>
            </p:grpSpPr>
            <p:cxnSp>
              <p:nvCxnSpPr>
                <p:cNvPr id="64792" name="AutoShape 280"/>
                <p:cNvCxnSpPr>
                  <a:cxnSpLocks noChangeShapeType="1"/>
                </p:cNvCxnSpPr>
                <p:nvPr/>
              </p:nvCxnSpPr>
              <p:spPr bwMode="auto">
                <a:xfrm flipV="1">
                  <a:off x="3387" y="8125"/>
                  <a:ext cx="15" cy="30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4793" name="AutoShape 281"/>
                <p:cNvCxnSpPr>
                  <a:cxnSpLocks noChangeShapeType="1"/>
                </p:cNvCxnSpPr>
                <p:nvPr/>
              </p:nvCxnSpPr>
              <p:spPr bwMode="auto">
                <a:xfrm>
                  <a:off x="3312" y="8350"/>
                  <a:ext cx="285" cy="15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12" name="Szövegdoboz 11"/>
            <p:cNvSpPr txBox="1"/>
            <p:nvPr/>
          </p:nvSpPr>
          <p:spPr>
            <a:xfrm rot="16200000">
              <a:off x="7526751" y="2366428"/>
              <a:ext cx="2194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err="1"/>
                <a:t>Expansionswelle</a:t>
              </a:r>
              <a:endParaRPr lang="hu-HU" dirty="0"/>
            </a:p>
          </p:txBody>
        </p:sp>
      </p:grpSp>
      <p:grpSp>
        <p:nvGrpSpPr>
          <p:cNvPr id="23" name="Csoportba foglalás 22"/>
          <p:cNvGrpSpPr/>
          <p:nvPr/>
        </p:nvGrpSpPr>
        <p:grpSpPr>
          <a:xfrm>
            <a:off x="747189" y="3872294"/>
            <a:ext cx="4714974" cy="2500697"/>
            <a:chOff x="6638460" y="1371599"/>
            <a:chExt cx="4714974" cy="2500697"/>
          </a:xfrm>
        </p:grpSpPr>
        <p:grpSp>
          <p:nvGrpSpPr>
            <p:cNvPr id="24" name="Group 271"/>
            <p:cNvGrpSpPr>
              <a:grpSpLocks/>
            </p:cNvGrpSpPr>
            <p:nvPr/>
          </p:nvGrpSpPr>
          <p:grpSpPr bwMode="auto">
            <a:xfrm>
              <a:off x="6638460" y="1371599"/>
              <a:ext cx="4714974" cy="2500697"/>
              <a:chOff x="1830" y="8255"/>
              <a:chExt cx="3585" cy="1366"/>
            </a:xfrm>
          </p:grpSpPr>
          <p:cxnSp>
            <p:nvCxnSpPr>
              <p:cNvPr id="26" name="AutoShape 272"/>
              <p:cNvCxnSpPr>
                <a:cxnSpLocks noChangeShapeType="1"/>
              </p:cNvCxnSpPr>
              <p:nvPr/>
            </p:nvCxnSpPr>
            <p:spPr bwMode="auto">
              <a:xfrm>
                <a:off x="1830" y="8255"/>
                <a:ext cx="3585" cy="0"/>
              </a:xfrm>
              <a:prstGeom prst="straightConnector1">
                <a:avLst/>
              </a:prstGeom>
              <a:noFill/>
              <a:ln w="444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" name="AutoShape 273"/>
              <p:cNvCxnSpPr>
                <a:cxnSpLocks noChangeShapeType="1"/>
              </p:cNvCxnSpPr>
              <p:nvPr/>
            </p:nvCxnSpPr>
            <p:spPr bwMode="auto">
              <a:xfrm>
                <a:off x="1830" y="9621"/>
                <a:ext cx="3585" cy="0"/>
              </a:xfrm>
              <a:prstGeom prst="straightConnector1">
                <a:avLst/>
              </a:prstGeom>
              <a:noFill/>
              <a:ln w="444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8" name="AutoShape 274"/>
              <p:cNvCxnSpPr>
                <a:cxnSpLocks noChangeShapeType="1"/>
              </p:cNvCxnSpPr>
              <p:nvPr/>
            </p:nvCxnSpPr>
            <p:spPr bwMode="auto">
              <a:xfrm>
                <a:off x="3480" y="8300"/>
                <a:ext cx="0" cy="1245"/>
              </a:xfrm>
              <a:prstGeom prst="straightConnector1">
                <a:avLst/>
              </a:prstGeom>
              <a:noFill/>
              <a:ln w="50800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aphicFrame>
            <p:nvGraphicFramePr>
              <p:cNvPr id="29" name="Objektum 2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10971555"/>
                  </p:ext>
                </p:extLst>
              </p:nvPr>
            </p:nvGraphicFramePr>
            <p:xfrm>
              <a:off x="2009" y="8407"/>
              <a:ext cx="593" cy="84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7412" name="Equation" r:id="rId7" imgW="431640" imgH="863280" progId="Equation.DSMT4">
                      <p:embed/>
                    </p:oleObj>
                  </mc:Choice>
                  <mc:Fallback>
                    <p:oleObj name="Equation" r:id="rId7" imgW="431640" imgH="863280" progId="Equation.DSMT4">
                      <p:embed/>
                      <p:pic>
                        <p:nvPicPr>
                          <p:cNvPr id="29" name="Objektum 2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09" y="8407"/>
                            <a:ext cx="593" cy="84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0" name="Objektum 29"/>
              <p:cNvGraphicFramePr>
                <a:graphicFrameLocks noChangeAspect="1"/>
              </p:cNvGraphicFramePr>
              <p:nvPr/>
            </p:nvGraphicFramePr>
            <p:xfrm>
              <a:off x="4468" y="8453"/>
              <a:ext cx="486" cy="8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7413" name="Equation" r:id="rId9" imgW="355320" imgH="812520" progId="Equation.DSMT4">
                      <p:embed/>
                    </p:oleObj>
                  </mc:Choice>
                  <mc:Fallback>
                    <p:oleObj name="Equation" r:id="rId9" imgW="355320" imgH="812520" progId="Equation.DSMT4">
                      <p:embed/>
                      <p:pic>
                        <p:nvPicPr>
                          <p:cNvPr id="30" name="Objektum 2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468" y="8453"/>
                            <a:ext cx="486" cy="8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34" name="AutoShape 278"/>
              <p:cNvCxnSpPr>
                <a:cxnSpLocks noChangeShapeType="1"/>
              </p:cNvCxnSpPr>
              <p:nvPr/>
            </p:nvCxnSpPr>
            <p:spPr bwMode="auto">
              <a:xfrm flipH="1">
                <a:off x="2040" y="9345"/>
                <a:ext cx="265" cy="0"/>
              </a:xfrm>
              <a:prstGeom prst="straightConnector1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7" name="AutoShape 281"/>
              <p:cNvCxnSpPr>
                <a:cxnSpLocks noChangeShapeType="1"/>
              </p:cNvCxnSpPr>
              <p:nvPr/>
            </p:nvCxnSpPr>
            <p:spPr bwMode="auto">
              <a:xfrm>
                <a:off x="3312" y="8350"/>
                <a:ext cx="285" cy="1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5" name="Szövegdoboz 24"/>
            <p:cNvSpPr txBox="1"/>
            <p:nvPr/>
          </p:nvSpPr>
          <p:spPr>
            <a:xfrm rot="16200000">
              <a:off x="7540307" y="2362097"/>
              <a:ext cx="21086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err="1" smtClean="0"/>
                <a:t>Expansionswelle</a:t>
              </a:r>
              <a:endParaRPr lang="hu-HU" dirty="0"/>
            </a:p>
          </p:txBody>
        </p:sp>
      </p:grpSp>
    </p:spTree>
    <p:extLst>
      <p:ext uri="{BB962C8B-B14F-4D97-AF65-F5344CB8AC3E}">
        <p14:creationId xmlns:p14="http://schemas.microsoft.com/office/powerpoint/2010/main" val="300542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1066800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Wenn Gasdruck in einem Behälter zu hoch ist, d. h. das Druckverhältnis unter dem kritischen Druckverhältnis ist, dann entstehen Wellen in der Ausströmungsquerschnitt!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endParaRPr lang="de-DE" b="1" dirty="0" smtClean="0"/>
          </a:p>
          <a:p>
            <a:pPr>
              <a:buFont typeface="Arial" panose="020B0604020202020204" pitchFamily="34" charset="0"/>
              <a:buChar char="•"/>
            </a:pPr>
            <a:endParaRPr lang="de-DE" b="1" dirty="0" smtClean="0"/>
          </a:p>
          <a:p>
            <a:pPr>
              <a:buFont typeface="Arial" panose="020B0604020202020204" pitchFamily="34" charset="0"/>
              <a:buChar char="•"/>
            </a:pPr>
            <a:endParaRPr lang="de-DE" b="1" dirty="0"/>
          </a:p>
        </p:txBody>
      </p:sp>
      <p:pic>
        <p:nvPicPr>
          <p:cNvPr id="81082" name="Kép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71" b="40060"/>
          <a:stretch/>
        </p:blipFill>
        <p:spPr bwMode="auto">
          <a:xfrm>
            <a:off x="3189099" y="2981611"/>
            <a:ext cx="5765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Supersonischen Strömungen</a:t>
            </a: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21" name="Szövegdoboz 20"/>
          <p:cNvSpPr txBox="1"/>
          <p:nvPr/>
        </p:nvSpPr>
        <p:spPr>
          <a:xfrm>
            <a:off x="565150" y="2083712"/>
            <a:ext cx="375165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Unterexpandierten Gasstrahl</a:t>
            </a:r>
          </a:p>
          <a:p>
            <a:pPr algn="ctr"/>
            <a:r>
              <a:rPr lang="de-DE" dirty="0" err="1" smtClean="0"/>
              <a:t>p</a:t>
            </a:r>
            <a:r>
              <a:rPr lang="de-DE" baseline="-25000" dirty="0" err="1" smtClean="0"/>
              <a:t>Ausströmung</a:t>
            </a:r>
            <a:r>
              <a:rPr lang="de-DE" dirty="0" smtClean="0"/>
              <a:t>&gt;</a:t>
            </a:r>
            <a:r>
              <a:rPr lang="de-DE" dirty="0" err="1" smtClean="0"/>
              <a:t>p</a:t>
            </a:r>
            <a:r>
              <a:rPr lang="de-DE" baseline="-25000" dirty="0" err="1" smtClean="0"/>
              <a:t>Umwelt</a:t>
            </a:r>
            <a:endParaRPr lang="de-DE" baseline="-25000" dirty="0"/>
          </a:p>
        </p:txBody>
      </p:sp>
      <p:cxnSp>
        <p:nvCxnSpPr>
          <p:cNvPr id="17" name="Egyenes összekötő nyíllal 16"/>
          <p:cNvCxnSpPr/>
          <p:nvPr/>
        </p:nvCxnSpPr>
        <p:spPr bwMode="auto">
          <a:xfrm flipH="1" flipV="1">
            <a:off x="2983874" y="2763545"/>
            <a:ext cx="1158875" cy="1890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lg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20" name="Kép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96"/>
          <a:stretch/>
        </p:blipFill>
        <p:spPr bwMode="auto">
          <a:xfrm>
            <a:off x="3276600" y="4617106"/>
            <a:ext cx="5765800" cy="1592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zabadkézi sokszög 5"/>
          <p:cNvSpPr/>
          <p:nvPr/>
        </p:nvSpPr>
        <p:spPr bwMode="auto">
          <a:xfrm>
            <a:off x="4779390" y="3516198"/>
            <a:ext cx="329938" cy="603315"/>
          </a:xfrm>
          <a:custGeom>
            <a:avLst/>
            <a:gdLst>
              <a:gd name="connsiteX0" fmla="*/ 0 w 329938"/>
              <a:gd name="connsiteY0" fmla="*/ 9427 h 603315"/>
              <a:gd name="connsiteX1" fmla="*/ 188536 w 329938"/>
              <a:gd name="connsiteY1" fmla="*/ 603315 h 603315"/>
              <a:gd name="connsiteX2" fmla="*/ 329938 w 329938"/>
              <a:gd name="connsiteY2" fmla="*/ 0 h 603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9938" h="603315">
                <a:moveTo>
                  <a:pt x="0" y="9427"/>
                </a:moveTo>
                <a:lnTo>
                  <a:pt x="188536" y="603315"/>
                </a:lnTo>
                <a:lnTo>
                  <a:pt x="329938" y="0"/>
                </a:lnTo>
              </a:path>
            </a:pathLst>
          </a:custGeom>
          <a:noFill/>
          <a:ln w="9525" algn="ctr">
            <a:solidFill>
              <a:schemeClr val="tx1"/>
            </a:solidFill>
            <a:round/>
            <a:headEnd type="triangle" w="med" len="lg"/>
            <a:tailEnd type="triangle" w="med" len="lg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Szövegdoboz 21"/>
          <p:cNvSpPr txBox="1"/>
          <p:nvPr/>
        </p:nvSpPr>
        <p:spPr>
          <a:xfrm>
            <a:off x="3068530" y="4129709"/>
            <a:ext cx="375165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Expansionswellen</a:t>
            </a:r>
            <a:endParaRPr lang="de-DE" baseline="-25000" dirty="0"/>
          </a:p>
        </p:txBody>
      </p:sp>
      <p:sp>
        <p:nvSpPr>
          <p:cNvPr id="23" name="Szabadkézi sokszög 22"/>
          <p:cNvSpPr/>
          <p:nvPr/>
        </p:nvSpPr>
        <p:spPr bwMode="auto">
          <a:xfrm flipV="1">
            <a:off x="5520860" y="2554170"/>
            <a:ext cx="329938" cy="603315"/>
          </a:xfrm>
          <a:custGeom>
            <a:avLst/>
            <a:gdLst>
              <a:gd name="connsiteX0" fmla="*/ 0 w 329938"/>
              <a:gd name="connsiteY0" fmla="*/ 9427 h 603315"/>
              <a:gd name="connsiteX1" fmla="*/ 188536 w 329938"/>
              <a:gd name="connsiteY1" fmla="*/ 603315 h 603315"/>
              <a:gd name="connsiteX2" fmla="*/ 329938 w 329938"/>
              <a:gd name="connsiteY2" fmla="*/ 0 h 603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9938" h="603315">
                <a:moveTo>
                  <a:pt x="0" y="9427"/>
                </a:moveTo>
                <a:lnTo>
                  <a:pt x="188536" y="603315"/>
                </a:lnTo>
                <a:lnTo>
                  <a:pt x="329938" y="0"/>
                </a:lnTo>
              </a:path>
            </a:pathLst>
          </a:custGeom>
          <a:noFill/>
          <a:ln w="9525" algn="ctr">
            <a:solidFill>
              <a:schemeClr val="tx1"/>
            </a:solidFill>
            <a:round/>
            <a:headEnd type="triangle" w="med" len="lg"/>
            <a:tailEnd type="triangle" w="med" len="lg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Szövegdoboz 24"/>
          <p:cNvSpPr txBox="1"/>
          <p:nvPr/>
        </p:nvSpPr>
        <p:spPr>
          <a:xfrm>
            <a:off x="3810000" y="2213893"/>
            <a:ext cx="375165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Stoßwellen</a:t>
            </a:r>
            <a:endParaRPr lang="de-DE" baseline="-25000" dirty="0"/>
          </a:p>
        </p:txBody>
      </p:sp>
      <p:sp>
        <p:nvSpPr>
          <p:cNvPr id="26" name="Szövegdoboz 25"/>
          <p:cNvSpPr txBox="1"/>
          <p:nvPr/>
        </p:nvSpPr>
        <p:spPr>
          <a:xfrm>
            <a:off x="8077200" y="3911742"/>
            <a:ext cx="375165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Folge: durch Stoßwellen geht Energie verloren!</a:t>
            </a:r>
            <a:endParaRPr lang="de-DE" baseline="-25000" dirty="0"/>
          </a:p>
        </p:txBody>
      </p:sp>
      <p:sp>
        <p:nvSpPr>
          <p:cNvPr id="27" name="Szövegdoboz 26"/>
          <p:cNvSpPr txBox="1"/>
          <p:nvPr/>
        </p:nvSpPr>
        <p:spPr>
          <a:xfrm>
            <a:off x="8296321" y="6037710"/>
            <a:ext cx="375165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 smtClean="0"/>
              <a:t>Lösung: Laval-Düse!</a:t>
            </a:r>
            <a:endParaRPr lang="de-DE" sz="2400" baseline="-25000" dirty="0"/>
          </a:p>
        </p:txBody>
      </p:sp>
    </p:spTree>
    <p:extLst>
      <p:ext uri="{BB962C8B-B14F-4D97-AF65-F5344CB8AC3E}">
        <p14:creationId xmlns:p14="http://schemas.microsoft.com/office/powerpoint/2010/main" val="362074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1150620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Planen einer Laval-Düse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Die Aufgabe: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Gasdruck von Behälterdruck auf Umgebungsdruck ISENTROPISCH expandieren (</a:t>
            </a:r>
            <a:r>
              <a:rPr lang="de-DE" dirty="0" err="1" smtClean="0"/>
              <a:t>ermindern</a:t>
            </a:r>
            <a:r>
              <a:rPr lang="de-DE" dirty="0" smtClean="0"/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daneben supersonische (Überschall-) Geschwindigkeit zu erreichen!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Frage: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Welche Geometrie kann solch eine Düse besitzen?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Erste Schritt: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Ausströmungsformel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für isentropische Ausströmung aus einem Behälter</a:t>
            </a:r>
            <a:endParaRPr lang="de-D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planen einer </a:t>
            </a:r>
            <a:r>
              <a:rPr lang="de-DE" dirty="0" err="1" smtClean="0"/>
              <a:t>laval</a:t>
            </a:r>
            <a:r>
              <a:rPr lang="de-DE" dirty="0" smtClean="0"/>
              <a:t> düse</a:t>
            </a: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pSp>
        <p:nvGrpSpPr>
          <p:cNvPr id="10" name="Csoportba foglalás 9"/>
          <p:cNvGrpSpPr/>
          <p:nvPr/>
        </p:nvGrpSpPr>
        <p:grpSpPr>
          <a:xfrm>
            <a:off x="6902776" y="3886200"/>
            <a:ext cx="5116038" cy="1287720"/>
            <a:chOff x="955961" y="4419600"/>
            <a:chExt cx="5116038" cy="1287720"/>
          </a:xfrm>
        </p:grpSpPr>
        <p:cxnSp>
          <p:nvCxnSpPr>
            <p:cNvPr id="11" name="Egyenes összekötő nyíllal 10"/>
            <p:cNvCxnSpPr>
              <a:stCxn id="15" idx="0"/>
            </p:cNvCxnSpPr>
            <p:nvPr/>
          </p:nvCxnSpPr>
          <p:spPr bwMode="auto">
            <a:xfrm flipV="1">
              <a:off x="4248373" y="5135836"/>
              <a:ext cx="262671" cy="14027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2" name="Csoportba foglalás 11"/>
            <p:cNvGrpSpPr/>
            <p:nvPr/>
          </p:nvGrpSpPr>
          <p:grpSpPr>
            <a:xfrm>
              <a:off x="955961" y="4419600"/>
              <a:ext cx="5116038" cy="1287720"/>
              <a:chOff x="1093116" y="3830018"/>
              <a:chExt cx="5116038" cy="1287720"/>
            </a:xfrm>
          </p:grpSpPr>
          <p:grpSp>
            <p:nvGrpSpPr>
              <p:cNvPr id="13" name="Csoportba foglalás 12"/>
              <p:cNvGrpSpPr/>
              <p:nvPr/>
            </p:nvGrpSpPr>
            <p:grpSpPr>
              <a:xfrm>
                <a:off x="1093116" y="3830018"/>
                <a:ext cx="5116038" cy="967715"/>
                <a:chOff x="-2252068" y="4295982"/>
                <a:chExt cx="5116038" cy="967715"/>
              </a:xfrm>
            </p:grpSpPr>
            <p:grpSp>
              <p:nvGrpSpPr>
                <p:cNvPr id="17" name="Csoportba foglalás 16"/>
                <p:cNvGrpSpPr/>
                <p:nvPr/>
              </p:nvGrpSpPr>
              <p:grpSpPr>
                <a:xfrm>
                  <a:off x="-2252068" y="4340367"/>
                  <a:ext cx="4412880" cy="923330"/>
                  <a:chOff x="-854771" y="4760078"/>
                  <a:chExt cx="4412880" cy="923330"/>
                </a:xfrm>
              </p:grpSpPr>
              <p:sp>
                <p:nvSpPr>
                  <p:cNvPr id="32" name="Szövegdoboz 31"/>
                  <p:cNvSpPr txBox="1"/>
                  <p:nvPr/>
                </p:nvSpPr>
                <p:spPr>
                  <a:xfrm>
                    <a:off x="-854771" y="4760078"/>
                    <a:ext cx="2931493" cy="92333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de-DE" dirty="0" smtClean="0"/>
                      <a:t>Behälter</a:t>
                    </a:r>
                  </a:p>
                  <a:p>
                    <a:pPr algn="ctr"/>
                    <a:r>
                      <a:rPr lang="de-DE" dirty="0" smtClean="0"/>
                      <a:t>(CO</a:t>
                    </a:r>
                    <a:r>
                      <a:rPr lang="de-DE" baseline="-25000" dirty="0" smtClean="0"/>
                      <a:t>2</a:t>
                    </a:r>
                    <a:r>
                      <a:rPr lang="de-DE" dirty="0" smtClean="0"/>
                      <a:t> Flasche, Brennkammer)</a:t>
                    </a:r>
                    <a:endParaRPr lang="de-DE" dirty="0"/>
                  </a:p>
                </p:txBody>
              </p:sp>
              <p:cxnSp>
                <p:nvCxnSpPr>
                  <p:cNvPr id="33" name="Egyenes összekötő 32"/>
                  <p:cNvCxnSpPr/>
                  <p:nvPr/>
                </p:nvCxnSpPr>
                <p:spPr bwMode="auto">
                  <a:xfrm>
                    <a:off x="2164706" y="5410200"/>
                    <a:ext cx="1393403" cy="21729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grpSp>
              <p:nvGrpSpPr>
                <p:cNvPr id="19" name="Csoportba foglalás 18"/>
                <p:cNvGrpSpPr/>
                <p:nvPr/>
              </p:nvGrpSpPr>
              <p:grpSpPr>
                <a:xfrm>
                  <a:off x="764215" y="4420341"/>
                  <a:ext cx="451884" cy="581012"/>
                  <a:chOff x="6148807" y="3625978"/>
                  <a:chExt cx="451884" cy="581012"/>
                </a:xfrm>
              </p:grpSpPr>
              <p:grpSp>
                <p:nvGrpSpPr>
                  <p:cNvPr id="28" name="Csoportba foglalás 27"/>
                  <p:cNvGrpSpPr/>
                  <p:nvPr/>
                </p:nvGrpSpPr>
                <p:grpSpPr>
                  <a:xfrm>
                    <a:off x="6219691" y="3625978"/>
                    <a:ext cx="381000" cy="395945"/>
                    <a:chOff x="6219691" y="3625978"/>
                    <a:chExt cx="381000" cy="395945"/>
                  </a:xfrm>
                </p:grpSpPr>
                <p:sp>
                  <p:nvSpPr>
                    <p:cNvPr id="30" name="Szövegdoboz 29"/>
                    <p:cNvSpPr txBox="1"/>
                    <p:nvPr/>
                  </p:nvSpPr>
                  <p:spPr>
                    <a:xfrm>
                      <a:off x="6219691" y="3625978"/>
                      <a:ext cx="381000" cy="38100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de-DE" b="1" dirty="0" smtClean="0"/>
                        <a:t>B</a:t>
                      </a:r>
                      <a:endParaRPr lang="de-DE" b="1" dirty="0"/>
                    </a:p>
                  </p:txBody>
                </p:sp>
                <p:sp>
                  <p:nvSpPr>
                    <p:cNvPr id="31" name="Ellipszis 30"/>
                    <p:cNvSpPr/>
                    <p:nvPr/>
                  </p:nvSpPr>
                  <p:spPr bwMode="auto">
                    <a:xfrm>
                      <a:off x="6243090" y="3640923"/>
                      <a:ext cx="304800" cy="381000"/>
                    </a:xfrm>
                    <a:prstGeom prst="ellipse">
                      <a:avLst/>
                    </a:prstGeom>
                    <a:noFill/>
                    <a:ln w="254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rtlCol="0" anchor="ctr"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de-DE" sz="1800" dirty="0">
                        <a:latin typeface="Huni_Quorum Medium BT" panose="020E0603030505020404" pitchFamily="34" charset="-18"/>
                      </a:endParaRPr>
                    </a:p>
                  </p:txBody>
                </p:sp>
              </p:grpSp>
              <p:cxnSp>
                <p:nvCxnSpPr>
                  <p:cNvPr id="29" name="Egyenes összekötő nyíllal 28"/>
                  <p:cNvCxnSpPr/>
                  <p:nvPr/>
                </p:nvCxnSpPr>
                <p:spPr bwMode="auto">
                  <a:xfrm flipH="1">
                    <a:off x="6148807" y="3938439"/>
                    <a:ext cx="118081" cy="268551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oval" w="lg" len="lg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grpSp>
              <p:nvGrpSpPr>
                <p:cNvPr id="21" name="Csoportba foglalás 20"/>
                <p:cNvGrpSpPr/>
                <p:nvPr/>
              </p:nvGrpSpPr>
              <p:grpSpPr>
                <a:xfrm>
                  <a:off x="2115429" y="4295982"/>
                  <a:ext cx="748541" cy="716236"/>
                  <a:chOff x="2757720" y="3569281"/>
                  <a:chExt cx="748541" cy="716236"/>
                </a:xfrm>
              </p:grpSpPr>
              <p:grpSp>
                <p:nvGrpSpPr>
                  <p:cNvPr id="24" name="Csoportba foglalás 23"/>
                  <p:cNvGrpSpPr/>
                  <p:nvPr/>
                </p:nvGrpSpPr>
                <p:grpSpPr>
                  <a:xfrm>
                    <a:off x="3041818" y="3569281"/>
                    <a:ext cx="464443" cy="391759"/>
                    <a:chOff x="3041818" y="3569281"/>
                    <a:chExt cx="464443" cy="391759"/>
                  </a:xfrm>
                </p:grpSpPr>
                <p:sp>
                  <p:nvSpPr>
                    <p:cNvPr id="26" name="Szövegdoboz 25"/>
                    <p:cNvSpPr txBox="1"/>
                    <p:nvPr/>
                  </p:nvSpPr>
                  <p:spPr>
                    <a:xfrm>
                      <a:off x="3041818" y="3569281"/>
                      <a:ext cx="46444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de-DE" b="1" dirty="0" smtClean="0"/>
                        <a:t> 2</a:t>
                      </a:r>
                      <a:endParaRPr lang="de-DE" b="1" dirty="0"/>
                    </a:p>
                  </p:txBody>
                </p:sp>
                <p:sp>
                  <p:nvSpPr>
                    <p:cNvPr id="27" name="Ellipszis 26"/>
                    <p:cNvSpPr/>
                    <p:nvPr/>
                  </p:nvSpPr>
                  <p:spPr bwMode="auto">
                    <a:xfrm>
                      <a:off x="3060306" y="3580040"/>
                      <a:ext cx="388243" cy="381000"/>
                    </a:xfrm>
                    <a:prstGeom prst="ellipse">
                      <a:avLst/>
                    </a:prstGeom>
                    <a:noFill/>
                    <a:ln w="254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rtlCol="0" anchor="ctr"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de-DE" sz="1800" dirty="0">
                        <a:latin typeface="Huni_Quorum Medium BT" panose="020E0603030505020404" pitchFamily="34" charset="-18"/>
                      </a:endParaRPr>
                    </a:p>
                  </p:txBody>
                </p:sp>
              </p:grpSp>
              <p:cxnSp>
                <p:nvCxnSpPr>
                  <p:cNvPr id="25" name="Egyenes összekötő nyíllal 24"/>
                  <p:cNvCxnSpPr/>
                  <p:nvPr/>
                </p:nvCxnSpPr>
                <p:spPr bwMode="auto">
                  <a:xfrm flipH="1">
                    <a:off x="2757720" y="3863148"/>
                    <a:ext cx="367363" cy="422369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oval" w="lg" len="lg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  <p:sp>
            <p:nvSpPr>
              <p:cNvPr id="14" name="Szabadkézi sokszög 13"/>
              <p:cNvSpPr/>
              <p:nvPr/>
            </p:nvSpPr>
            <p:spPr bwMode="auto">
              <a:xfrm>
                <a:off x="3694839" y="3938668"/>
                <a:ext cx="1811157" cy="1179070"/>
              </a:xfrm>
              <a:custGeom>
                <a:avLst/>
                <a:gdLst>
                  <a:gd name="connsiteX0" fmla="*/ 1811157 w 1811157"/>
                  <a:gd name="connsiteY0" fmla="*/ 471434 h 1179070"/>
                  <a:gd name="connsiteX1" fmla="*/ 1584914 w 1811157"/>
                  <a:gd name="connsiteY1" fmla="*/ 471434 h 1179070"/>
                  <a:gd name="connsiteX2" fmla="*/ 1396378 w 1811157"/>
                  <a:gd name="connsiteY2" fmla="*/ 358313 h 1179070"/>
                  <a:gd name="connsiteX3" fmla="*/ 1264402 w 1811157"/>
                  <a:gd name="connsiteY3" fmla="*/ 169777 h 1179070"/>
                  <a:gd name="connsiteX4" fmla="*/ 1132427 w 1811157"/>
                  <a:gd name="connsiteY4" fmla="*/ 56655 h 1179070"/>
                  <a:gd name="connsiteX5" fmla="*/ 802489 w 1811157"/>
                  <a:gd name="connsiteY5" fmla="*/ 9521 h 1179070"/>
                  <a:gd name="connsiteX6" fmla="*/ 359429 w 1811157"/>
                  <a:gd name="connsiteY6" fmla="*/ 18948 h 1179070"/>
                  <a:gd name="connsiteX7" fmla="*/ 86052 w 1811157"/>
                  <a:gd name="connsiteY7" fmla="*/ 198057 h 1179070"/>
                  <a:gd name="connsiteX8" fmla="*/ 10637 w 1811157"/>
                  <a:gd name="connsiteY8" fmla="*/ 443154 h 1179070"/>
                  <a:gd name="connsiteX9" fmla="*/ 10637 w 1811157"/>
                  <a:gd name="connsiteY9" fmla="*/ 829653 h 1179070"/>
                  <a:gd name="connsiteX10" fmla="*/ 104905 w 1811157"/>
                  <a:gd name="connsiteY10" fmla="*/ 1093603 h 1179070"/>
                  <a:gd name="connsiteX11" fmla="*/ 557392 w 1811157"/>
                  <a:gd name="connsiteY11" fmla="*/ 1159591 h 1179070"/>
                  <a:gd name="connsiteX12" fmla="*/ 1075866 w 1811157"/>
                  <a:gd name="connsiteY12" fmla="*/ 1159591 h 1179070"/>
                  <a:gd name="connsiteX13" fmla="*/ 1358670 w 1811157"/>
                  <a:gd name="connsiteY13" fmla="*/ 933348 h 1179070"/>
                  <a:gd name="connsiteX14" fmla="*/ 1528353 w 1811157"/>
                  <a:gd name="connsiteY14" fmla="*/ 773092 h 1179070"/>
                  <a:gd name="connsiteX15" fmla="*/ 1792303 w 1811157"/>
                  <a:gd name="connsiteY15" fmla="*/ 754239 h 1179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11157" h="1179070">
                    <a:moveTo>
                      <a:pt x="1811157" y="471434"/>
                    </a:moveTo>
                    <a:cubicBezTo>
                      <a:pt x="1732600" y="480860"/>
                      <a:pt x="1654044" y="490287"/>
                      <a:pt x="1584914" y="471434"/>
                    </a:cubicBezTo>
                    <a:cubicBezTo>
                      <a:pt x="1515784" y="452581"/>
                      <a:pt x="1449797" y="408589"/>
                      <a:pt x="1396378" y="358313"/>
                    </a:cubicBezTo>
                    <a:cubicBezTo>
                      <a:pt x="1342959" y="308037"/>
                      <a:pt x="1308394" y="220053"/>
                      <a:pt x="1264402" y="169777"/>
                    </a:cubicBezTo>
                    <a:cubicBezTo>
                      <a:pt x="1220410" y="119501"/>
                      <a:pt x="1209412" y="83364"/>
                      <a:pt x="1132427" y="56655"/>
                    </a:cubicBezTo>
                    <a:cubicBezTo>
                      <a:pt x="1055442" y="29946"/>
                      <a:pt x="931322" y="15805"/>
                      <a:pt x="802489" y="9521"/>
                    </a:cubicBezTo>
                    <a:cubicBezTo>
                      <a:pt x="673656" y="3237"/>
                      <a:pt x="478835" y="-12475"/>
                      <a:pt x="359429" y="18948"/>
                    </a:cubicBezTo>
                    <a:cubicBezTo>
                      <a:pt x="240023" y="50371"/>
                      <a:pt x="144184" y="127356"/>
                      <a:pt x="86052" y="198057"/>
                    </a:cubicBezTo>
                    <a:cubicBezTo>
                      <a:pt x="27920" y="268758"/>
                      <a:pt x="23206" y="337888"/>
                      <a:pt x="10637" y="443154"/>
                    </a:cubicBezTo>
                    <a:cubicBezTo>
                      <a:pt x="-1932" y="548420"/>
                      <a:pt x="-5074" y="721245"/>
                      <a:pt x="10637" y="829653"/>
                    </a:cubicBezTo>
                    <a:cubicBezTo>
                      <a:pt x="26348" y="938061"/>
                      <a:pt x="13779" y="1038613"/>
                      <a:pt x="104905" y="1093603"/>
                    </a:cubicBezTo>
                    <a:cubicBezTo>
                      <a:pt x="196031" y="1148593"/>
                      <a:pt x="395565" y="1148593"/>
                      <a:pt x="557392" y="1159591"/>
                    </a:cubicBezTo>
                    <a:cubicBezTo>
                      <a:pt x="719219" y="1170589"/>
                      <a:pt x="942320" y="1197298"/>
                      <a:pt x="1075866" y="1159591"/>
                    </a:cubicBezTo>
                    <a:cubicBezTo>
                      <a:pt x="1209412" y="1121884"/>
                      <a:pt x="1283256" y="997764"/>
                      <a:pt x="1358670" y="933348"/>
                    </a:cubicBezTo>
                    <a:cubicBezTo>
                      <a:pt x="1434084" y="868932"/>
                      <a:pt x="1456081" y="802943"/>
                      <a:pt x="1528353" y="773092"/>
                    </a:cubicBezTo>
                    <a:cubicBezTo>
                      <a:pt x="1600625" y="743241"/>
                      <a:pt x="1839437" y="784091"/>
                      <a:pt x="1792303" y="754239"/>
                    </a:cubicBezTo>
                  </a:path>
                </a:pathLst>
              </a:cu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5" name="Szövegdoboz 14"/>
              <p:cNvSpPr txBox="1"/>
              <p:nvPr/>
            </p:nvSpPr>
            <p:spPr>
              <a:xfrm>
                <a:off x="2919781" y="4686530"/>
                <a:ext cx="29314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dirty="0" smtClean="0"/>
                  <a:t>Stromlinie</a:t>
                </a:r>
                <a:endParaRPr lang="de-DE" dirty="0"/>
              </a:p>
            </p:txBody>
          </p:sp>
          <p:sp>
            <p:nvSpPr>
              <p:cNvPr id="16" name="Jobbra nyíl 15"/>
              <p:cNvSpPr/>
              <p:nvPr/>
            </p:nvSpPr>
            <p:spPr bwMode="auto">
              <a:xfrm>
                <a:off x="5776510" y="4362053"/>
                <a:ext cx="388243" cy="396620"/>
              </a:xfrm>
              <a:prstGeom prst="rightArrow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 algn="ctr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de-DE" sz="1800" dirty="0">
                  <a:latin typeface="Huni_Quorum Medium BT" panose="020E0603030505020404" pitchFamily="34" charset="-18"/>
                </a:endParaRPr>
              </a:p>
            </p:txBody>
          </p:sp>
        </p:grpSp>
      </p:grpSp>
      <p:graphicFrame>
        <p:nvGraphicFramePr>
          <p:cNvPr id="35" name="Objektum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5024331"/>
              </p:ext>
            </p:extLst>
          </p:nvPr>
        </p:nvGraphicFramePr>
        <p:xfrm>
          <a:off x="6961354" y="5251960"/>
          <a:ext cx="3657600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48" name="Equation" r:id="rId3" imgW="2019240" imgH="634680" progId="Equation.DSMT4">
                  <p:embed/>
                </p:oleObj>
              </mc:Choice>
              <mc:Fallback>
                <p:oleObj name="Equation" r:id="rId3" imgW="2019240" imgH="634680" progId="Equation.DSMT4">
                  <p:embed/>
                  <p:pic>
                    <p:nvPicPr>
                      <p:cNvPr id="28" name="Objektum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1354" y="5251960"/>
                        <a:ext cx="3657600" cy="1149350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108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4075" y="1130943"/>
            <a:ext cx="11071789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Wir werden die Druckverteilung entlang eine Stromlinie in einem Diagramme aufzeichnen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die vertikal</a:t>
            </a:r>
            <a:r>
              <a:rPr lang="hu-HU" dirty="0" smtClean="0"/>
              <a:t>e</a:t>
            </a:r>
            <a:r>
              <a:rPr lang="de-DE" dirty="0" smtClean="0"/>
              <a:t> Achse zeigt den Druck, die horizontal Achse zeigt die erreichten Gas</a:t>
            </a:r>
            <a:r>
              <a:rPr lang="hu-HU" dirty="0" err="1" smtClean="0"/>
              <a:t>ges</a:t>
            </a:r>
            <a:r>
              <a:rPr lang="de-DE" dirty="0" err="1" smtClean="0"/>
              <a:t>chwindigkeit</a:t>
            </a: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2 Punkten sind schon bekannt!</a:t>
            </a:r>
            <a:endParaRPr lang="de-D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planen einer </a:t>
            </a:r>
            <a:r>
              <a:rPr lang="de-DE" dirty="0" err="1" smtClean="0"/>
              <a:t>laval</a:t>
            </a:r>
            <a:r>
              <a:rPr lang="de-DE" dirty="0" smtClean="0"/>
              <a:t> düse</a:t>
            </a: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21" name="Objektum 20"/>
          <p:cNvGraphicFramePr>
            <a:graphicFrameLocks noChangeAspect="1"/>
          </p:cNvGraphicFramePr>
          <p:nvPr>
            <p:extLst/>
          </p:nvPr>
        </p:nvGraphicFramePr>
        <p:xfrm>
          <a:off x="7467600" y="2526883"/>
          <a:ext cx="3657600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50" name="Equation" r:id="rId3" imgW="2019240" imgH="634680" progId="Equation.DSMT4">
                  <p:embed/>
                </p:oleObj>
              </mc:Choice>
              <mc:Fallback>
                <p:oleObj name="Equation" r:id="rId3" imgW="2019240" imgH="634680" progId="Equation.DSMT4">
                  <p:embed/>
                  <p:pic>
                    <p:nvPicPr>
                      <p:cNvPr id="21" name="Objektum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0" y="2526883"/>
                        <a:ext cx="3657600" cy="1149350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ktum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1532909"/>
              </p:ext>
            </p:extLst>
          </p:nvPr>
        </p:nvGraphicFramePr>
        <p:xfrm>
          <a:off x="4351338" y="2709863"/>
          <a:ext cx="2300287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51" name="Equation" r:id="rId5" imgW="1269720" imgH="431640" progId="Equation.DSMT4">
                  <p:embed/>
                </p:oleObj>
              </mc:Choice>
              <mc:Fallback>
                <p:oleObj name="Equation" r:id="rId5" imgW="1269720" imgH="431640" progId="Equation.DSMT4">
                  <p:embed/>
                  <p:pic>
                    <p:nvPicPr>
                      <p:cNvPr id="22" name="Objektum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1338" y="2709863"/>
                        <a:ext cx="2300287" cy="782637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Balra nyíl 15"/>
          <p:cNvSpPr/>
          <p:nvPr/>
        </p:nvSpPr>
        <p:spPr bwMode="auto">
          <a:xfrm>
            <a:off x="6798287" y="3022622"/>
            <a:ext cx="447780" cy="251242"/>
          </a:xfrm>
          <a:prstGeom prst="left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graphicFrame>
        <p:nvGraphicFramePr>
          <p:cNvPr id="24" name="Objektum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2453817"/>
              </p:ext>
            </p:extLst>
          </p:nvPr>
        </p:nvGraphicFramePr>
        <p:xfrm>
          <a:off x="8129983" y="4233213"/>
          <a:ext cx="358775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52" name="Equation" r:id="rId7" imgW="1981080" imgH="507960" progId="Equation.DSMT4">
                  <p:embed/>
                </p:oleObj>
              </mc:Choice>
              <mc:Fallback>
                <p:oleObj name="Equation" r:id="rId7" imgW="1981080" imgH="507960" progId="Equation.DSMT4">
                  <p:embed/>
                  <p:pic>
                    <p:nvPicPr>
                      <p:cNvPr id="24" name="Objektum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9983" y="4233213"/>
                        <a:ext cx="3587750" cy="920750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Balra nyíl 24"/>
          <p:cNvSpPr/>
          <p:nvPr/>
        </p:nvSpPr>
        <p:spPr bwMode="auto">
          <a:xfrm rot="16200000">
            <a:off x="9221691" y="3931297"/>
            <a:ext cx="447780" cy="251242"/>
          </a:xfrm>
          <a:prstGeom prst="left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sp>
        <p:nvSpPr>
          <p:cNvPr id="26" name="Balra nyíl 25"/>
          <p:cNvSpPr/>
          <p:nvPr/>
        </p:nvSpPr>
        <p:spPr bwMode="auto">
          <a:xfrm rot="19865825">
            <a:off x="1515359" y="3875464"/>
            <a:ext cx="2964771" cy="251242"/>
          </a:xfrm>
          <a:prstGeom prst="left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grpSp>
        <p:nvGrpSpPr>
          <p:cNvPr id="36" name="Csoportba foglalás 35"/>
          <p:cNvGrpSpPr/>
          <p:nvPr/>
        </p:nvGrpSpPr>
        <p:grpSpPr>
          <a:xfrm>
            <a:off x="396921" y="2734119"/>
            <a:ext cx="8051859" cy="4123881"/>
            <a:chOff x="396921" y="2734119"/>
            <a:chExt cx="8051859" cy="4123881"/>
          </a:xfrm>
        </p:grpSpPr>
        <p:graphicFrame>
          <p:nvGraphicFramePr>
            <p:cNvPr id="27" name="Objektum 26"/>
            <p:cNvGraphicFramePr>
              <a:graphicFrameLocks noChangeAspect="1"/>
            </p:cNvGraphicFramePr>
            <p:nvPr>
              <p:extLst/>
            </p:nvPr>
          </p:nvGraphicFramePr>
          <p:xfrm>
            <a:off x="396921" y="4663162"/>
            <a:ext cx="873125" cy="828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9453" name="Equation" r:id="rId9" imgW="482400" imgH="457200" progId="Equation.DSMT4">
                    <p:embed/>
                  </p:oleObj>
                </mc:Choice>
                <mc:Fallback>
                  <p:oleObj name="Equation" r:id="rId9" imgW="482400" imgH="457200" progId="Equation.DSMT4">
                    <p:embed/>
                    <p:pic>
                      <p:nvPicPr>
                        <p:cNvPr id="27" name="Objektum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6921" y="4663162"/>
                          <a:ext cx="873125" cy="828675"/>
                        </a:xfrm>
                        <a:prstGeom prst="rect">
                          <a:avLst/>
                        </a:prstGeom>
                        <a:noFill/>
                        <a:ln w="254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9" name="Egyenes összekötő 28"/>
            <p:cNvCxnSpPr>
              <a:stCxn id="17" idx="2"/>
            </p:cNvCxnSpPr>
            <p:nvPr/>
          </p:nvCxnSpPr>
          <p:spPr bwMode="auto">
            <a:xfrm flipH="1">
              <a:off x="1045103" y="4724400"/>
              <a:ext cx="412124" cy="34803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aphicFrame>
          <p:nvGraphicFramePr>
            <p:cNvPr id="30" name="Objektum 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58819518"/>
                </p:ext>
              </p:extLst>
            </p:nvPr>
          </p:nvGraphicFramePr>
          <p:xfrm>
            <a:off x="5801392" y="6389777"/>
            <a:ext cx="1449388" cy="436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9454" name="Equation" r:id="rId11" imgW="799920" imgH="241200" progId="Equation.DSMT4">
                    <p:embed/>
                  </p:oleObj>
                </mc:Choice>
                <mc:Fallback>
                  <p:oleObj name="Equation" r:id="rId11" imgW="799920" imgH="241200" progId="Equation.DSMT4">
                    <p:embed/>
                    <p:pic>
                      <p:nvPicPr>
                        <p:cNvPr id="30" name="Objektum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01392" y="6389777"/>
                          <a:ext cx="1449388" cy="436563"/>
                        </a:xfrm>
                        <a:prstGeom prst="rect">
                          <a:avLst/>
                        </a:prstGeom>
                        <a:noFill/>
                        <a:ln w="254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5" name="Csoportba foglalás 34"/>
            <p:cNvGrpSpPr/>
            <p:nvPr/>
          </p:nvGrpSpPr>
          <p:grpSpPr>
            <a:xfrm>
              <a:off x="1202710" y="2734119"/>
              <a:ext cx="7246070" cy="4123881"/>
              <a:chOff x="1202710" y="2734119"/>
              <a:chExt cx="7246070" cy="4123881"/>
            </a:xfrm>
          </p:grpSpPr>
          <p:grpSp>
            <p:nvGrpSpPr>
              <p:cNvPr id="15" name="Csoportba foglalás 14"/>
              <p:cNvGrpSpPr/>
              <p:nvPr/>
            </p:nvGrpSpPr>
            <p:grpSpPr>
              <a:xfrm>
                <a:off x="1202710" y="2734119"/>
                <a:ext cx="7246070" cy="4123881"/>
                <a:chOff x="1440730" y="1905000"/>
                <a:chExt cx="7246070" cy="4123881"/>
              </a:xfrm>
            </p:grpSpPr>
            <p:cxnSp>
              <p:nvCxnSpPr>
                <p:cNvPr id="7" name="Egyenes összekötő nyíllal 6"/>
                <p:cNvCxnSpPr/>
                <p:nvPr/>
              </p:nvCxnSpPr>
              <p:spPr bwMode="auto">
                <a:xfrm flipV="1">
                  <a:off x="1752599" y="1905000"/>
                  <a:ext cx="0" cy="381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lg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" name="Egyenes összekötő nyíllal 11"/>
                <p:cNvCxnSpPr/>
                <p:nvPr/>
              </p:nvCxnSpPr>
              <p:spPr bwMode="auto">
                <a:xfrm>
                  <a:off x="1447800" y="5486400"/>
                  <a:ext cx="6324600" cy="0"/>
                </a:xfrm>
                <a:prstGeom prst="straightConnector1">
                  <a:avLst/>
                </a:prstGeom>
                <a:solidFill>
                  <a:schemeClr val="accent1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lg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3" name="Szövegdoboz 12"/>
                <p:cNvSpPr txBox="1"/>
                <p:nvPr/>
              </p:nvSpPr>
              <p:spPr>
                <a:xfrm>
                  <a:off x="1440730" y="1949792"/>
                  <a:ext cx="1143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dirty="0" smtClean="0"/>
                    <a:t>p</a:t>
                  </a:r>
                  <a:endParaRPr lang="hu-HU" dirty="0"/>
                </a:p>
              </p:txBody>
            </p:sp>
            <p:sp>
              <p:nvSpPr>
                <p:cNvPr id="20" name="Szövegdoboz 19"/>
                <p:cNvSpPr txBox="1"/>
                <p:nvPr/>
              </p:nvSpPr>
              <p:spPr>
                <a:xfrm>
                  <a:off x="7543800" y="5659549"/>
                  <a:ext cx="1143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dirty="0" smtClean="0"/>
                    <a:t>v</a:t>
                  </a:r>
                  <a:endParaRPr lang="hu-HU" dirty="0"/>
                </a:p>
              </p:txBody>
            </p:sp>
          </p:grpSp>
          <p:sp>
            <p:nvSpPr>
              <p:cNvPr id="17" name="Ellipszis 16"/>
              <p:cNvSpPr/>
              <p:nvPr/>
            </p:nvSpPr>
            <p:spPr bwMode="auto">
              <a:xfrm>
                <a:off x="1457227" y="4648200"/>
                <a:ext cx="116235" cy="152400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hu-HU" sz="1800">
                  <a:latin typeface="Huni_Quorum Medium BT" panose="020E0603030505020404" pitchFamily="34" charset="-18"/>
                </a:endParaRPr>
              </a:p>
            </p:txBody>
          </p:sp>
          <p:sp>
            <p:nvSpPr>
              <p:cNvPr id="31" name="Ellipszis 30"/>
              <p:cNvSpPr/>
              <p:nvPr/>
            </p:nvSpPr>
            <p:spPr bwMode="auto">
              <a:xfrm>
                <a:off x="6651158" y="6228280"/>
                <a:ext cx="116235" cy="152400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hu-HU" sz="1800">
                  <a:latin typeface="Huni_Quorum Medium BT" panose="020E0603030505020404" pitchFamily="34" charset="-18"/>
                </a:endParaRPr>
              </a:p>
            </p:txBody>
          </p:sp>
        </p:grpSp>
        <p:cxnSp>
          <p:nvCxnSpPr>
            <p:cNvPr id="32" name="Egyenes összekötő 31"/>
            <p:cNvCxnSpPr>
              <a:stCxn id="31" idx="2"/>
            </p:cNvCxnSpPr>
            <p:nvPr/>
          </p:nvCxnSpPr>
          <p:spPr bwMode="auto">
            <a:xfrm flipH="1">
              <a:off x="6400800" y="6304480"/>
              <a:ext cx="250358" cy="15678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4" name="Balra nyíl 33"/>
          <p:cNvSpPr/>
          <p:nvPr/>
        </p:nvSpPr>
        <p:spPr bwMode="auto">
          <a:xfrm rot="19865825">
            <a:off x="6812647" y="5555027"/>
            <a:ext cx="2149180" cy="251242"/>
          </a:xfrm>
          <a:prstGeom prst="left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24491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4075" y="1130943"/>
            <a:ext cx="11071789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Schreiben wir die </a:t>
            </a:r>
            <a:r>
              <a:rPr lang="de-DE" dirty="0" err="1" smtClean="0"/>
              <a:t>eulersche</a:t>
            </a:r>
            <a:r>
              <a:rPr lang="de-DE" dirty="0" smtClean="0"/>
              <a:t> Komponentengleichung in natürlichen Koordinatensystem in Bahnrichtung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(die Voraussetzungen passen)</a:t>
            </a:r>
            <a:endParaRPr lang="de-D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planen einer </a:t>
            </a:r>
            <a:r>
              <a:rPr lang="de-DE" dirty="0" err="1" smtClean="0"/>
              <a:t>laval</a:t>
            </a:r>
            <a:r>
              <a:rPr lang="de-DE" dirty="0" smtClean="0"/>
              <a:t> düse</a:t>
            </a: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21" name="Objektum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432985"/>
              </p:ext>
            </p:extLst>
          </p:nvPr>
        </p:nvGraphicFramePr>
        <p:xfrm>
          <a:off x="4405859" y="1609595"/>
          <a:ext cx="5357813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88" name="Equation" r:id="rId3" imgW="2958840" imgH="419040" progId="Equation.DSMT4">
                  <p:embed/>
                </p:oleObj>
              </mc:Choice>
              <mc:Fallback>
                <p:oleObj name="Equation" r:id="rId3" imgW="2958840" imgH="419040" progId="Equation.DSMT4">
                  <p:embed/>
                  <p:pic>
                    <p:nvPicPr>
                      <p:cNvPr id="35" name="Objektum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5859" y="1609595"/>
                        <a:ext cx="5357813" cy="758825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" name="Csoportba foglalás 35"/>
          <p:cNvGrpSpPr/>
          <p:nvPr/>
        </p:nvGrpSpPr>
        <p:grpSpPr>
          <a:xfrm>
            <a:off x="334075" y="2287404"/>
            <a:ext cx="8051859" cy="4247190"/>
            <a:chOff x="396921" y="2734119"/>
            <a:chExt cx="8051859" cy="4247190"/>
          </a:xfrm>
        </p:grpSpPr>
        <p:graphicFrame>
          <p:nvGraphicFramePr>
            <p:cNvPr id="27" name="Objektum 2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83499271"/>
                </p:ext>
              </p:extLst>
            </p:nvPr>
          </p:nvGraphicFramePr>
          <p:xfrm>
            <a:off x="396921" y="4663162"/>
            <a:ext cx="873125" cy="828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289" name="Equation" r:id="rId5" imgW="482400" imgH="457200" progId="Equation.DSMT4">
                    <p:embed/>
                  </p:oleObj>
                </mc:Choice>
                <mc:Fallback>
                  <p:oleObj name="Equation" r:id="rId5" imgW="482400" imgH="457200" progId="Equation.DSMT4">
                    <p:embed/>
                    <p:pic>
                      <p:nvPicPr>
                        <p:cNvPr id="22" name="Objektum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6921" y="4663162"/>
                          <a:ext cx="873125" cy="828675"/>
                        </a:xfrm>
                        <a:prstGeom prst="rect">
                          <a:avLst/>
                        </a:prstGeom>
                        <a:noFill/>
                        <a:ln w="254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9" name="Egyenes összekötő 28"/>
            <p:cNvCxnSpPr>
              <a:stCxn id="17" idx="2"/>
            </p:cNvCxnSpPr>
            <p:nvPr/>
          </p:nvCxnSpPr>
          <p:spPr bwMode="auto">
            <a:xfrm flipH="1">
              <a:off x="1045103" y="4724400"/>
              <a:ext cx="412124" cy="34803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aphicFrame>
          <p:nvGraphicFramePr>
            <p:cNvPr id="30" name="Objektum 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411448"/>
                </p:ext>
              </p:extLst>
            </p:nvPr>
          </p:nvGraphicFramePr>
          <p:xfrm>
            <a:off x="5411745" y="6543159"/>
            <a:ext cx="1449388" cy="438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290" name="Equation" r:id="rId7" imgW="799920" imgH="241200" progId="Equation.DSMT4">
                    <p:embed/>
                  </p:oleObj>
                </mc:Choice>
                <mc:Fallback>
                  <p:oleObj name="Equation" r:id="rId7" imgW="799920" imgH="241200" progId="Equation.DSMT4">
                    <p:embed/>
                    <p:pic>
                      <p:nvPicPr>
                        <p:cNvPr id="27" name="Objektum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11745" y="6543159"/>
                          <a:ext cx="1449388" cy="438150"/>
                        </a:xfrm>
                        <a:prstGeom prst="rect">
                          <a:avLst/>
                        </a:prstGeom>
                        <a:noFill/>
                        <a:ln w="254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5" name="Csoportba foglalás 34"/>
            <p:cNvGrpSpPr/>
            <p:nvPr/>
          </p:nvGrpSpPr>
          <p:grpSpPr>
            <a:xfrm>
              <a:off x="1202710" y="2734119"/>
              <a:ext cx="7246070" cy="4123881"/>
              <a:chOff x="1202710" y="2734119"/>
              <a:chExt cx="7246070" cy="4123881"/>
            </a:xfrm>
          </p:grpSpPr>
          <p:grpSp>
            <p:nvGrpSpPr>
              <p:cNvPr id="15" name="Csoportba foglalás 14"/>
              <p:cNvGrpSpPr/>
              <p:nvPr/>
            </p:nvGrpSpPr>
            <p:grpSpPr>
              <a:xfrm>
                <a:off x="1202710" y="2734119"/>
                <a:ext cx="7246070" cy="4123881"/>
                <a:chOff x="1440730" y="1905000"/>
                <a:chExt cx="7246070" cy="4123881"/>
              </a:xfrm>
            </p:grpSpPr>
            <p:cxnSp>
              <p:nvCxnSpPr>
                <p:cNvPr id="7" name="Egyenes összekötő nyíllal 6"/>
                <p:cNvCxnSpPr/>
                <p:nvPr/>
              </p:nvCxnSpPr>
              <p:spPr bwMode="auto">
                <a:xfrm flipV="1">
                  <a:off x="1752599" y="1905000"/>
                  <a:ext cx="0" cy="381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lg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" name="Egyenes összekötő nyíllal 11"/>
                <p:cNvCxnSpPr/>
                <p:nvPr/>
              </p:nvCxnSpPr>
              <p:spPr bwMode="auto">
                <a:xfrm>
                  <a:off x="1447800" y="5486400"/>
                  <a:ext cx="6324600" cy="0"/>
                </a:xfrm>
                <a:prstGeom prst="straightConnector1">
                  <a:avLst/>
                </a:prstGeom>
                <a:solidFill>
                  <a:schemeClr val="accent1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lg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3" name="Szövegdoboz 12"/>
                <p:cNvSpPr txBox="1"/>
                <p:nvPr/>
              </p:nvSpPr>
              <p:spPr>
                <a:xfrm>
                  <a:off x="1440730" y="1949792"/>
                  <a:ext cx="1143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dirty="0" smtClean="0"/>
                    <a:t>p</a:t>
                  </a:r>
                  <a:endParaRPr lang="hu-HU" dirty="0"/>
                </a:p>
              </p:txBody>
            </p:sp>
            <p:sp>
              <p:nvSpPr>
                <p:cNvPr id="20" name="Szövegdoboz 19"/>
                <p:cNvSpPr txBox="1"/>
                <p:nvPr/>
              </p:nvSpPr>
              <p:spPr>
                <a:xfrm>
                  <a:off x="7543800" y="5659549"/>
                  <a:ext cx="1143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dirty="0" smtClean="0"/>
                    <a:t>v</a:t>
                  </a:r>
                  <a:endParaRPr lang="hu-HU" dirty="0"/>
                </a:p>
              </p:txBody>
            </p:sp>
          </p:grpSp>
          <p:sp>
            <p:nvSpPr>
              <p:cNvPr id="17" name="Ellipszis 16"/>
              <p:cNvSpPr/>
              <p:nvPr/>
            </p:nvSpPr>
            <p:spPr bwMode="auto">
              <a:xfrm>
                <a:off x="1457227" y="4648200"/>
                <a:ext cx="116235" cy="152400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hu-HU" sz="1800">
                  <a:latin typeface="Huni_Quorum Medium BT" panose="020E0603030505020404" pitchFamily="34" charset="-18"/>
                </a:endParaRPr>
              </a:p>
            </p:txBody>
          </p:sp>
          <p:sp>
            <p:nvSpPr>
              <p:cNvPr id="31" name="Ellipszis 30"/>
              <p:cNvSpPr/>
              <p:nvPr/>
            </p:nvSpPr>
            <p:spPr bwMode="auto">
              <a:xfrm>
                <a:off x="6651158" y="6228280"/>
                <a:ext cx="116235" cy="152400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hu-HU" sz="1800">
                  <a:latin typeface="Huni_Quorum Medium BT" panose="020E0603030505020404" pitchFamily="34" charset="-18"/>
                </a:endParaRPr>
              </a:p>
            </p:txBody>
          </p:sp>
        </p:grpSp>
        <p:cxnSp>
          <p:nvCxnSpPr>
            <p:cNvPr id="32" name="Egyenes összekötő 31"/>
            <p:cNvCxnSpPr>
              <a:stCxn id="31" idx="2"/>
            </p:cNvCxnSpPr>
            <p:nvPr/>
          </p:nvCxnSpPr>
          <p:spPr bwMode="auto">
            <a:xfrm flipH="1">
              <a:off x="6158846" y="6304480"/>
              <a:ext cx="492312" cy="31976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40" name="Egyenes összekötő 39"/>
          <p:cNvCxnSpPr/>
          <p:nvPr/>
        </p:nvCxnSpPr>
        <p:spPr bwMode="auto">
          <a:xfrm>
            <a:off x="982257" y="4267200"/>
            <a:ext cx="465654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Egyenes összekötő 40"/>
          <p:cNvCxnSpPr/>
          <p:nvPr/>
        </p:nvCxnSpPr>
        <p:spPr bwMode="auto">
          <a:xfrm>
            <a:off x="2691651" y="5856194"/>
            <a:ext cx="465654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Szövegdoboz 36"/>
          <p:cNvSpPr txBox="1"/>
          <p:nvPr/>
        </p:nvSpPr>
        <p:spPr>
          <a:xfrm>
            <a:off x="6288805" y="3322414"/>
            <a:ext cx="56692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die Verteilung hat die Steigung = 0 in beiden Punkten</a:t>
            </a:r>
          </a:p>
          <a:p>
            <a:endParaRPr lang="de-DE" dirty="0" smtClean="0"/>
          </a:p>
          <a:p>
            <a:r>
              <a:rPr lang="de-DE" dirty="0" smtClean="0"/>
              <a:t>	v=0	  1. Punkt</a:t>
            </a:r>
          </a:p>
          <a:p>
            <a:r>
              <a:rPr lang="de-DE" dirty="0" smtClean="0"/>
              <a:t>	ρ=0 (p=0) 2. Punkt</a:t>
            </a:r>
          </a:p>
          <a:p>
            <a:r>
              <a:rPr lang="de-DE" dirty="0" smtClean="0"/>
              <a:t>	</a:t>
            </a:r>
            <a:endParaRPr lang="de-DE" dirty="0"/>
          </a:p>
        </p:txBody>
      </p:sp>
      <p:sp>
        <p:nvSpPr>
          <p:cNvPr id="42" name="Szövegdoboz 41"/>
          <p:cNvSpPr txBox="1"/>
          <p:nvPr/>
        </p:nvSpPr>
        <p:spPr>
          <a:xfrm>
            <a:off x="3521900" y="4888810"/>
            <a:ext cx="5669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Tangenten</a:t>
            </a:r>
            <a:endParaRPr lang="de-DE" dirty="0"/>
          </a:p>
        </p:txBody>
      </p:sp>
      <p:cxnSp>
        <p:nvCxnSpPr>
          <p:cNvPr id="44" name="Egyenes összekötő nyíllal 43"/>
          <p:cNvCxnSpPr/>
          <p:nvPr/>
        </p:nvCxnSpPr>
        <p:spPr bwMode="auto">
          <a:xfrm flipH="1" flipV="1">
            <a:off x="3048000" y="4303075"/>
            <a:ext cx="685800" cy="6236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Egyenes összekötő nyíllal 44"/>
          <p:cNvCxnSpPr/>
          <p:nvPr/>
        </p:nvCxnSpPr>
        <p:spPr bwMode="auto">
          <a:xfrm>
            <a:off x="4191000" y="5269181"/>
            <a:ext cx="1371600" cy="56369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Lefelé nyíl 47"/>
          <p:cNvSpPr/>
          <p:nvPr/>
        </p:nvSpPr>
        <p:spPr bwMode="auto">
          <a:xfrm>
            <a:off x="8534400" y="4697213"/>
            <a:ext cx="838200" cy="416875"/>
          </a:xfrm>
          <a:prstGeom prst="down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sp>
        <p:nvSpPr>
          <p:cNvPr id="49" name="Szövegdoboz 48"/>
          <p:cNvSpPr txBox="1"/>
          <p:nvPr/>
        </p:nvSpPr>
        <p:spPr>
          <a:xfrm>
            <a:off x="7480424" y="5180372"/>
            <a:ext cx="34215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die Verteilung muss zwischen die zwei Punkten einen In</a:t>
            </a:r>
            <a:r>
              <a:rPr lang="hu-HU" dirty="0" smtClean="0"/>
              <a:t>f</a:t>
            </a:r>
            <a:r>
              <a:rPr lang="de-DE" dirty="0" err="1" smtClean="0"/>
              <a:t>lexion</a:t>
            </a:r>
            <a:r>
              <a:rPr lang="de-DE" dirty="0" smtClean="0"/>
              <a:t> haben!</a:t>
            </a:r>
            <a:endParaRPr lang="de-DE" dirty="0"/>
          </a:p>
        </p:txBody>
      </p:sp>
      <p:sp>
        <p:nvSpPr>
          <p:cNvPr id="51" name="Lefelé nyíl 50"/>
          <p:cNvSpPr/>
          <p:nvPr/>
        </p:nvSpPr>
        <p:spPr bwMode="auto">
          <a:xfrm>
            <a:off x="8623343" y="2655141"/>
            <a:ext cx="584114" cy="530618"/>
          </a:xfrm>
          <a:prstGeom prst="down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sp>
        <p:nvSpPr>
          <p:cNvPr id="52" name="Ellipszis 51"/>
          <p:cNvSpPr/>
          <p:nvPr/>
        </p:nvSpPr>
        <p:spPr bwMode="auto">
          <a:xfrm>
            <a:off x="8534400" y="1524000"/>
            <a:ext cx="381000" cy="920337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sp>
        <p:nvSpPr>
          <p:cNvPr id="53" name="Szövegdoboz 52"/>
          <p:cNvSpPr txBox="1"/>
          <p:nvPr/>
        </p:nvSpPr>
        <p:spPr>
          <a:xfrm>
            <a:off x="5461358" y="2506153"/>
            <a:ext cx="2659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Steigung der Verteilung</a:t>
            </a:r>
            <a:endParaRPr lang="de-DE" dirty="0"/>
          </a:p>
        </p:txBody>
      </p:sp>
      <p:cxnSp>
        <p:nvCxnSpPr>
          <p:cNvPr id="55" name="Egyenes összekötő nyíllal 54"/>
          <p:cNvCxnSpPr/>
          <p:nvPr/>
        </p:nvCxnSpPr>
        <p:spPr bwMode="auto">
          <a:xfrm flipH="1">
            <a:off x="7471534" y="2287404"/>
            <a:ext cx="1062866" cy="2874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5777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4075" y="1130943"/>
            <a:ext cx="1725355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 err="1" smtClean="0"/>
              <a:t>Inflexion</a:t>
            </a:r>
            <a:r>
              <a:rPr lang="de-DE" dirty="0" smtClean="0"/>
              <a:t> bedeutet, </a:t>
            </a:r>
            <a:r>
              <a:rPr lang="de-DE" dirty="0" err="1" smtClean="0"/>
              <a:t>daß</a:t>
            </a:r>
            <a:r>
              <a:rPr lang="de-DE" dirty="0" smtClean="0"/>
              <a:t> die zweite Ableitung = 0 ist (die Steigung hat eine lokale, negative Extremwert )</a:t>
            </a:r>
            <a:endParaRPr lang="de-D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planen</a:t>
            </a:r>
            <a:r>
              <a:rPr lang="hu-HU" dirty="0"/>
              <a:t> </a:t>
            </a:r>
            <a:r>
              <a:rPr lang="hu-HU" dirty="0" err="1"/>
              <a:t>einer</a:t>
            </a:r>
            <a:r>
              <a:rPr lang="hu-HU" dirty="0"/>
              <a:t> </a:t>
            </a:r>
            <a:r>
              <a:rPr lang="hu-HU" dirty="0" err="1"/>
              <a:t>laval</a:t>
            </a:r>
            <a:r>
              <a:rPr lang="hu-HU" dirty="0"/>
              <a:t> </a:t>
            </a:r>
            <a:r>
              <a:rPr lang="hu-HU" dirty="0" err="1"/>
              <a:t>düse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21" name="Objektum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9929014"/>
              </p:ext>
            </p:extLst>
          </p:nvPr>
        </p:nvGraphicFramePr>
        <p:xfrm>
          <a:off x="2787042" y="1550444"/>
          <a:ext cx="9037638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536" name="Equation" r:id="rId3" imgW="4991040" imgH="482400" progId="Equation.DSMT4">
                  <p:embed/>
                </p:oleObj>
              </mc:Choice>
              <mc:Fallback>
                <p:oleObj name="Equation" r:id="rId3" imgW="4991040" imgH="482400" progId="Equation.DSMT4">
                  <p:embed/>
                  <p:pic>
                    <p:nvPicPr>
                      <p:cNvPr id="21" name="Objektum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7042" y="1550444"/>
                        <a:ext cx="9037638" cy="874712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Szövegdoboz 48"/>
          <p:cNvSpPr txBox="1"/>
          <p:nvPr/>
        </p:nvSpPr>
        <p:spPr>
          <a:xfrm>
            <a:off x="8435319" y="3287343"/>
            <a:ext cx="2941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In der </a:t>
            </a:r>
            <a:r>
              <a:rPr lang="de-DE" dirty="0" err="1" smtClean="0"/>
              <a:t>Inflexion</a:t>
            </a:r>
            <a:r>
              <a:rPr lang="hu-HU" dirty="0" err="1" smtClean="0"/>
              <a:t>spunkt</a:t>
            </a:r>
            <a:endParaRPr lang="de-DE" dirty="0"/>
          </a:p>
        </p:txBody>
      </p:sp>
      <p:sp>
        <p:nvSpPr>
          <p:cNvPr id="28" name="Szövegdoboz 27"/>
          <p:cNvSpPr txBox="1"/>
          <p:nvPr/>
        </p:nvSpPr>
        <p:spPr>
          <a:xfrm>
            <a:off x="5410200" y="2779549"/>
            <a:ext cx="1520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err="1" smtClean="0">
                <a:solidFill>
                  <a:srgbClr val="FF0000"/>
                </a:solidFill>
              </a:rPr>
              <a:t>Kettenregel</a:t>
            </a:r>
            <a:endParaRPr lang="hu-HU" b="1" dirty="0">
              <a:solidFill>
                <a:srgbClr val="FF0000"/>
              </a:solidFill>
            </a:endParaRPr>
          </a:p>
        </p:txBody>
      </p:sp>
      <p:cxnSp>
        <p:nvCxnSpPr>
          <p:cNvPr id="6" name="Egyenes összekötő nyíllal 5"/>
          <p:cNvCxnSpPr/>
          <p:nvPr/>
        </p:nvCxnSpPr>
        <p:spPr bwMode="auto">
          <a:xfrm>
            <a:off x="4876800" y="2384053"/>
            <a:ext cx="993169" cy="39858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Egyenes összekötő nyíllal 32"/>
          <p:cNvCxnSpPr>
            <a:stCxn id="28" idx="0"/>
          </p:cNvCxnSpPr>
          <p:nvPr/>
        </p:nvCxnSpPr>
        <p:spPr bwMode="auto">
          <a:xfrm flipV="1">
            <a:off x="6170288" y="2348179"/>
            <a:ext cx="593056" cy="43137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Szövegdoboz 42"/>
          <p:cNvSpPr txBox="1"/>
          <p:nvPr/>
        </p:nvSpPr>
        <p:spPr>
          <a:xfrm>
            <a:off x="3538709" y="2771104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err="1" smtClean="0">
                <a:solidFill>
                  <a:srgbClr val="00B050"/>
                </a:solidFill>
              </a:rPr>
              <a:t>Produktregel</a:t>
            </a:r>
            <a:endParaRPr lang="hu-HU" b="1" dirty="0">
              <a:solidFill>
                <a:srgbClr val="00B050"/>
              </a:solidFill>
            </a:endParaRPr>
          </a:p>
        </p:txBody>
      </p:sp>
      <p:cxnSp>
        <p:nvCxnSpPr>
          <p:cNvPr id="46" name="Egyenes összekötő nyíllal 45"/>
          <p:cNvCxnSpPr/>
          <p:nvPr/>
        </p:nvCxnSpPr>
        <p:spPr bwMode="auto">
          <a:xfrm>
            <a:off x="3534781" y="2372515"/>
            <a:ext cx="732419" cy="42191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Egyenes összekötő nyíllal 46"/>
          <p:cNvCxnSpPr>
            <a:stCxn id="43" idx="0"/>
          </p:cNvCxnSpPr>
          <p:nvPr/>
        </p:nvCxnSpPr>
        <p:spPr bwMode="auto">
          <a:xfrm flipV="1">
            <a:off x="4491209" y="2339734"/>
            <a:ext cx="934044" cy="43137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50" name="Objektum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767613"/>
              </p:ext>
            </p:extLst>
          </p:nvPr>
        </p:nvGraphicFramePr>
        <p:xfrm>
          <a:off x="7356635" y="2585448"/>
          <a:ext cx="103505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537" name="Equation" r:id="rId5" imgW="571320" imgH="469800" progId="Equation.DSMT4">
                  <p:embed/>
                </p:oleObj>
              </mc:Choice>
              <mc:Fallback>
                <p:oleObj name="Equation" r:id="rId5" imgW="571320" imgH="469800" progId="Equation.DSMT4">
                  <p:embed/>
                  <p:pic>
                    <p:nvPicPr>
                      <p:cNvPr id="21" name="Objektum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6635" y="2585448"/>
                        <a:ext cx="1035050" cy="850900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1" name="Egyenes összekötő nyíllal 50"/>
          <p:cNvCxnSpPr/>
          <p:nvPr/>
        </p:nvCxnSpPr>
        <p:spPr bwMode="auto">
          <a:xfrm>
            <a:off x="7121325" y="2374089"/>
            <a:ext cx="773775" cy="39238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Egyenes összekötő nyíllal 51"/>
          <p:cNvCxnSpPr/>
          <p:nvPr/>
        </p:nvCxnSpPr>
        <p:spPr bwMode="auto">
          <a:xfrm flipV="1">
            <a:off x="8340525" y="2338215"/>
            <a:ext cx="667344" cy="43137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Lefelé nyíl 21"/>
          <p:cNvSpPr/>
          <p:nvPr/>
        </p:nvSpPr>
        <p:spPr bwMode="auto">
          <a:xfrm rot="2117710">
            <a:off x="9748197" y="2503014"/>
            <a:ext cx="534485" cy="901746"/>
          </a:xfrm>
          <a:prstGeom prst="downArrow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hu-HU" sz="1800">
              <a:latin typeface="Huni_Quorum Medium BT" panose="020E0603030505020404" pitchFamily="34" charset="-18"/>
            </a:endParaRPr>
          </a:p>
        </p:txBody>
      </p:sp>
      <p:graphicFrame>
        <p:nvGraphicFramePr>
          <p:cNvPr id="53" name="Objektum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517090"/>
              </p:ext>
            </p:extLst>
          </p:nvPr>
        </p:nvGraphicFramePr>
        <p:xfrm>
          <a:off x="7963846" y="5478001"/>
          <a:ext cx="3997325" cy="115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538" name="Equation" r:id="rId7" imgW="2209680" imgH="634680" progId="Equation.DSMT4">
                  <p:embed/>
                </p:oleObj>
              </mc:Choice>
              <mc:Fallback>
                <p:oleObj name="Equation" r:id="rId7" imgW="2209680" imgH="634680" progId="Equation.DSMT4">
                  <p:embed/>
                  <p:pic>
                    <p:nvPicPr>
                      <p:cNvPr id="21" name="Objektum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3846" y="5478001"/>
                        <a:ext cx="3997325" cy="1150937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ktum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2024580"/>
              </p:ext>
            </p:extLst>
          </p:nvPr>
        </p:nvGraphicFramePr>
        <p:xfrm>
          <a:off x="8886825" y="3723231"/>
          <a:ext cx="1400175" cy="161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539" name="Equation" r:id="rId9" imgW="774360" imgH="888840" progId="Equation.DSMT4">
                  <p:embed/>
                </p:oleObj>
              </mc:Choice>
              <mc:Fallback>
                <p:oleObj name="Equation" r:id="rId9" imgW="774360" imgH="888840" progId="Equation.DSMT4">
                  <p:embed/>
                  <p:pic>
                    <p:nvPicPr>
                      <p:cNvPr id="53" name="Objektum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86825" y="3723231"/>
                        <a:ext cx="1400175" cy="1611313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7" name="Csoportba foglalás 66"/>
          <p:cNvGrpSpPr/>
          <p:nvPr/>
        </p:nvGrpSpPr>
        <p:grpSpPr>
          <a:xfrm>
            <a:off x="-1497110" y="2287404"/>
            <a:ext cx="11618821" cy="4485315"/>
            <a:chOff x="-1497110" y="2287404"/>
            <a:chExt cx="11618821" cy="4485315"/>
          </a:xfrm>
        </p:grpSpPr>
        <p:grpSp>
          <p:nvGrpSpPr>
            <p:cNvPr id="25" name="Csoportba foglalás 24"/>
            <p:cNvGrpSpPr/>
            <p:nvPr/>
          </p:nvGrpSpPr>
          <p:grpSpPr>
            <a:xfrm>
              <a:off x="-1497110" y="2287404"/>
              <a:ext cx="11618821" cy="4485315"/>
              <a:chOff x="-1497110" y="2287404"/>
              <a:chExt cx="11618821" cy="4485315"/>
            </a:xfrm>
          </p:grpSpPr>
          <p:grpSp>
            <p:nvGrpSpPr>
              <p:cNvPr id="36" name="Csoportba foglalás 35"/>
              <p:cNvGrpSpPr/>
              <p:nvPr/>
            </p:nvGrpSpPr>
            <p:grpSpPr>
              <a:xfrm>
                <a:off x="423755" y="2287404"/>
                <a:ext cx="7962179" cy="4247190"/>
                <a:chOff x="486601" y="2734119"/>
                <a:chExt cx="7962179" cy="4247190"/>
              </a:xfrm>
            </p:grpSpPr>
            <p:graphicFrame>
              <p:nvGraphicFramePr>
                <p:cNvPr id="27" name="Objektum 26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143581358"/>
                    </p:ext>
                  </p:extLst>
                </p:nvPr>
              </p:nvGraphicFramePr>
              <p:xfrm>
                <a:off x="486601" y="3567962"/>
                <a:ext cx="873125" cy="82867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00540" name="Equation" r:id="rId11" imgW="482400" imgH="457200" progId="Equation.DSMT4">
                        <p:embed/>
                      </p:oleObj>
                    </mc:Choice>
                    <mc:Fallback>
                      <p:oleObj name="Equation" r:id="rId11" imgW="482400" imgH="457200" progId="Equation.DSMT4">
                        <p:embed/>
                        <p:pic>
                          <p:nvPicPr>
                            <p:cNvPr id="27" name="Objektum 26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2"/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86601" y="3567962"/>
                              <a:ext cx="873125" cy="828675"/>
                            </a:xfrm>
                            <a:prstGeom prst="rect">
                              <a:avLst/>
                            </a:prstGeom>
                            <a:noFill/>
                            <a:ln w="25400">
                              <a:noFill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cxnSp>
              <p:nvCxnSpPr>
                <p:cNvPr id="29" name="Egyenes összekötő 28"/>
                <p:cNvCxnSpPr>
                  <a:stCxn id="17" idx="2"/>
                </p:cNvCxnSpPr>
                <p:nvPr/>
              </p:nvCxnSpPr>
              <p:spPr bwMode="auto">
                <a:xfrm flipH="1" flipV="1">
                  <a:off x="1029574" y="4374858"/>
                  <a:ext cx="427653" cy="34954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graphicFrame>
              <p:nvGraphicFramePr>
                <p:cNvPr id="30" name="Objektum 29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5411745" y="6543159"/>
                <a:ext cx="1449388" cy="43815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00541" name="Equation" r:id="rId13" imgW="799920" imgH="241200" progId="Equation.DSMT4">
                        <p:embed/>
                      </p:oleObj>
                    </mc:Choice>
                    <mc:Fallback>
                      <p:oleObj name="Equation" r:id="rId13" imgW="799920" imgH="241200" progId="Equation.DSMT4">
                        <p:embed/>
                        <p:pic>
                          <p:nvPicPr>
                            <p:cNvPr id="30" name="Objektum 29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4"/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5411745" y="6543159"/>
                              <a:ext cx="1449388" cy="438150"/>
                            </a:xfrm>
                            <a:prstGeom prst="rect">
                              <a:avLst/>
                            </a:prstGeom>
                            <a:noFill/>
                            <a:ln w="25400">
                              <a:noFill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pSp>
              <p:nvGrpSpPr>
                <p:cNvPr id="35" name="Csoportba foglalás 34"/>
                <p:cNvGrpSpPr/>
                <p:nvPr/>
              </p:nvGrpSpPr>
              <p:grpSpPr>
                <a:xfrm>
                  <a:off x="1202710" y="2734119"/>
                  <a:ext cx="7246070" cy="4123881"/>
                  <a:chOff x="1202710" y="2734119"/>
                  <a:chExt cx="7246070" cy="4123881"/>
                </a:xfrm>
              </p:grpSpPr>
              <p:grpSp>
                <p:nvGrpSpPr>
                  <p:cNvPr id="15" name="Csoportba foglalás 14"/>
                  <p:cNvGrpSpPr/>
                  <p:nvPr/>
                </p:nvGrpSpPr>
                <p:grpSpPr>
                  <a:xfrm>
                    <a:off x="1202710" y="2734119"/>
                    <a:ext cx="7246070" cy="4123881"/>
                    <a:chOff x="1440730" y="1905000"/>
                    <a:chExt cx="7246070" cy="4123881"/>
                  </a:xfrm>
                </p:grpSpPr>
                <p:cxnSp>
                  <p:nvCxnSpPr>
                    <p:cNvPr id="7" name="Egyenes összekötő nyíllal 6"/>
                    <p:cNvCxnSpPr/>
                    <p:nvPr/>
                  </p:nvCxnSpPr>
                  <p:spPr bwMode="auto">
                    <a:xfrm flipV="1">
                      <a:off x="1752599" y="1905000"/>
                      <a:ext cx="0" cy="3810000"/>
                    </a:xfrm>
                    <a:prstGeom prst="straightConnector1">
                      <a:avLst/>
                    </a:prstGeom>
                    <a:solidFill>
                      <a:schemeClr val="accent1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lg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12" name="Egyenes összekötő nyíllal 11"/>
                    <p:cNvCxnSpPr/>
                    <p:nvPr/>
                  </p:nvCxnSpPr>
                  <p:spPr bwMode="auto">
                    <a:xfrm>
                      <a:off x="1447800" y="5486400"/>
                      <a:ext cx="6324600" cy="0"/>
                    </a:xfrm>
                    <a:prstGeom prst="straightConnector1">
                      <a:avLst/>
                    </a:prstGeom>
                    <a:solidFill>
                      <a:schemeClr val="accent1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lg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sp>
                  <p:nvSpPr>
                    <p:cNvPr id="13" name="Szövegdoboz 12"/>
                    <p:cNvSpPr txBox="1"/>
                    <p:nvPr/>
                  </p:nvSpPr>
                  <p:spPr>
                    <a:xfrm>
                      <a:off x="1440730" y="1949792"/>
                      <a:ext cx="11430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hu-HU" dirty="0" smtClean="0"/>
                        <a:t>p</a:t>
                      </a:r>
                      <a:endParaRPr lang="hu-HU" dirty="0"/>
                    </a:p>
                  </p:txBody>
                </p:sp>
                <p:sp>
                  <p:nvSpPr>
                    <p:cNvPr id="20" name="Szövegdoboz 19"/>
                    <p:cNvSpPr txBox="1"/>
                    <p:nvPr/>
                  </p:nvSpPr>
                  <p:spPr>
                    <a:xfrm>
                      <a:off x="7543800" y="5659549"/>
                      <a:ext cx="11430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hu-HU" dirty="0" smtClean="0"/>
                        <a:t>v</a:t>
                      </a:r>
                      <a:endParaRPr lang="hu-HU" dirty="0"/>
                    </a:p>
                  </p:txBody>
                </p:sp>
              </p:grpSp>
              <p:sp>
                <p:nvSpPr>
                  <p:cNvPr id="17" name="Ellipszis 16"/>
                  <p:cNvSpPr/>
                  <p:nvPr/>
                </p:nvSpPr>
                <p:spPr bwMode="auto">
                  <a:xfrm>
                    <a:off x="1457227" y="4648200"/>
                    <a:ext cx="116235" cy="152400"/>
                  </a:xfrm>
                  <a:prstGeom prst="ellipse">
                    <a:avLst/>
                  </a:prstGeom>
                  <a:solidFill>
                    <a:srgbClr val="C00000"/>
                  </a:solidFill>
                  <a:ln w="9525" algn="ctr">
                    <a:noFill/>
                    <a:round/>
                    <a:headEnd/>
                    <a:tailEnd/>
                  </a:ln>
                </p:spPr>
                <p:txBody>
                  <a:bodyPr rtlCol="0" anchor="ctr"/>
                  <a:lstStyle/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hu-HU" sz="1800">
                      <a:latin typeface="Huni_Quorum Medium BT" panose="020E0603030505020404" pitchFamily="34" charset="-18"/>
                    </a:endParaRPr>
                  </a:p>
                </p:txBody>
              </p:sp>
              <p:sp>
                <p:nvSpPr>
                  <p:cNvPr id="31" name="Ellipszis 30"/>
                  <p:cNvSpPr/>
                  <p:nvPr/>
                </p:nvSpPr>
                <p:spPr bwMode="auto">
                  <a:xfrm>
                    <a:off x="6651158" y="6228280"/>
                    <a:ext cx="116235" cy="152400"/>
                  </a:xfrm>
                  <a:prstGeom prst="ellipse">
                    <a:avLst/>
                  </a:prstGeom>
                  <a:solidFill>
                    <a:srgbClr val="C00000"/>
                  </a:solidFill>
                  <a:ln w="9525" algn="ctr">
                    <a:noFill/>
                    <a:round/>
                    <a:headEnd/>
                    <a:tailEnd/>
                  </a:ln>
                </p:spPr>
                <p:txBody>
                  <a:bodyPr rtlCol="0" anchor="ctr"/>
                  <a:lstStyle/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hu-HU" sz="1800">
                      <a:latin typeface="Huni_Quorum Medium BT" panose="020E0603030505020404" pitchFamily="34" charset="-18"/>
                    </a:endParaRPr>
                  </a:p>
                </p:txBody>
              </p:sp>
            </p:grpSp>
            <p:cxnSp>
              <p:nvCxnSpPr>
                <p:cNvPr id="32" name="Egyenes összekötő 31"/>
                <p:cNvCxnSpPr>
                  <a:stCxn id="31" idx="2"/>
                </p:cNvCxnSpPr>
                <p:nvPr/>
              </p:nvCxnSpPr>
              <p:spPr bwMode="auto">
                <a:xfrm flipH="1">
                  <a:off x="6158846" y="6304480"/>
                  <a:ext cx="492312" cy="31976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40" name="Egyenes összekötő 39"/>
              <p:cNvCxnSpPr/>
              <p:nvPr/>
            </p:nvCxnSpPr>
            <p:spPr bwMode="auto">
              <a:xfrm>
                <a:off x="982257" y="4267200"/>
                <a:ext cx="4656543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1" name="Egyenes összekötő 40"/>
              <p:cNvCxnSpPr/>
              <p:nvPr/>
            </p:nvCxnSpPr>
            <p:spPr bwMode="auto">
              <a:xfrm>
                <a:off x="2691651" y="5856194"/>
                <a:ext cx="4656543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24" name="Csoportba foglalás 23"/>
              <p:cNvGrpSpPr/>
              <p:nvPr/>
            </p:nvGrpSpPr>
            <p:grpSpPr>
              <a:xfrm>
                <a:off x="-1497110" y="3345168"/>
                <a:ext cx="11618821" cy="3427551"/>
                <a:chOff x="-1497110" y="3345168"/>
                <a:chExt cx="11618821" cy="3427551"/>
              </a:xfrm>
            </p:grpSpPr>
            <p:sp>
              <p:nvSpPr>
                <p:cNvPr id="23" name="Ív 22"/>
                <p:cNvSpPr/>
                <p:nvPr/>
              </p:nvSpPr>
              <p:spPr bwMode="auto">
                <a:xfrm>
                  <a:off x="-1497110" y="4267200"/>
                  <a:ext cx="6015451" cy="2505519"/>
                </a:xfrm>
                <a:prstGeom prst="arc">
                  <a:avLst>
                    <a:gd name="adj1" fmla="val 16200000"/>
                    <a:gd name="adj2" fmla="val 21020111"/>
                  </a:avLst>
                </a:prstGeom>
                <a:noFill/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hu-HU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5" name="Ív 54"/>
                <p:cNvSpPr/>
                <p:nvPr/>
              </p:nvSpPr>
              <p:spPr bwMode="auto">
                <a:xfrm rot="10800000">
                  <a:off x="4106260" y="3345168"/>
                  <a:ext cx="6015451" cy="2505519"/>
                </a:xfrm>
                <a:prstGeom prst="arc">
                  <a:avLst>
                    <a:gd name="adj1" fmla="val 16200000"/>
                    <a:gd name="adj2" fmla="val 21052634"/>
                  </a:avLst>
                </a:prstGeom>
                <a:noFill/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hu-HU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</p:grpSp>
        <p:sp>
          <p:nvSpPr>
            <p:cNvPr id="56" name="Ellipszis 55"/>
            <p:cNvSpPr/>
            <p:nvPr/>
          </p:nvSpPr>
          <p:spPr bwMode="auto">
            <a:xfrm>
              <a:off x="4257012" y="5005915"/>
              <a:ext cx="116235" cy="152400"/>
            </a:xfrm>
            <a:prstGeom prst="ellipse">
              <a:avLst/>
            </a:prstGeom>
            <a:solidFill>
              <a:srgbClr val="C00000"/>
            </a:solidFill>
            <a:ln w="9525" algn="ctr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hu-HU" sz="1800">
                <a:latin typeface="Huni_Quorum Medium BT" panose="020E0603030505020404" pitchFamily="34" charset="-18"/>
              </a:endParaRPr>
            </a:p>
          </p:txBody>
        </p:sp>
      </p:grpSp>
      <p:cxnSp>
        <p:nvCxnSpPr>
          <p:cNvPr id="57" name="Egyenes összekötő nyíllal 56"/>
          <p:cNvCxnSpPr/>
          <p:nvPr/>
        </p:nvCxnSpPr>
        <p:spPr bwMode="auto">
          <a:xfrm flipH="1">
            <a:off x="4373247" y="3723231"/>
            <a:ext cx="4342273" cy="12826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Egyenes összekötő nyíllal 58"/>
          <p:cNvCxnSpPr>
            <a:stCxn id="56" idx="4"/>
          </p:cNvCxnSpPr>
          <p:nvPr/>
        </p:nvCxnSpPr>
        <p:spPr bwMode="auto">
          <a:xfrm flipH="1">
            <a:off x="4315129" y="5158315"/>
            <a:ext cx="1" cy="7011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60" name="Objektum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0056434"/>
              </p:ext>
            </p:extLst>
          </p:nvPr>
        </p:nvGraphicFramePr>
        <p:xfrm>
          <a:off x="4021656" y="5889550"/>
          <a:ext cx="64452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542" name="Equation" r:id="rId15" imgW="355320" imgH="228600" progId="Equation.DSMT4">
                  <p:embed/>
                </p:oleObj>
              </mc:Choice>
              <mc:Fallback>
                <p:oleObj name="Equation" r:id="rId15" imgW="355320" imgH="228600" progId="Equation.DSMT4">
                  <p:embed/>
                  <p:pic>
                    <p:nvPicPr>
                      <p:cNvPr id="30" name="Objektum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1656" y="5889550"/>
                        <a:ext cx="644525" cy="415925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1" name="Egyenes összekötő nyíllal 60"/>
          <p:cNvCxnSpPr/>
          <p:nvPr/>
        </p:nvCxnSpPr>
        <p:spPr bwMode="auto">
          <a:xfrm flipH="1" flipV="1">
            <a:off x="1519070" y="5066908"/>
            <a:ext cx="273794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63" name="Objektum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102456"/>
              </p:ext>
            </p:extLst>
          </p:nvPr>
        </p:nvGraphicFramePr>
        <p:xfrm>
          <a:off x="667064" y="4880211"/>
          <a:ext cx="782638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543" name="Equation" r:id="rId17" imgW="431640" imgH="228600" progId="Equation.DSMT4">
                  <p:embed/>
                </p:oleObj>
              </mc:Choice>
              <mc:Fallback>
                <p:oleObj name="Equation" r:id="rId17" imgW="431640" imgH="228600" progId="Equation.DSMT4">
                  <p:embed/>
                  <p:pic>
                    <p:nvPicPr>
                      <p:cNvPr id="60" name="Objektum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064" y="4880211"/>
                        <a:ext cx="782638" cy="415925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571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4075" y="1130943"/>
            <a:ext cx="11071789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ergänzen wir das Diagramm mit der Querschnitt!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Entlang der Stromlinie bleibt der Massenstrom konstant! (Kontinuität)</a:t>
            </a:r>
            <a:endParaRPr lang="de-D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planen</a:t>
            </a:r>
            <a:r>
              <a:rPr lang="hu-HU" dirty="0"/>
              <a:t> </a:t>
            </a:r>
            <a:r>
              <a:rPr lang="hu-HU" dirty="0" err="1"/>
              <a:t>einer</a:t>
            </a:r>
            <a:r>
              <a:rPr lang="hu-HU" dirty="0"/>
              <a:t> </a:t>
            </a:r>
            <a:r>
              <a:rPr lang="hu-HU" dirty="0" err="1"/>
              <a:t>laval</a:t>
            </a:r>
            <a:r>
              <a:rPr lang="hu-HU" dirty="0"/>
              <a:t> </a:t>
            </a:r>
            <a:r>
              <a:rPr lang="hu-HU" dirty="0" err="1"/>
              <a:t>düse</a:t>
            </a:r>
            <a:endParaRPr lang="en-US" dirty="0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pSp>
        <p:nvGrpSpPr>
          <p:cNvPr id="79" name="Csoportba foglalás 78"/>
          <p:cNvGrpSpPr/>
          <p:nvPr/>
        </p:nvGrpSpPr>
        <p:grpSpPr>
          <a:xfrm>
            <a:off x="-1497110" y="2287404"/>
            <a:ext cx="13377445" cy="4485315"/>
            <a:chOff x="-1497110" y="2287404"/>
            <a:chExt cx="13377445" cy="4485315"/>
          </a:xfrm>
        </p:grpSpPr>
        <p:grpSp>
          <p:nvGrpSpPr>
            <p:cNvPr id="80" name="Csoportba foglalás 79"/>
            <p:cNvGrpSpPr/>
            <p:nvPr/>
          </p:nvGrpSpPr>
          <p:grpSpPr>
            <a:xfrm>
              <a:off x="-1497110" y="2287404"/>
              <a:ext cx="13377445" cy="4485315"/>
              <a:chOff x="-1497110" y="2287404"/>
              <a:chExt cx="13377445" cy="4485315"/>
            </a:xfrm>
          </p:grpSpPr>
          <p:grpSp>
            <p:nvGrpSpPr>
              <p:cNvPr id="82" name="Csoportba foglalás 81"/>
              <p:cNvGrpSpPr/>
              <p:nvPr/>
            </p:nvGrpSpPr>
            <p:grpSpPr>
              <a:xfrm>
                <a:off x="423755" y="2287404"/>
                <a:ext cx="11456580" cy="4110388"/>
                <a:chOff x="486601" y="2734119"/>
                <a:chExt cx="11456580" cy="4110388"/>
              </a:xfrm>
            </p:grpSpPr>
            <p:graphicFrame>
              <p:nvGraphicFramePr>
                <p:cNvPr id="88" name="Objektum 87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109094053"/>
                    </p:ext>
                  </p:extLst>
                </p:nvPr>
              </p:nvGraphicFramePr>
              <p:xfrm>
                <a:off x="486601" y="3567962"/>
                <a:ext cx="873125" cy="82867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01424" name="Equation" r:id="rId3" imgW="482400" imgH="457200" progId="Equation.DSMT4">
                        <p:embed/>
                      </p:oleObj>
                    </mc:Choice>
                    <mc:Fallback>
                      <p:oleObj name="Equation" r:id="rId3" imgW="482400" imgH="457200" progId="Equation.DSMT4">
                        <p:embed/>
                        <p:pic>
                          <p:nvPicPr>
                            <p:cNvPr id="27" name="Objektum 26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"/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86601" y="3567962"/>
                              <a:ext cx="873125" cy="828675"/>
                            </a:xfrm>
                            <a:prstGeom prst="rect">
                              <a:avLst/>
                            </a:prstGeom>
                            <a:noFill/>
                            <a:ln w="25400">
                              <a:noFill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cxnSp>
              <p:nvCxnSpPr>
                <p:cNvPr id="89" name="Egyenes összekötő 88"/>
                <p:cNvCxnSpPr>
                  <a:stCxn id="94" idx="2"/>
                </p:cNvCxnSpPr>
                <p:nvPr/>
              </p:nvCxnSpPr>
              <p:spPr bwMode="auto">
                <a:xfrm flipH="1" flipV="1">
                  <a:off x="1029574" y="4374858"/>
                  <a:ext cx="427653" cy="34954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91" name="Csoportba foglalás 90"/>
                <p:cNvGrpSpPr/>
                <p:nvPr/>
              </p:nvGrpSpPr>
              <p:grpSpPr>
                <a:xfrm>
                  <a:off x="1202710" y="2734119"/>
                  <a:ext cx="10740471" cy="4110388"/>
                  <a:chOff x="1202710" y="2734119"/>
                  <a:chExt cx="10740471" cy="4110388"/>
                </a:xfrm>
              </p:grpSpPr>
              <p:grpSp>
                <p:nvGrpSpPr>
                  <p:cNvPr id="93" name="Csoportba foglalás 92"/>
                  <p:cNvGrpSpPr/>
                  <p:nvPr/>
                </p:nvGrpSpPr>
                <p:grpSpPr>
                  <a:xfrm>
                    <a:off x="1202710" y="2734119"/>
                    <a:ext cx="10740471" cy="4110388"/>
                    <a:chOff x="1440730" y="1905000"/>
                    <a:chExt cx="10740471" cy="4110388"/>
                  </a:xfrm>
                </p:grpSpPr>
                <p:cxnSp>
                  <p:nvCxnSpPr>
                    <p:cNvPr id="96" name="Egyenes összekötő nyíllal 95"/>
                    <p:cNvCxnSpPr/>
                    <p:nvPr/>
                  </p:nvCxnSpPr>
                  <p:spPr bwMode="auto">
                    <a:xfrm flipV="1">
                      <a:off x="1752599" y="1905000"/>
                      <a:ext cx="0" cy="3810000"/>
                    </a:xfrm>
                    <a:prstGeom prst="straightConnector1">
                      <a:avLst/>
                    </a:prstGeom>
                    <a:solidFill>
                      <a:schemeClr val="accent1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lg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97" name="Egyenes összekötő nyíllal 96"/>
                    <p:cNvCxnSpPr/>
                    <p:nvPr/>
                  </p:nvCxnSpPr>
                  <p:spPr bwMode="auto">
                    <a:xfrm flipV="1">
                      <a:off x="1447800" y="5475361"/>
                      <a:ext cx="10587866" cy="11039"/>
                    </a:xfrm>
                    <a:prstGeom prst="straightConnector1">
                      <a:avLst/>
                    </a:prstGeom>
                    <a:solidFill>
                      <a:schemeClr val="accent1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lg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sp>
                  <p:nvSpPr>
                    <p:cNvPr id="98" name="Szövegdoboz 97"/>
                    <p:cNvSpPr txBox="1"/>
                    <p:nvPr/>
                  </p:nvSpPr>
                  <p:spPr>
                    <a:xfrm>
                      <a:off x="1440730" y="1949792"/>
                      <a:ext cx="11430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hu-HU" dirty="0" smtClean="0"/>
                        <a:t>p</a:t>
                      </a:r>
                      <a:endParaRPr lang="hu-HU" dirty="0"/>
                    </a:p>
                  </p:txBody>
                </p:sp>
                <p:sp>
                  <p:nvSpPr>
                    <p:cNvPr id="99" name="Szövegdoboz 98"/>
                    <p:cNvSpPr txBox="1"/>
                    <p:nvPr/>
                  </p:nvSpPr>
                  <p:spPr>
                    <a:xfrm>
                      <a:off x="11651735" y="5646056"/>
                      <a:ext cx="529466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hu-HU" dirty="0" smtClean="0"/>
                        <a:t>v</a:t>
                      </a:r>
                      <a:endParaRPr lang="hu-HU" dirty="0"/>
                    </a:p>
                  </p:txBody>
                </p:sp>
              </p:grpSp>
              <p:sp>
                <p:nvSpPr>
                  <p:cNvPr id="94" name="Ellipszis 93"/>
                  <p:cNvSpPr/>
                  <p:nvPr/>
                </p:nvSpPr>
                <p:spPr bwMode="auto">
                  <a:xfrm>
                    <a:off x="1457227" y="4648200"/>
                    <a:ext cx="116235" cy="152400"/>
                  </a:xfrm>
                  <a:prstGeom prst="ellipse">
                    <a:avLst/>
                  </a:prstGeom>
                  <a:solidFill>
                    <a:srgbClr val="C00000"/>
                  </a:solidFill>
                  <a:ln w="9525" algn="ctr">
                    <a:noFill/>
                    <a:round/>
                    <a:headEnd/>
                    <a:tailEnd/>
                  </a:ln>
                </p:spPr>
                <p:txBody>
                  <a:bodyPr rtlCol="0" anchor="ctr"/>
                  <a:lstStyle/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hu-HU" sz="1800">
                      <a:latin typeface="Huni_Quorum Medium BT" panose="020E0603030505020404" pitchFamily="34" charset="-18"/>
                    </a:endParaRPr>
                  </a:p>
                </p:txBody>
              </p:sp>
              <p:sp>
                <p:nvSpPr>
                  <p:cNvPr id="95" name="Ellipszis 94"/>
                  <p:cNvSpPr/>
                  <p:nvPr/>
                </p:nvSpPr>
                <p:spPr bwMode="auto">
                  <a:xfrm>
                    <a:off x="6651158" y="6228280"/>
                    <a:ext cx="116235" cy="152400"/>
                  </a:xfrm>
                  <a:prstGeom prst="ellipse">
                    <a:avLst/>
                  </a:prstGeom>
                  <a:solidFill>
                    <a:srgbClr val="C00000"/>
                  </a:solidFill>
                  <a:ln w="9525" algn="ctr">
                    <a:noFill/>
                    <a:round/>
                    <a:headEnd/>
                    <a:tailEnd/>
                  </a:ln>
                </p:spPr>
                <p:txBody>
                  <a:bodyPr rtlCol="0" anchor="ctr"/>
                  <a:lstStyle/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hu-HU" sz="1800">
                      <a:latin typeface="Huni_Quorum Medium BT" panose="020E0603030505020404" pitchFamily="34" charset="-18"/>
                    </a:endParaRPr>
                  </a:p>
                </p:txBody>
              </p:sp>
            </p:grpSp>
          </p:grpSp>
          <p:cxnSp>
            <p:nvCxnSpPr>
              <p:cNvPr id="83" name="Egyenes összekötő 82"/>
              <p:cNvCxnSpPr/>
              <p:nvPr/>
            </p:nvCxnSpPr>
            <p:spPr bwMode="auto">
              <a:xfrm>
                <a:off x="982257" y="4267200"/>
                <a:ext cx="10219143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4" name="Egyenes összekötő 83"/>
              <p:cNvCxnSpPr/>
              <p:nvPr/>
            </p:nvCxnSpPr>
            <p:spPr bwMode="auto">
              <a:xfrm>
                <a:off x="2691651" y="5856194"/>
                <a:ext cx="4656543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85" name="Csoportba foglalás 84"/>
              <p:cNvGrpSpPr/>
              <p:nvPr/>
            </p:nvGrpSpPr>
            <p:grpSpPr>
              <a:xfrm>
                <a:off x="-1497110" y="3345168"/>
                <a:ext cx="11618821" cy="3427551"/>
                <a:chOff x="-1497110" y="3345168"/>
                <a:chExt cx="11618821" cy="3427551"/>
              </a:xfrm>
            </p:grpSpPr>
            <p:sp>
              <p:nvSpPr>
                <p:cNvPr id="86" name="Ív 85"/>
                <p:cNvSpPr/>
                <p:nvPr/>
              </p:nvSpPr>
              <p:spPr bwMode="auto">
                <a:xfrm>
                  <a:off x="-1497110" y="4267200"/>
                  <a:ext cx="6015451" cy="2505519"/>
                </a:xfrm>
                <a:prstGeom prst="arc">
                  <a:avLst>
                    <a:gd name="adj1" fmla="val 16200000"/>
                    <a:gd name="adj2" fmla="val 21020111"/>
                  </a:avLst>
                </a:prstGeom>
                <a:noFill/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hu-HU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87" name="Ív 86"/>
                <p:cNvSpPr/>
                <p:nvPr/>
              </p:nvSpPr>
              <p:spPr bwMode="auto">
                <a:xfrm rot="10800000">
                  <a:off x="4106260" y="3345168"/>
                  <a:ext cx="6015451" cy="2505519"/>
                </a:xfrm>
                <a:prstGeom prst="arc">
                  <a:avLst>
                    <a:gd name="adj1" fmla="val 16200000"/>
                    <a:gd name="adj2" fmla="val 21052634"/>
                  </a:avLst>
                </a:prstGeom>
                <a:noFill/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hu-HU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</p:grpSp>
        <p:sp>
          <p:nvSpPr>
            <p:cNvPr id="81" name="Ellipszis 80"/>
            <p:cNvSpPr/>
            <p:nvPr/>
          </p:nvSpPr>
          <p:spPr bwMode="auto">
            <a:xfrm>
              <a:off x="4257012" y="5005915"/>
              <a:ext cx="116235" cy="152400"/>
            </a:xfrm>
            <a:prstGeom prst="ellipse">
              <a:avLst/>
            </a:prstGeom>
            <a:solidFill>
              <a:srgbClr val="C00000"/>
            </a:solidFill>
            <a:ln w="9525" algn="ctr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hu-HU" sz="1800">
                <a:latin typeface="Huni_Quorum Medium BT" panose="020E0603030505020404" pitchFamily="34" charset="-18"/>
              </a:endParaRPr>
            </a:p>
          </p:txBody>
        </p:sp>
      </p:grpSp>
      <p:cxnSp>
        <p:nvCxnSpPr>
          <p:cNvPr id="100" name="Egyenes összekötő nyíllal 99"/>
          <p:cNvCxnSpPr/>
          <p:nvPr/>
        </p:nvCxnSpPr>
        <p:spPr bwMode="auto">
          <a:xfrm flipV="1">
            <a:off x="7348194" y="2297018"/>
            <a:ext cx="0" cy="3810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1" name="Szövegdoboz 100"/>
          <p:cNvSpPr txBox="1"/>
          <p:nvPr/>
        </p:nvSpPr>
        <p:spPr>
          <a:xfrm>
            <a:off x="7036325" y="234181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</a:t>
            </a:r>
            <a:endParaRPr lang="hu-HU" dirty="0"/>
          </a:p>
        </p:txBody>
      </p:sp>
      <p:graphicFrame>
        <p:nvGraphicFramePr>
          <p:cNvPr id="102" name="Objektum 10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6390839"/>
              </p:ext>
            </p:extLst>
          </p:nvPr>
        </p:nvGraphicFramePr>
        <p:xfrm>
          <a:off x="8208327" y="1652506"/>
          <a:ext cx="2317750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25" name="Equation" r:id="rId5" imgW="1282680" imgH="228600" progId="Equation.DSMT4">
                  <p:embed/>
                </p:oleObj>
              </mc:Choice>
              <mc:Fallback>
                <p:oleObj name="Equation" r:id="rId5" imgW="1282680" imgH="228600" progId="Equation.DSMT4">
                  <p:embed/>
                  <p:pic>
                    <p:nvPicPr>
                      <p:cNvPr id="54" name="Objektum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8327" y="1652506"/>
                        <a:ext cx="2317750" cy="414338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8" name="Csoportba foglalás 137"/>
          <p:cNvGrpSpPr/>
          <p:nvPr/>
        </p:nvGrpSpPr>
        <p:grpSpPr>
          <a:xfrm>
            <a:off x="7797546" y="2655432"/>
            <a:ext cx="2761188" cy="1614746"/>
            <a:chOff x="7797546" y="2655432"/>
            <a:chExt cx="2761188" cy="1614746"/>
          </a:xfrm>
        </p:grpSpPr>
        <p:cxnSp>
          <p:nvCxnSpPr>
            <p:cNvPr id="10" name="Egyenes összekötő nyíllal 9"/>
            <p:cNvCxnSpPr>
              <a:stCxn id="103" idx="2"/>
            </p:cNvCxnSpPr>
            <p:nvPr/>
          </p:nvCxnSpPr>
          <p:spPr bwMode="auto">
            <a:xfrm>
              <a:off x="8554509" y="3301763"/>
              <a:ext cx="1237795" cy="96841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36" name="Csoportba foglalás 135"/>
            <p:cNvGrpSpPr/>
            <p:nvPr/>
          </p:nvGrpSpPr>
          <p:grpSpPr>
            <a:xfrm>
              <a:off x="7797546" y="2655432"/>
              <a:ext cx="2761188" cy="646331"/>
              <a:chOff x="7797546" y="2655432"/>
              <a:chExt cx="2761188" cy="646331"/>
            </a:xfrm>
          </p:grpSpPr>
          <p:sp>
            <p:nvSpPr>
              <p:cNvPr id="103" name="Szövegdoboz 102"/>
              <p:cNvSpPr txBox="1"/>
              <p:nvPr/>
            </p:nvSpPr>
            <p:spPr>
              <a:xfrm>
                <a:off x="7797546" y="2655432"/>
                <a:ext cx="151392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dirty="0" smtClean="0"/>
                  <a:t>im Behälter ist v=0 </a:t>
                </a:r>
                <a:endParaRPr lang="de-DE" dirty="0"/>
              </a:p>
            </p:txBody>
          </p:sp>
          <p:sp>
            <p:nvSpPr>
              <p:cNvPr id="11" name="Jobbra nyíl 10"/>
              <p:cNvSpPr/>
              <p:nvPr/>
            </p:nvSpPr>
            <p:spPr bwMode="auto">
              <a:xfrm>
                <a:off x="9245369" y="2794579"/>
                <a:ext cx="438171" cy="377552"/>
              </a:xfrm>
              <a:prstGeom prst="rightArrow">
                <a:avLst/>
              </a:prstGeom>
              <a:solidFill>
                <a:srgbClr val="C000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de-DE" sz="1800" dirty="0">
                  <a:latin typeface="Huni_Quorum Medium BT" panose="020E0603030505020404" pitchFamily="34" charset="-18"/>
                </a:endParaRPr>
              </a:p>
            </p:txBody>
          </p:sp>
          <p:sp>
            <p:nvSpPr>
              <p:cNvPr id="107" name="Szövegdoboz 106"/>
              <p:cNvSpPr txBox="1"/>
              <p:nvPr/>
            </p:nvSpPr>
            <p:spPr>
              <a:xfrm>
                <a:off x="9814897" y="2817227"/>
                <a:ext cx="7438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 smtClean="0"/>
                  <a:t>A=∞</a:t>
                </a:r>
                <a:endParaRPr lang="de-DE" dirty="0"/>
              </a:p>
            </p:txBody>
          </p:sp>
        </p:grpSp>
      </p:grpSp>
      <p:grpSp>
        <p:nvGrpSpPr>
          <p:cNvPr id="26" name="Csoportba foglalás 25"/>
          <p:cNvGrpSpPr/>
          <p:nvPr/>
        </p:nvGrpSpPr>
        <p:grpSpPr>
          <a:xfrm>
            <a:off x="7920000" y="4320000"/>
            <a:ext cx="4114800" cy="1526399"/>
            <a:chOff x="7920000" y="4320000"/>
            <a:chExt cx="4114800" cy="1526399"/>
          </a:xfrm>
        </p:grpSpPr>
        <p:grpSp>
          <p:nvGrpSpPr>
            <p:cNvPr id="19" name="Csoportba foglalás 18"/>
            <p:cNvGrpSpPr/>
            <p:nvPr/>
          </p:nvGrpSpPr>
          <p:grpSpPr>
            <a:xfrm>
              <a:off x="7920000" y="4320000"/>
              <a:ext cx="4114800" cy="1522374"/>
              <a:chOff x="3733800" y="2882975"/>
              <a:chExt cx="4114800" cy="1841425"/>
            </a:xfrm>
          </p:grpSpPr>
          <p:sp>
            <p:nvSpPr>
              <p:cNvPr id="16" name="Ív 15"/>
              <p:cNvSpPr/>
              <p:nvPr/>
            </p:nvSpPr>
            <p:spPr bwMode="auto">
              <a:xfrm flipH="1">
                <a:off x="3733800" y="2882975"/>
                <a:ext cx="4114800" cy="1817990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hu-HU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09" name="Ív 108"/>
              <p:cNvSpPr/>
              <p:nvPr/>
            </p:nvSpPr>
            <p:spPr bwMode="auto">
              <a:xfrm flipH="1" flipV="1">
                <a:off x="3733800" y="2906411"/>
                <a:ext cx="4114800" cy="1817989"/>
              </a:xfrm>
              <a:prstGeom prst="arc">
                <a:avLst>
                  <a:gd name="adj1" fmla="val 20511160"/>
                  <a:gd name="adj2" fmla="val 0"/>
                </a:avLst>
              </a:prstGeom>
              <a:noFill/>
              <a:ln w="28575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hu-HU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110" name="Ív 109"/>
            <p:cNvSpPr/>
            <p:nvPr/>
          </p:nvSpPr>
          <p:spPr bwMode="auto">
            <a:xfrm flipH="1" flipV="1">
              <a:off x="7920000" y="4343400"/>
              <a:ext cx="4114800" cy="1502999"/>
            </a:xfrm>
            <a:prstGeom prst="arc">
              <a:avLst>
                <a:gd name="adj1" fmla="val 16200000"/>
                <a:gd name="adj2" fmla="val 20454096"/>
              </a:avLst>
            </a:prstGeom>
            <a:noFill/>
            <a:ln w="2857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44" name="Csoportba foglalás 143"/>
          <p:cNvGrpSpPr/>
          <p:nvPr/>
        </p:nvGrpSpPr>
        <p:grpSpPr>
          <a:xfrm>
            <a:off x="9792304" y="4417471"/>
            <a:ext cx="2125167" cy="1407541"/>
            <a:chOff x="9792304" y="4417471"/>
            <a:chExt cx="2125167" cy="1407541"/>
          </a:xfrm>
        </p:grpSpPr>
        <p:sp>
          <p:nvSpPr>
            <p:cNvPr id="104" name="Szövegdoboz 103"/>
            <p:cNvSpPr txBox="1"/>
            <p:nvPr/>
          </p:nvSpPr>
          <p:spPr>
            <a:xfrm>
              <a:off x="11115469" y="5405009"/>
              <a:ext cx="743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A=∞</a:t>
              </a:r>
              <a:endParaRPr lang="de-DE" dirty="0"/>
            </a:p>
          </p:txBody>
        </p:sp>
        <p:grpSp>
          <p:nvGrpSpPr>
            <p:cNvPr id="139" name="Csoportba foglalás 138"/>
            <p:cNvGrpSpPr/>
            <p:nvPr/>
          </p:nvGrpSpPr>
          <p:grpSpPr>
            <a:xfrm>
              <a:off x="9792304" y="4417471"/>
              <a:ext cx="2125167" cy="1407541"/>
              <a:chOff x="9792304" y="4417471"/>
              <a:chExt cx="2125167" cy="1407541"/>
            </a:xfrm>
          </p:grpSpPr>
          <p:sp>
            <p:nvSpPr>
              <p:cNvPr id="105" name="Szövegdoboz 104"/>
              <p:cNvSpPr txBox="1"/>
              <p:nvPr/>
            </p:nvSpPr>
            <p:spPr>
              <a:xfrm>
                <a:off x="10029644" y="5429338"/>
                <a:ext cx="5742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 smtClean="0"/>
                  <a:t>ρ=0 </a:t>
                </a:r>
                <a:endParaRPr lang="de-DE" dirty="0"/>
              </a:p>
            </p:txBody>
          </p:sp>
          <p:sp>
            <p:nvSpPr>
              <p:cNvPr id="106" name="Jobbra nyíl 105"/>
              <p:cNvSpPr/>
              <p:nvPr/>
            </p:nvSpPr>
            <p:spPr bwMode="auto">
              <a:xfrm>
                <a:off x="10711567" y="5447460"/>
                <a:ext cx="438171" cy="377552"/>
              </a:xfrm>
              <a:prstGeom prst="rightArrow">
                <a:avLst/>
              </a:prstGeom>
              <a:solidFill>
                <a:srgbClr val="C000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de-DE" sz="1800" dirty="0">
                  <a:latin typeface="Huni_Quorum Medium BT" panose="020E0603030505020404" pitchFamily="34" charset="-18"/>
                </a:endParaRPr>
              </a:p>
            </p:txBody>
          </p:sp>
          <p:sp>
            <p:nvSpPr>
              <p:cNvPr id="111" name="Szövegdoboz 110"/>
              <p:cNvSpPr txBox="1"/>
              <p:nvPr/>
            </p:nvSpPr>
            <p:spPr>
              <a:xfrm>
                <a:off x="9874079" y="4417471"/>
                <a:ext cx="20433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dirty="0" smtClean="0"/>
                  <a:t>hier wird p=0 sein</a:t>
                </a:r>
                <a:endParaRPr lang="de-DE" dirty="0"/>
              </a:p>
            </p:txBody>
          </p:sp>
          <p:cxnSp>
            <p:nvCxnSpPr>
              <p:cNvPr id="112" name="Egyenes összekötő nyíllal 111"/>
              <p:cNvCxnSpPr/>
              <p:nvPr/>
            </p:nvCxnSpPr>
            <p:spPr bwMode="auto">
              <a:xfrm flipH="1">
                <a:off x="9792304" y="4863002"/>
                <a:ext cx="131695" cy="94326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13" name="Jobbra nyíl 112"/>
              <p:cNvSpPr/>
              <p:nvPr/>
            </p:nvSpPr>
            <p:spPr bwMode="auto">
              <a:xfrm rot="6824079">
                <a:off x="10357087" y="4944886"/>
                <a:ext cx="438171" cy="377552"/>
              </a:xfrm>
              <a:prstGeom prst="rightArrow">
                <a:avLst/>
              </a:prstGeom>
              <a:solidFill>
                <a:srgbClr val="C000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de-DE" sz="1800" dirty="0">
                  <a:latin typeface="Huni_Quorum Medium BT" panose="020E0603030505020404" pitchFamily="34" charset="-18"/>
                </a:endParaRPr>
              </a:p>
            </p:txBody>
          </p:sp>
        </p:grpSp>
      </p:grpSp>
      <p:cxnSp>
        <p:nvCxnSpPr>
          <p:cNvPr id="42" name="Egyenes összekötő 41"/>
          <p:cNvCxnSpPr/>
          <p:nvPr/>
        </p:nvCxnSpPr>
        <p:spPr bwMode="auto">
          <a:xfrm>
            <a:off x="1510615" y="5063971"/>
            <a:ext cx="640938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6" name="Egyenes összekötő 115"/>
          <p:cNvCxnSpPr/>
          <p:nvPr/>
        </p:nvCxnSpPr>
        <p:spPr bwMode="auto">
          <a:xfrm>
            <a:off x="4303062" y="5086289"/>
            <a:ext cx="0" cy="792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42" name="Csoportba foglalás 141"/>
          <p:cNvGrpSpPr/>
          <p:nvPr/>
        </p:nvGrpSpPr>
        <p:grpSpPr>
          <a:xfrm>
            <a:off x="5253802" y="2927209"/>
            <a:ext cx="2558455" cy="2038800"/>
            <a:chOff x="5253802" y="2927209"/>
            <a:chExt cx="2558455" cy="2038800"/>
          </a:xfrm>
        </p:grpSpPr>
        <p:sp>
          <p:nvSpPr>
            <p:cNvPr id="120" name="Szövegdoboz 119"/>
            <p:cNvSpPr txBox="1"/>
            <p:nvPr/>
          </p:nvSpPr>
          <p:spPr>
            <a:xfrm>
              <a:off x="5253802" y="2927209"/>
              <a:ext cx="191480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err="1" smtClean="0"/>
                <a:t>ρ•v</a:t>
              </a:r>
              <a:r>
                <a:rPr lang="de-DE" dirty="0" smtClean="0"/>
                <a:t> hat hier ein negatives Maximum</a:t>
              </a:r>
              <a:endParaRPr lang="de-DE" dirty="0"/>
            </a:p>
          </p:txBody>
        </p:sp>
        <p:cxnSp>
          <p:nvCxnSpPr>
            <p:cNvPr id="121" name="Egyenes összekötő nyíllal 120"/>
            <p:cNvCxnSpPr/>
            <p:nvPr/>
          </p:nvCxnSpPr>
          <p:spPr bwMode="auto">
            <a:xfrm>
              <a:off x="6617469" y="3831850"/>
              <a:ext cx="1194788" cy="113415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43" name="Csoportba foglalás 142"/>
          <p:cNvGrpSpPr/>
          <p:nvPr/>
        </p:nvGrpSpPr>
        <p:grpSpPr>
          <a:xfrm>
            <a:off x="2924651" y="3099081"/>
            <a:ext cx="2374940" cy="646331"/>
            <a:chOff x="2924651" y="3099081"/>
            <a:chExt cx="2374940" cy="646331"/>
          </a:xfrm>
        </p:grpSpPr>
        <p:sp>
          <p:nvSpPr>
            <p:cNvPr id="123" name="Jobbra nyíl 122"/>
            <p:cNvSpPr/>
            <p:nvPr/>
          </p:nvSpPr>
          <p:spPr bwMode="auto">
            <a:xfrm rot="10800000">
              <a:off x="4861420" y="3239856"/>
              <a:ext cx="438171" cy="377552"/>
            </a:xfrm>
            <a:prstGeom prst="rightArrow">
              <a:avLst/>
            </a:prstGeom>
            <a:solidFill>
              <a:srgbClr val="C00000"/>
            </a:solidFill>
            <a:ln w="9525" algn="ctr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sz="1800" dirty="0">
                <a:latin typeface="Huni_Quorum Medium BT" panose="020E0603030505020404" pitchFamily="34" charset="-18"/>
              </a:endParaRPr>
            </a:p>
          </p:txBody>
        </p:sp>
        <p:sp>
          <p:nvSpPr>
            <p:cNvPr id="126" name="Szövegdoboz 125"/>
            <p:cNvSpPr txBox="1"/>
            <p:nvPr/>
          </p:nvSpPr>
          <p:spPr>
            <a:xfrm>
              <a:off x="2924651" y="3099081"/>
              <a:ext cx="19148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/>
                <a:t>A hat hier ein lokales Minimum</a:t>
              </a:r>
              <a:endParaRPr lang="de-DE" dirty="0"/>
            </a:p>
          </p:txBody>
        </p:sp>
      </p:grpSp>
      <p:grpSp>
        <p:nvGrpSpPr>
          <p:cNvPr id="141" name="Csoportba foglalás 140"/>
          <p:cNvGrpSpPr/>
          <p:nvPr/>
        </p:nvGrpSpPr>
        <p:grpSpPr>
          <a:xfrm>
            <a:off x="2292713" y="4702551"/>
            <a:ext cx="7758568" cy="1850649"/>
            <a:chOff x="2292713" y="4702551"/>
            <a:chExt cx="7758568" cy="1850649"/>
          </a:xfrm>
        </p:grpSpPr>
        <p:cxnSp>
          <p:nvCxnSpPr>
            <p:cNvPr id="128" name="Egyenes összekötő 127"/>
            <p:cNvCxnSpPr>
              <a:stCxn id="109" idx="0"/>
            </p:cNvCxnSpPr>
            <p:nvPr/>
          </p:nvCxnSpPr>
          <p:spPr bwMode="auto">
            <a:xfrm flipH="1" flipV="1">
              <a:off x="5348899" y="5562600"/>
              <a:ext cx="3097217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9" name="Egyenes összekötő 128"/>
            <p:cNvCxnSpPr/>
            <p:nvPr/>
          </p:nvCxnSpPr>
          <p:spPr bwMode="auto">
            <a:xfrm>
              <a:off x="5334000" y="5579312"/>
              <a:ext cx="0" cy="2880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2" name="Szövegdoboz 131"/>
            <p:cNvSpPr txBox="1"/>
            <p:nvPr/>
          </p:nvSpPr>
          <p:spPr>
            <a:xfrm>
              <a:off x="8007889" y="4702551"/>
              <a:ext cx="20433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/>
                <a:t>Ende des </a:t>
              </a:r>
            </a:p>
            <a:p>
              <a:pPr algn="ctr"/>
              <a:r>
                <a:rPr lang="de-DE" dirty="0" smtClean="0"/>
                <a:t>Laval-</a:t>
              </a:r>
              <a:r>
                <a:rPr lang="de-DE" dirty="0" err="1" smtClean="0"/>
                <a:t>Düses</a:t>
              </a:r>
              <a:endParaRPr lang="de-DE" dirty="0"/>
            </a:p>
          </p:txBody>
        </p:sp>
        <p:cxnSp>
          <p:nvCxnSpPr>
            <p:cNvPr id="133" name="Egyenes összekötő 132"/>
            <p:cNvCxnSpPr/>
            <p:nvPr/>
          </p:nvCxnSpPr>
          <p:spPr bwMode="auto">
            <a:xfrm flipH="1">
              <a:off x="8446116" y="5334635"/>
              <a:ext cx="309287" cy="24787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5" name="Szövegdoboz 134"/>
            <p:cNvSpPr txBox="1"/>
            <p:nvPr/>
          </p:nvSpPr>
          <p:spPr>
            <a:xfrm>
              <a:off x="2292713" y="5906869"/>
              <a:ext cx="62158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/>
                <a:t>Ausströmung mit </a:t>
              </a:r>
            </a:p>
            <a:p>
              <a:pPr algn="ctr"/>
              <a:r>
                <a:rPr lang="de-DE" dirty="0" smtClean="0"/>
                <a:t>Überschallgeschwindigkeit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169427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1" y="1143000"/>
            <a:ext cx="11966344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Zusammenfassend: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der Strömungsquerschnitt des Laval-</a:t>
            </a:r>
            <a:r>
              <a:rPr lang="de-DE" dirty="0" err="1" smtClean="0"/>
              <a:t>Düses</a:t>
            </a:r>
            <a:r>
              <a:rPr lang="de-DE" dirty="0" smtClean="0"/>
              <a:t> ist unendlich </a:t>
            </a:r>
            <a:r>
              <a:rPr lang="de-DE" dirty="0" err="1" smtClean="0"/>
              <a:t>gross</a:t>
            </a:r>
            <a:r>
              <a:rPr lang="de-DE" dirty="0" smtClean="0"/>
              <a:t> (im </a:t>
            </a:r>
            <a:r>
              <a:rPr lang="de-DE" dirty="0" err="1" smtClean="0"/>
              <a:t>verglech</a:t>
            </a:r>
            <a:r>
              <a:rPr lang="de-DE" dirty="0" smtClean="0"/>
              <a:t> zu anderen Querschnitten) im Behälter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in der Richtung der engste Querschnitt nimmt der Querschnitt und der Druck ab, und die </a:t>
            </a:r>
            <a:r>
              <a:rPr lang="de-DE" dirty="0" err="1" smtClean="0"/>
              <a:t>Str</a:t>
            </a:r>
            <a:r>
              <a:rPr lang="hu-HU" dirty="0" smtClean="0"/>
              <a:t>ö</a:t>
            </a:r>
            <a:r>
              <a:rPr lang="de-DE" dirty="0" err="1" smtClean="0"/>
              <a:t>mungsgeschwindigkeit</a:t>
            </a:r>
            <a:r>
              <a:rPr lang="de-DE" dirty="0" smtClean="0"/>
              <a:t> nimmt zu (wegen der monoton abnehmende Druck werden die Flüssigkeitspartikels kontinuierlich beschleunigt)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in der engsten Querschnitt (</a:t>
            </a:r>
            <a:r>
              <a:rPr lang="de-DE" dirty="0" err="1" smtClean="0"/>
              <a:t>Vena</a:t>
            </a:r>
            <a:r>
              <a:rPr lang="de-DE" dirty="0" smtClean="0"/>
              <a:t> </a:t>
            </a:r>
            <a:r>
              <a:rPr lang="de-DE" dirty="0" err="1" smtClean="0"/>
              <a:t>Contracta</a:t>
            </a:r>
            <a:r>
              <a:rPr lang="de-DE" dirty="0" smtClean="0"/>
              <a:t>) erreicht der Druck (in negativen Richtung) den kritischen Wert, und die Strömungsgeschwindigkeit wird Schallgeschwindigkeit sein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nach dem engsten Querschnitt gehört zu zunehmende Geschwindigkeit zunehmende Querschnitt. Der Druck wird noch immer abnehmen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am Ende des Laval-</a:t>
            </a:r>
            <a:r>
              <a:rPr lang="de-DE" dirty="0" err="1" smtClean="0"/>
              <a:t>Düses</a:t>
            </a:r>
            <a:r>
              <a:rPr lang="de-DE" dirty="0" smtClean="0"/>
              <a:t> erreicht der Druck den Umgebungsdruck und die Strömungsgeschwindigkeit wird Überschallgeschwindigkeit (supersonisch) sein!</a:t>
            </a:r>
            <a:endParaRPr lang="de-D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planen</a:t>
            </a:r>
            <a:r>
              <a:rPr lang="hu-HU" dirty="0"/>
              <a:t> </a:t>
            </a:r>
            <a:r>
              <a:rPr lang="hu-HU" dirty="0" err="1"/>
              <a:t>einer</a:t>
            </a:r>
            <a:r>
              <a:rPr lang="hu-HU" dirty="0"/>
              <a:t> </a:t>
            </a:r>
            <a:r>
              <a:rPr lang="hu-HU" dirty="0" err="1"/>
              <a:t>laval</a:t>
            </a:r>
            <a:r>
              <a:rPr lang="hu-HU" dirty="0"/>
              <a:t> </a:t>
            </a:r>
            <a:r>
              <a:rPr lang="hu-HU" dirty="0" err="1"/>
              <a:t>düse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730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1" y="1143000"/>
            <a:ext cx="11966344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 smtClean="0"/>
              <a:t>wir müssen etwas noch merken: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zu einem Behälterdruck gehört nur ein isentropischen Druckablauf, d.h. der Behälterdruck definiert den Umgebungsdruck (Austrittsdruck)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Wenn der Umgebungsdruck davon abweicht, werden wird die folgenden Fallen haben:</a:t>
            </a:r>
            <a:endParaRPr lang="de-D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planen</a:t>
            </a:r>
            <a:r>
              <a:rPr lang="hu-HU" dirty="0"/>
              <a:t> </a:t>
            </a:r>
            <a:r>
              <a:rPr lang="hu-HU" dirty="0" err="1"/>
              <a:t>einer</a:t>
            </a:r>
            <a:r>
              <a:rPr lang="hu-HU" dirty="0"/>
              <a:t> </a:t>
            </a:r>
            <a:r>
              <a:rPr lang="hu-HU" dirty="0" err="1"/>
              <a:t>laval</a:t>
            </a:r>
            <a:r>
              <a:rPr lang="hu-HU" dirty="0"/>
              <a:t> </a:t>
            </a:r>
            <a:r>
              <a:rPr lang="hu-HU" dirty="0" err="1"/>
              <a:t>düse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97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1" y="1143000"/>
            <a:ext cx="11966344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Fall „E”: der Umgebungsdruck = Behälterdruck =&gt; kein Strömung in dem Laval-Düse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Fall „D”: der Umgebungsdruck ist zu groß =&gt; die Geschwindigkeit nimmt in dem </a:t>
            </a:r>
            <a:r>
              <a:rPr lang="de-DE" dirty="0" err="1" smtClean="0"/>
              <a:t>Konfusor</a:t>
            </a:r>
            <a:r>
              <a:rPr lang="de-DE" dirty="0" smtClean="0"/>
              <a:t> zu, im Diffusor ab. Höchste Geschwindigkeit ist in dem engsten Querschnitt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Fall „C”:  der kritischen Zustand wird in dem engsten Querschnitt erreicht, aber der Umgebungsdruck ist zu hoch. Am Anfang der </a:t>
            </a:r>
            <a:r>
              <a:rPr lang="de-DE" dirty="0" err="1" smtClean="0"/>
              <a:t>Diffusorstrecke</a:t>
            </a:r>
            <a:r>
              <a:rPr lang="de-DE" dirty="0" smtClean="0"/>
              <a:t>  wird die </a:t>
            </a:r>
            <a:r>
              <a:rPr lang="de-DE" dirty="0" err="1" smtClean="0"/>
              <a:t>Ge</a:t>
            </a:r>
            <a:r>
              <a:rPr lang="hu-HU" dirty="0" smtClean="0"/>
              <a:t>s</a:t>
            </a:r>
            <a:r>
              <a:rPr lang="de-DE" dirty="0" err="1" smtClean="0"/>
              <a:t>chwindigkeit</a:t>
            </a:r>
            <a:r>
              <a:rPr lang="de-DE" dirty="0" smtClean="0"/>
              <a:t> Überschallgeschwindigkeit sein, aber danach sinkt v auf Unterschallgeschwindigkeit durch eine Stoßwelle zurück. Die </a:t>
            </a:r>
            <a:r>
              <a:rPr lang="de-DE" dirty="0" err="1" smtClean="0"/>
              <a:t>Stoßwell</a:t>
            </a:r>
            <a:r>
              <a:rPr lang="hu-HU" dirty="0" smtClean="0"/>
              <a:t>e</a:t>
            </a:r>
            <a:r>
              <a:rPr lang="de-DE" dirty="0" smtClean="0"/>
              <a:t> ist nicht isentropisch, wir werden Energieverlust haben</a:t>
            </a:r>
            <a:endParaRPr lang="de-D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planen einer </a:t>
            </a:r>
            <a:r>
              <a:rPr lang="de-DE" dirty="0" err="1" smtClean="0"/>
              <a:t>laval</a:t>
            </a:r>
            <a:r>
              <a:rPr lang="de-DE" dirty="0" smtClean="0"/>
              <a:t> düse</a:t>
            </a: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52599" y="1752599"/>
            <a:ext cx="155492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41" r="5345"/>
          <a:stretch/>
        </p:blipFill>
        <p:spPr bwMode="auto">
          <a:xfrm>
            <a:off x="7584067" y="3983419"/>
            <a:ext cx="4458478" cy="286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1"/>
          <p:cNvSpPr txBox="1">
            <a:spLocks/>
          </p:cNvSpPr>
          <p:nvPr/>
        </p:nvSpPr>
        <p:spPr bwMode="auto">
          <a:xfrm>
            <a:off x="112828" y="4015741"/>
            <a:ext cx="7471239" cy="3050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Fall „B” Umgebungsdruck ist der isentropische Ausströmungsdruck, idealer Fall, kein Verlust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/>
              <a:t>Fall „A” der Umgebungsdruck ist niedriger als der isentropische Ausströmungsdruck, Expansionswellen erscheinen in der Ausströmung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kern="0" dirty="0" smtClean="0">
                <a:hlinkClick r:id="rId3"/>
              </a:rPr>
              <a:t>VIDEO</a:t>
            </a:r>
            <a:endParaRPr lang="de-DE" kern="0" dirty="0"/>
          </a:p>
        </p:txBody>
      </p:sp>
    </p:spTree>
    <p:extLst>
      <p:ext uri="{BB962C8B-B14F-4D97-AF65-F5344CB8AC3E}">
        <p14:creationId xmlns:p14="http://schemas.microsoft.com/office/powerpoint/2010/main" val="83245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Ende</a:t>
            </a:r>
            <a:endParaRPr lang="de-DE" dirty="0"/>
          </a:p>
        </p:txBody>
      </p:sp>
      <p:sp>
        <p:nvSpPr>
          <p:cNvPr id="3" name="Szövegdoboz 2"/>
          <p:cNvSpPr txBox="1"/>
          <p:nvPr/>
        </p:nvSpPr>
        <p:spPr>
          <a:xfrm>
            <a:off x="1385699" y="3048000"/>
            <a:ext cx="9372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/>
              <a:t>Vielen </a:t>
            </a:r>
            <a:r>
              <a:rPr lang="de-DE" sz="4800" dirty="0" smtClean="0"/>
              <a:t>Dank für eure Aufmerksamkeit!</a:t>
            </a:r>
            <a:endParaRPr lang="de-DE" sz="4800" dirty="0"/>
          </a:p>
        </p:txBody>
      </p:sp>
      <p:pic>
        <p:nvPicPr>
          <p:cNvPr id="5" name="Dia2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140" y="4800600"/>
            <a:ext cx="607718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3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ARA_PPT_sablon10_16_9">
  <a:themeElements>
    <a:clrScheme name="6. egyéni séma">
      <a:dk1>
        <a:srgbClr val="000038"/>
      </a:dk1>
      <a:lt1>
        <a:srgbClr val="FFFFFF"/>
      </a:lt1>
      <a:dk2>
        <a:srgbClr val="87212E"/>
      </a:dk2>
      <a:lt2>
        <a:srgbClr val="F9FAFC"/>
      </a:lt2>
      <a:accent1>
        <a:srgbClr val="5D8D9E"/>
      </a:accent1>
      <a:accent2>
        <a:srgbClr val="000064"/>
      </a:accent2>
      <a:accent3>
        <a:srgbClr val="C8D2DC"/>
      </a:accent3>
      <a:accent4>
        <a:srgbClr val="87212E"/>
      </a:accent4>
      <a:accent5>
        <a:srgbClr val="BED2EB"/>
      </a:accent5>
      <a:accent6>
        <a:srgbClr val="000000"/>
      </a:accent6>
      <a:hlink>
        <a:srgbClr val="87212E"/>
      </a:hlink>
      <a:folHlink>
        <a:srgbClr val="969696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C00000"/>
        </a:solidFill>
        <a:ln w="9525" algn="ctr">
          <a:noFill/>
          <a:round/>
          <a:headEnd/>
          <a:tailEnd/>
        </a:ln>
      </a:spPr>
      <a:bodyPr/>
      <a:lstStyle>
        <a:defPPr eaLnBrk="1" hangingPunct="1">
          <a:spcBef>
            <a:spcPct val="0"/>
          </a:spcBef>
          <a:buFontTx/>
          <a:buNone/>
          <a:defRPr sz="1800">
            <a:latin typeface="Huni_Quorum Medium BT" panose="020E0603030505020404" pitchFamily="34" charset="-1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altLang="hu-H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RA_PPT_sablon10_uj_arculat_16_9.potm" id="{2E9EB687-FC51-4DD9-BBCA-D37ABFC19FC5}" vid="{AA7CEAB8-FC1F-4C71-9BFE-982F7E243BF9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ARA_PPT_sablon10_16_9</Template>
  <TotalTime>28132</TotalTime>
  <Words>1280</Words>
  <Application>Microsoft Office PowerPoint</Application>
  <PresentationFormat>Szélesvásznú</PresentationFormat>
  <Paragraphs>227</Paragraphs>
  <Slides>23</Slides>
  <Notes>0</Notes>
  <HiddenSlides>0</HiddenSlides>
  <MMClips>4</MMClips>
  <ScaleCrop>false</ScaleCrop>
  <HeadingPairs>
    <vt:vector size="8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23</vt:i4>
      </vt:variant>
    </vt:vector>
  </HeadingPairs>
  <TitlesOfParts>
    <vt:vector size="30" baseType="lpstr">
      <vt:lpstr>Arial</vt:lpstr>
      <vt:lpstr>Arial Narrow</vt:lpstr>
      <vt:lpstr>Calibri</vt:lpstr>
      <vt:lpstr>Huni_Quorum Medium BT</vt:lpstr>
      <vt:lpstr>Wingdings</vt:lpstr>
      <vt:lpstr>ARA_PPT_sablon10_16_9</vt:lpstr>
      <vt:lpstr>Equation</vt:lpstr>
      <vt:lpstr>Vorlesung 13.Woche</vt:lpstr>
      <vt:lpstr>Wiederholung I: energiesatz</vt:lpstr>
      <vt:lpstr>Wiederholung II: Weiteren Gleichungen:</vt:lpstr>
      <vt:lpstr>Wiederholung III: kritischen zustand</vt:lpstr>
      <vt:lpstr>Wellen</vt:lpstr>
      <vt:lpstr>wellen</vt:lpstr>
      <vt:lpstr>akustische wellen</vt:lpstr>
      <vt:lpstr>akustischen wellen</vt:lpstr>
      <vt:lpstr>akustischen wellen</vt:lpstr>
      <vt:lpstr>starke wellen</vt:lpstr>
      <vt:lpstr>starke wellen</vt:lpstr>
      <vt:lpstr>starke wellen</vt:lpstr>
      <vt:lpstr>starke wellen</vt:lpstr>
      <vt:lpstr>Supersonischen Strömungen</vt:lpstr>
      <vt:lpstr>planen einer laval düse</vt:lpstr>
      <vt:lpstr>planen einer laval düse</vt:lpstr>
      <vt:lpstr>planen einer laval düse</vt:lpstr>
      <vt:lpstr>planen einer laval düse</vt:lpstr>
      <vt:lpstr>planen einer laval düse</vt:lpstr>
      <vt:lpstr>planen einer laval düse</vt:lpstr>
      <vt:lpstr>planen einer laval düse</vt:lpstr>
      <vt:lpstr>planen einer laval düse</vt:lpstr>
      <vt:lpstr>Ende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Csaba Horváth</dc:creator>
  <cp:lastModifiedBy>Dr. Istók Balázs</cp:lastModifiedBy>
  <cp:revision>649</cp:revision>
  <dcterms:created xsi:type="dcterms:W3CDTF">2020-03-17T07:35:29Z</dcterms:created>
  <dcterms:modified xsi:type="dcterms:W3CDTF">2020-05-10T14:58:11Z</dcterms:modified>
</cp:coreProperties>
</file>