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7" r:id="rId2"/>
    <p:sldId id="345" r:id="rId3"/>
    <p:sldId id="289" r:id="rId4"/>
    <p:sldId id="258" r:id="rId5"/>
    <p:sldId id="335" r:id="rId6"/>
    <p:sldId id="336" r:id="rId7"/>
    <p:sldId id="337" r:id="rId8"/>
    <p:sldId id="338" r:id="rId9"/>
    <p:sldId id="346" r:id="rId10"/>
    <p:sldId id="339" r:id="rId11"/>
    <p:sldId id="340" r:id="rId12"/>
    <p:sldId id="341" r:id="rId13"/>
    <p:sldId id="343" r:id="rId14"/>
    <p:sldId id="310" r:id="rId15"/>
    <p:sldId id="307" r:id="rId16"/>
    <p:sldId id="308" r:id="rId17"/>
    <p:sldId id="309" r:id="rId18"/>
    <p:sldId id="292" r:id="rId19"/>
    <p:sldId id="293" r:id="rId20"/>
    <p:sldId id="294" r:id="rId21"/>
    <p:sldId id="344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</p:sldIdLst>
  <p:sldSz cx="9144000" cy="6858000" type="screen4x3"/>
  <p:notesSz cx="6811963" cy="9942513"/>
  <p:custShowLst>
    <p:custShow name="Egyéni diasor 1" id="0">
      <p:sldLst/>
    </p:custShow>
  </p:custShow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  <a:srgbClr val="B2B2B2"/>
    <a:srgbClr val="CC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munkalap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Munka1!$C$5</c:f>
              <c:strCache>
                <c:ptCount val="1"/>
                <c:pt idx="0">
                  <c:v>v [m/s]</c:v>
                </c:pt>
              </c:strCache>
            </c:strRef>
          </c:tx>
          <c:cat>
            <c:numRef>
              <c:f>Munka1!$B$6:$B$10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50</c:v>
                </c:pt>
                <c:pt idx="4">
                  <c:v>100</c:v>
                </c:pt>
              </c:numCache>
            </c:numRef>
          </c:cat>
          <c:val>
            <c:numRef>
              <c:f>Munka1!$C$6:$C$10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8</c:v>
                </c:pt>
                <c:pt idx="2">
                  <c:v>6.5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88-40B7-9068-92DB762C5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2120192"/>
        <c:axId val="1652120736"/>
      </c:lineChart>
      <c:catAx>
        <c:axId val="165212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52120736"/>
        <c:crosses val="autoZero"/>
        <c:auto val="1"/>
        <c:lblAlgn val="ctr"/>
        <c:lblOffset val="100"/>
        <c:noMultiLvlLbl val="0"/>
      </c:catAx>
      <c:valAx>
        <c:axId val="1652120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52120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hu-HU" sz="1100" dirty="0" err="1" smtClean="0"/>
              <a:t>Geschwindigkeit</a:t>
            </a:r>
            <a:r>
              <a:rPr lang="hu-HU" sz="1100" dirty="0" smtClean="0"/>
              <a:t> in der </a:t>
            </a:r>
            <a:r>
              <a:rPr lang="hu-HU" sz="1100" dirty="0" err="1" smtClean="0"/>
              <a:t>Mittelachse</a:t>
            </a:r>
            <a:r>
              <a:rPr lang="hu-HU" sz="1100" dirty="0" smtClean="0"/>
              <a:t> des </a:t>
            </a:r>
            <a:r>
              <a:rPr lang="hu-HU" sz="1100" dirty="0" err="1" smtClean="0"/>
              <a:t>Freistrahles</a:t>
            </a:r>
            <a:endParaRPr lang="en-US" sz="1100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Munka1!$C$5</c:f>
              <c:strCache>
                <c:ptCount val="1"/>
                <c:pt idx="0">
                  <c:v>v [m/s]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plus"/>
            <c:size val="7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Munka1!$B$6:$B$10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50</c:v>
                </c:pt>
                <c:pt idx="4">
                  <c:v>100</c:v>
                </c:pt>
              </c:numCache>
            </c:numRef>
          </c:xVal>
          <c:yVal>
            <c:numRef>
              <c:f>Munka1!$C$6:$C$10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8</c:v>
                </c:pt>
                <c:pt idx="2">
                  <c:v>6.5</c:v>
                </c:pt>
                <c:pt idx="3">
                  <c:v>5</c:v>
                </c:pt>
                <c:pt idx="4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F1-4858-8DC2-3C6A6F9C1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127808"/>
        <c:axId val="1652129440"/>
      </c:scatterChart>
      <c:valAx>
        <c:axId val="165212780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 err="1" smtClean="0"/>
                  <a:t>Entfernung</a:t>
                </a:r>
                <a:r>
                  <a:rPr lang="hu-HU" dirty="0" smtClean="0"/>
                  <a:t> </a:t>
                </a:r>
                <a:r>
                  <a:rPr lang="hu-HU" dirty="0"/>
                  <a:t>[mm]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52129440"/>
        <c:crosses val="autoZero"/>
        <c:crossBetween val="midCat"/>
      </c:valAx>
      <c:valAx>
        <c:axId val="16521294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baseline="0"/>
                  <a:t>v [m/s]</a:t>
                </a:r>
                <a:endParaRPr lang="hu-H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52127808"/>
        <c:crosses val="autoZero"/>
        <c:crossBetween val="midCat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91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4" Type="http://schemas.openxmlformats.org/officeDocument/2006/relationships/image" Target="../media/image10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95FBDE-A2C3-4BB0-B72F-6D939BB330B2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988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Mintaszöveg szerkesztése</a:t>
            </a:r>
          </a:p>
          <a:p>
            <a:pPr lvl="1"/>
            <a:r>
              <a:rPr lang="en-US" noProof="0" smtClean="0"/>
              <a:t>Második szint</a:t>
            </a:r>
          </a:p>
          <a:p>
            <a:pPr lvl="2"/>
            <a:r>
              <a:rPr lang="en-US" noProof="0" smtClean="0"/>
              <a:t>Harmadik szint</a:t>
            </a:r>
          </a:p>
          <a:p>
            <a:pPr lvl="3"/>
            <a:r>
              <a:rPr lang="en-US" noProof="0" smtClean="0"/>
              <a:t>Negyedik szint</a:t>
            </a:r>
          </a:p>
          <a:p>
            <a:pPr lvl="4"/>
            <a:r>
              <a:rPr lang="en-US" noProof="0" smtClean="0"/>
              <a:t>Ötödik szint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12D1B2-76EF-4FCC-B0BA-60DA0AF1C537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B8872D-77D4-4129-9465-C4AF89040340}" type="slidenum">
              <a:rPr lang="en-US" altLang="hu-HU" smtClean="0"/>
              <a:pPr>
                <a:spcBef>
                  <a:spcPct val="0"/>
                </a:spcBef>
              </a:pPr>
              <a:t>1</a:t>
            </a:fld>
            <a:endParaRPr lang="en-US" altLang="hu-HU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ADD7A1-E1F8-4FA3-8BA8-5F6C8DDBF422}" type="slidenum">
              <a:rPr lang="en-US" altLang="hu-HU" smtClean="0"/>
              <a:pPr>
                <a:spcBef>
                  <a:spcPct val="0"/>
                </a:spcBef>
              </a:pPr>
              <a:t>2</a:t>
            </a:fld>
            <a:endParaRPr lang="en-US" altLang="hu-HU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ADD7A1-E1F8-4FA3-8BA8-5F6C8DDBF422}" type="slidenum">
              <a:rPr lang="en-US" altLang="hu-HU" smtClean="0"/>
              <a:pPr>
                <a:spcBef>
                  <a:spcPct val="0"/>
                </a:spcBef>
              </a:pPr>
              <a:t>3</a:t>
            </a:fld>
            <a:endParaRPr lang="en-US" altLang="hu-HU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E92E8A-4B0F-4C2E-856A-1C8EBF9252BF}" type="slidenum">
              <a:rPr lang="en-US" altLang="hu-HU" smtClean="0"/>
              <a:pPr>
                <a:spcBef>
                  <a:spcPct val="0"/>
                </a:spcBef>
              </a:pPr>
              <a:t>4</a:t>
            </a:fld>
            <a:endParaRPr lang="en-US" altLang="hu-H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2E87A8-6BA4-46C6-9FCE-0B431368AAC4}" type="slidenum">
              <a:rPr lang="en-US" altLang="hu-HU" smtClean="0"/>
              <a:pPr>
                <a:spcBef>
                  <a:spcPct val="0"/>
                </a:spcBef>
              </a:pPr>
              <a:t>5</a:t>
            </a:fld>
            <a:endParaRPr lang="en-US" altLang="hu-HU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951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1F8EAA-73B4-4DA5-BC0C-297E06D56E7A}" type="slidenum">
              <a:rPr lang="en-US" altLang="hu-HU" smtClean="0"/>
              <a:pPr>
                <a:spcBef>
                  <a:spcPct val="0"/>
                </a:spcBef>
              </a:pPr>
              <a:t>6</a:t>
            </a:fld>
            <a:endParaRPr lang="en-US" altLang="hu-H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01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4B79D2-7C67-4130-999D-0C6EDF4321D3}" type="slidenum">
              <a:rPr lang="en-US" altLang="hu-HU" smtClean="0"/>
              <a:pPr>
                <a:spcBef>
                  <a:spcPct val="0"/>
                </a:spcBef>
              </a:pPr>
              <a:t>7</a:t>
            </a:fld>
            <a:endParaRPr lang="en-US" altLang="hu-HU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92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2D89ED-E929-468F-884E-04E7C44989D1}" type="slidenum">
              <a:rPr lang="en-US" altLang="hu-HU" smtClean="0"/>
              <a:pPr>
                <a:spcBef>
                  <a:spcPct val="0"/>
                </a:spcBef>
              </a:pPr>
              <a:t>8</a:t>
            </a:fld>
            <a:endParaRPr lang="en-US" altLang="hu-HU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872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FFB052-0C03-4ADE-A9DA-72D22787C799}" type="slidenum">
              <a:rPr lang="en-US" altLang="hu-HU" smtClean="0"/>
              <a:pPr>
                <a:spcBef>
                  <a:spcPct val="0"/>
                </a:spcBef>
              </a:pPr>
              <a:t>9</a:t>
            </a:fld>
            <a:endParaRPr lang="en-US" altLang="hu-HU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470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F4335-94A6-4EE7-8D19-54D4C90C4B73}" type="slidenum">
              <a:rPr lang="en-US" altLang="hu-HU" smtClean="0"/>
              <a:pPr>
                <a:spcBef>
                  <a:spcPct val="0"/>
                </a:spcBef>
              </a:pPr>
              <a:t>13</a:t>
            </a:fld>
            <a:endParaRPr lang="en-US" altLang="hu-HU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028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14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38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15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608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16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59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17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459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343042-DA4A-4B37-9D93-25F60D8A849D}" type="slidenum">
              <a:rPr lang="en-US" altLang="hu-HU" smtClean="0"/>
              <a:pPr>
                <a:spcBef>
                  <a:spcPct val="0"/>
                </a:spcBef>
              </a:pPr>
              <a:t>18</a:t>
            </a:fld>
            <a:endParaRPr lang="en-US" altLang="hu-HU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BC439F-324B-447E-97B2-D3B86E2BD70F}" type="slidenum">
              <a:rPr lang="en-US" altLang="hu-HU" smtClean="0"/>
              <a:pPr>
                <a:spcBef>
                  <a:spcPct val="0"/>
                </a:spcBef>
              </a:pPr>
              <a:t>19</a:t>
            </a:fld>
            <a:endParaRPr lang="en-US" altLang="hu-HU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1F2BD0-1147-44BA-BF59-BBDCFB9B7B4A}" type="slidenum">
              <a:rPr lang="en-US" altLang="hu-HU" smtClean="0"/>
              <a:pPr>
                <a:spcBef>
                  <a:spcPct val="0"/>
                </a:spcBef>
              </a:pPr>
              <a:t>20</a:t>
            </a:fld>
            <a:endParaRPr lang="en-US" altLang="hu-HU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3A5EDB-6D80-49DA-AA98-CE9683C6FC99}" type="slidenum">
              <a:rPr lang="en-US" altLang="hu-HU" smtClean="0"/>
              <a:pPr>
                <a:spcBef>
                  <a:spcPct val="0"/>
                </a:spcBef>
              </a:pPr>
              <a:t>21</a:t>
            </a:fld>
            <a:endParaRPr lang="en-US" altLang="hu-HU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169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D07324-B83B-41FD-8AA2-28BB277E6BAB}" type="slidenum">
              <a:rPr lang="en-US" altLang="hu-HU" smtClean="0"/>
              <a:pPr>
                <a:spcBef>
                  <a:spcPct val="0"/>
                </a:spcBef>
              </a:pPr>
              <a:t>22</a:t>
            </a:fld>
            <a:endParaRPr lang="en-US" altLang="hu-HU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63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B8BB2F-2738-4F82-B533-D6D15677418D}" type="slidenum">
              <a:rPr lang="en-US" altLang="hu-HU" smtClean="0"/>
              <a:pPr>
                <a:spcBef>
                  <a:spcPct val="0"/>
                </a:spcBef>
              </a:pPr>
              <a:t>23</a:t>
            </a:fld>
            <a:endParaRPr lang="en-US" altLang="hu-HU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58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B97545-8629-4DF2-BAB1-ABAA7E1CA27C}" type="slidenum">
              <a:rPr lang="en-US" altLang="hu-HU" smtClean="0"/>
              <a:pPr>
                <a:spcBef>
                  <a:spcPct val="0"/>
                </a:spcBef>
              </a:pPr>
              <a:t>24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352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56393E-0576-47FB-8300-683FCE2D1FBB}" type="slidenum">
              <a:rPr lang="en-US" altLang="hu-HU" smtClean="0"/>
              <a:pPr>
                <a:spcBef>
                  <a:spcPct val="0"/>
                </a:spcBef>
              </a:pPr>
              <a:t>25</a:t>
            </a:fld>
            <a:endParaRPr lang="en-US" altLang="hu-H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768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8F6E31-537E-4843-A2C0-EBCF044F688D}" type="slidenum">
              <a:rPr lang="en-US" altLang="hu-HU" smtClean="0"/>
              <a:pPr>
                <a:spcBef>
                  <a:spcPct val="0"/>
                </a:spcBef>
              </a:pPr>
              <a:t>26</a:t>
            </a:fld>
            <a:endParaRPr lang="en-US" altLang="hu-H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966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CE12FE-483A-4142-A8BC-7D30CACFBDD3}" type="slidenum">
              <a:rPr lang="en-US" altLang="hu-HU" smtClean="0"/>
              <a:pPr>
                <a:spcBef>
                  <a:spcPct val="0"/>
                </a:spcBef>
              </a:pPr>
              <a:t>27</a:t>
            </a:fld>
            <a:endParaRPr lang="en-US" altLang="hu-H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213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1D5E09-4DF5-466C-A992-E3E63ABC8896}" type="slidenum">
              <a:rPr lang="en-US" altLang="hu-HU" smtClean="0"/>
              <a:pPr>
                <a:spcBef>
                  <a:spcPct val="0"/>
                </a:spcBef>
              </a:pPr>
              <a:t>28</a:t>
            </a:fld>
            <a:endParaRPr lang="en-US" altLang="hu-H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33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2B7BE9-59A8-4E34-B63D-822A89AEE3F5}" type="slidenum">
              <a:rPr lang="en-US" altLang="hu-HU" smtClean="0"/>
              <a:pPr>
                <a:spcBef>
                  <a:spcPct val="0"/>
                </a:spcBef>
              </a:pPr>
              <a:t>29</a:t>
            </a:fld>
            <a:endParaRPr lang="en-US" altLang="hu-H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092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6818FC-28A2-45D5-97CB-BB06E833A634}" type="slidenum">
              <a:rPr lang="en-US" altLang="hu-HU" smtClean="0"/>
              <a:pPr>
                <a:spcBef>
                  <a:spcPct val="0"/>
                </a:spcBef>
              </a:pPr>
              <a:t>30</a:t>
            </a:fld>
            <a:endParaRPr lang="en-US" altLang="hu-HU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430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5AFFD2-8543-4B8F-8926-9AE4BFBE9C7A}" type="slidenum">
              <a:rPr lang="en-US" altLang="hu-HU" smtClean="0"/>
              <a:pPr>
                <a:spcBef>
                  <a:spcPct val="0"/>
                </a:spcBef>
              </a:pPr>
              <a:t>31</a:t>
            </a:fld>
            <a:endParaRPr lang="en-US" altLang="hu-H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129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D5A139-9DC4-4D2A-B8C9-17FFCC63F2DE}" type="slidenum">
              <a:rPr lang="en-US" altLang="hu-HU" smtClean="0"/>
              <a:pPr>
                <a:spcBef>
                  <a:spcPct val="0"/>
                </a:spcBef>
              </a:pPr>
              <a:t>32</a:t>
            </a:fld>
            <a:endParaRPr lang="en-US" altLang="hu-HU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730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5CD35A-4DF9-4682-A81E-A5F675F22D4F}" type="slidenum">
              <a:rPr lang="en-US" altLang="hu-HU" smtClean="0"/>
              <a:pPr>
                <a:spcBef>
                  <a:spcPct val="0"/>
                </a:spcBef>
              </a:pPr>
              <a:t>33</a:t>
            </a:fld>
            <a:endParaRPr lang="en-US" altLang="hu-H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662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6F19F3-E95A-40D7-876B-B77C98E47793}" type="slidenum">
              <a:rPr lang="en-US" altLang="hu-HU" smtClean="0"/>
              <a:pPr>
                <a:spcBef>
                  <a:spcPct val="0"/>
                </a:spcBef>
              </a:pPr>
              <a:t>34</a:t>
            </a:fld>
            <a:endParaRPr lang="en-US" altLang="hu-HU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8370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00AB8E-5DA7-423C-A0CE-87FCD2B31DAB}" type="slidenum">
              <a:rPr lang="en-US" altLang="hu-HU" smtClean="0"/>
              <a:pPr>
                <a:spcBef>
                  <a:spcPct val="0"/>
                </a:spcBef>
              </a:pPr>
              <a:t>35</a:t>
            </a:fld>
            <a:endParaRPr lang="en-US" altLang="hu-H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871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2281B6-E163-4B3A-BB54-D2039E839B29}" type="slidenum">
              <a:rPr lang="en-US" altLang="hu-HU" smtClean="0"/>
              <a:pPr>
                <a:spcBef>
                  <a:spcPct val="0"/>
                </a:spcBef>
              </a:pPr>
              <a:t>36</a:t>
            </a:fld>
            <a:endParaRPr lang="en-US" altLang="hu-H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744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B72061-CFF7-4E02-AEFC-2581662962A3}" type="slidenum">
              <a:rPr lang="en-US" altLang="hu-HU" smtClean="0"/>
              <a:pPr>
                <a:spcBef>
                  <a:spcPct val="0"/>
                </a:spcBef>
              </a:pPr>
              <a:t>37</a:t>
            </a:fld>
            <a:endParaRPr lang="en-US" altLang="hu-H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93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5AE241-5AB6-49BA-A503-361E7CA3BCFF}" type="slidenum">
              <a:rPr lang="en-US" altLang="hu-HU" smtClean="0"/>
              <a:pPr>
                <a:spcBef>
                  <a:spcPct val="0"/>
                </a:spcBef>
              </a:pPr>
              <a:t>38</a:t>
            </a:fld>
            <a:endParaRPr lang="en-US" altLang="hu-H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152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564DE5-55CF-462E-A7AE-9941A7CA1C97}" type="slidenum">
              <a:rPr lang="en-US" altLang="hu-HU" smtClean="0"/>
              <a:pPr>
                <a:spcBef>
                  <a:spcPct val="0"/>
                </a:spcBef>
              </a:pPr>
              <a:t>39</a:t>
            </a:fld>
            <a:endParaRPr lang="en-US" altLang="hu-H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6935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D974B3-4FC6-47A9-B94D-7CD1CC023FE5}" type="slidenum">
              <a:rPr lang="en-US" altLang="hu-HU" smtClean="0"/>
              <a:pPr>
                <a:spcBef>
                  <a:spcPct val="0"/>
                </a:spcBef>
              </a:pPr>
              <a:t>40</a:t>
            </a:fld>
            <a:endParaRPr lang="en-US" altLang="hu-HU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588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C37AAF-8913-4291-88D4-F9444D3D6309}" type="slidenum">
              <a:rPr lang="en-US" altLang="hu-HU" smtClean="0"/>
              <a:pPr>
                <a:spcBef>
                  <a:spcPct val="0"/>
                </a:spcBef>
              </a:pPr>
              <a:t>41</a:t>
            </a:fld>
            <a:endParaRPr lang="en-US" altLang="hu-HU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567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91E8A6-8CC5-40CE-8714-706BE58C9482}" type="slidenum">
              <a:rPr lang="en-US" altLang="hu-HU" smtClean="0"/>
              <a:pPr>
                <a:spcBef>
                  <a:spcPct val="0"/>
                </a:spcBef>
              </a:pPr>
              <a:t>42</a:t>
            </a:fld>
            <a:endParaRPr lang="en-US" altLang="hu-HU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190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818F0B-631F-40D1-8291-220AC81C7C82}" type="slidenum">
              <a:rPr lang="en-US" altLang="hu-HU" smtClean="0"/>
              <a:pPr>
                <a:spcBef>
                  <a:spcPct val="0"/>
                </a:spcBef>
              </a:pPr>
              <a:t>43</a:t>
            </a:fld>
            <a:endParaRPr lang="en-US" altLang="hu-HU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7570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2C44D2-C6DC-4978-9116-42D0E1AEF930}" type="slidenum">
              <a:rPr lang="en-US" altLang="hu-HU" smtClean="0"/>
              <a:pPr>
                <a:spcBef>
                  <a:spcPct val="0"/>
                </a:spcBef>
              </a:pPr>
              <a:t>44</a:t>
            </a:fld>
            <a:endParaRPr lang="en-US" altLang="hu-H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0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A36FF-7915-4F24-80B6-F7DC227EADA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5683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B38D3-C7CF-49B3-B4C9-4EF8B78787B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2019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C74BC-FD10-4F82-B934-1EED9EB8F0F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8229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333A8-8CA4-4AD9-9F89-9480A3BEEF0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6774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45491-4D7C-4A69-9DAD-59FCCDF0976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7958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D0D0D-8F5C-4156-A0A4-7CA1E9A1B7E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2670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2416A-61DA-490E-96A1-402FC5630D6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5384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C8856-7850-497B-BD26-FC1D9832600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38402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BB084-9C95-4608-9578-9408CE2B0FD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965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5F29D-9C7E-46C6-92EC-D8B42804E82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5095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F50F0-24E6-4667-AF95-CEB238606E9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2796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FEF5F-8734-4F93-AFBC-5E9CD7B6977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9064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1A19089-5635-407F-8885-0160CAD7BA8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em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a.bme.hu/lab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www.ara.bme.hu/oktatas/tantargy/NEPTUN/BMEGEATBG11/DEUTSC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ra.bme.hu/" TargetMode="External"/><Relationship Id="rId5" Type="http://schemas.openxmlformats.org/officeDocument/2006/relationships/hyperlink" Target="http://www.ara.bme.hu/poseidon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lab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2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.jpeg"/><Relationship Id="rId9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jpeg"/><Relationship Id="rId4" Type="http://schemas.openxmlformats.org/officeDocument/2006/relationships/image" Target="../media/image1.jpeg"/><Relationship Id="rId9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4.jpe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1.jpe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8.wmf"/><Relationship Id="rId5" Type="http://schemas.openxmlformats.org/officeDocument/2006/relationships/image" Target="../media/image4.jpeg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.jpeg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33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1.jpeg"/><Relationship Id="rId9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4.wmf"/><Relationship Id="rId12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00.png"/><Relationship Id="rId5" Type="http://schemas.openxmlformats.org/officeDocument/2006/relationships/image" Target="../media/image4.jpeg"/><Relationship Id="rId10" Type="http://schemas.openxmlformats.org/officeDocument/2006/relationships/image" Target="../media/image99.png"/><Relationship Id="rId4" Type="http://schemas.openxmlformats.org/officeDocument/2006/relationships/image" Target="../media/image1.jpeg"/><Relationship Id="rId9" Type="http://schemas.openxmlformats.org/officeDocument/2006/relationships/image" Target="../media/image3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20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0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png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4.jpeg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3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3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25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6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11" Type="http://schemas.openxmlformats.org/officeDocument/2006/relationships/oleObject" Target="../embeddings/oleObject24.bin"/><Relationship Id="rId5" Type="http://schemas.openxmlformats.org/officeDocument/2006/relationships/image" Target="../media/image1.jpeg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43.wmf"/><Relationship Id="rId4" Type="http://schemas.openxmlformats.org/officeDocument/2006/relationships/image" Target="../media/image41.png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4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50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49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29.bin"/><Relationship Id="rId4" Type="http://schemas.openxmlformats.org/officeDocument/2006/relationships/image" Target="../media/image1.jpeg"/><Relationship Id="rId9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jpeg"/><Relationship Id="rId11" Type="http://schemas.openxmlformats.org/officeDocument/2006/relationships/image" Target="../media/image54.wmf"/><Relationship Id="rId5" Type="http://schemas.openxmlformats.org/officeDocument/2006/relationships/image" Target="../media/image56.jpeg"/><Relationship Id="rId10" Type="http://schemas.openxmlformats.org/officeDocument/2006/relationships/oleObject" Target="../embeddings/oleObject33.bin"/><Relationship Id="rId4" Type="http://schemas.openxmlformats.org/officeDocument/2006/relationships/image" Target="../media/image55.png"/><Relationship Id="rId9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42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.jpeg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jpeg"/><Relationship Id="rId11" Type="http://schemas.openxmlformats.org/officeDocument/2006/relationships/image" Target="../media/image58.wmf"/><Relationship Id="rId5" Type="http://schemas.openxmlformats.org/officeDocument/2006/relationships/image" Target="../media/image60.png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59.jpeg"/><Relationship Id="rId9" Type="http://schemas.openxmlformats.org/officeDocument/2006/relationships/image" Target="../media/image5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7.png"/><Relationship Id="rId11" Type="http://schemas.openxmlformats.org/officeDocument/2006/relationships/image" Target="../media/image68.png"/><Relationship Id="rId5" Type="http://schemas.openxmlformats.org/officeDocument/2006/relationships/image" Target="../media/image4.jpeg"/><Relationship Id="rId10" Type="http://schemas.openxmlformats.org/officeDocument/2006/relationships/image" Target="../media/image6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72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.jpeg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4.png"/><Relationship Id="rId11" Type="http://schemas.openxmlformats.org/officeDocument/2006/relationships/image" Target="../media/image71.wmf"/><Relationship Id="rId5" Type="http://schemas.openxmlformats.org/officeDocument/2006/relationships/image" Target="../media/image73.jpeg"/><Relationship Id="rId10" Type="http://schemas.openxmlformats.org/officeDocument/2006/relationships/oleObject" Target="../embeddings/oleObject40.bin"/><Relationship Id="rId4" Type="http://schemas.openxmlformats.org/officeDocument/2006/relationships/image" Target="../media/image1.jpeg"/><Relationship Id="rId9" Type="http://schemas.openxmlformats.org/officeDocument/2006/relationships/image" Target="../media/image7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5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76.jpe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4.jpeg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84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44.bin"/><Relationship Id="rId4" Type="http://schemas.openxmlformats.org/officeDocument/2006/relationships/image" Target="../media/image1.jpeg"/><Relationship Id="rId9" Type="http://schemas.openxmlformats.org/officeDocument/2006/relationships/image" Target="../media/image83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90.w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9.wmf"/><Relationship Id="rId20" Type="http://schemas.openxmlformats.org/officeDocument/2006/relationships/image" Target="../media/image91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2.png"/><Relationship Id="rId11" Type="http://schemas.openxmlformats.org/officeDocument/2006/relationships/oleObject" Target="../embeddings/oleObject47.bin"/><Relationship Id="rId5" Type="http://schemas.openxmlformats.org/officeDocument/2006/relationships/image" Target="../media/image4.jpeg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86.wmf"/><Relationship Id="rId19" Type="http://schemas.openxmlformats.org/officeDocument/2006/relationships/oleObject" Target="../embeddings/oleObject51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8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3.png"/><Relationship Id="rId5" Type="http://schemas.openxmlformats.org/officeDocument/2006/relationships/image" Target="../media/image4.jpeg"/><Relationship Id="rId10" Type="http://schemas.openxmlformats.org/officeDocument/2006/relationships/image" Target="../media/image9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53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99.wmf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02.png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1.jpeg"/><Relationship Id="rId11" Type="http://schemas.openxmlformats.org/officeDocument/2006/relationships/image" Target="../media/image98.wmf"/><Relationship Id="rId5" Type="http://schemas.openxmlformats.org/officeDocument/2006/relationships/image" Target="../media/image4.jpeg"/><Relationship Id="rId15" Type="http://schemas.openxmlformats.org/officeDocument/2006/relationships/image" Target="../media/image100.wmf"/><Relationship Id="rId10" Type="http://schemas.openxmlformats.org/officeDocument/2006/relationships/oleObject" Target="../embeddings/oleObject55.bin"/><Relationship Id="rId4" Type="http://schemas.openxmlformats.org/officeDocument/2006/relationships/image" Target="../media/image1.jpeg"/><Relationship Id="rId9" Type="http://schemas.openxmlformats.org/officeDocument/2006/relationships/image" Target="../media/image97.wmf"/><Relationship Id="rId14" Type="http://schemas.openxmlformats.org/officeDocument/2006/relationships/oleObject" Target="../embeddings/oleObject57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4.pn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notesSlide" Target="../notesSlides/notesSlide41.xml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10" Type="http://schemas.openxmlformats.org/officeDocument/2006/relationships/image" Target="../media/image106.wmf"/><Relationship Id="rId4" Type="http://schemas.openxmlformats.org/officeDocument/2006/relationships/image" Target="../media/image107.png"/><Relationship Id="rId9" Type="http://schemas.openxmlformats.org/officeDocument/2006/relationships/oleObject" Target="../embeddings/oleObject6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476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hu-HU" sz="1800" b="0">
              <a:solidFill>
                <a:srgbClr val="21157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5876925"/>
            <a:ext cx="6875462" cy="579438"/>
          </a:xfrm>
          <a:noFill/>
        </p:spPr>
        <p:txBody>
          <a:bodyPr anchor="t">
            <a:spAutoFit/>
          </a:bodyPr>
          <a:lstStyle/>
          <a:p>
            <a:pPr algn="r" eaLnBrk="1" hangingPunct="1"/>
            <a:r>
              <a:rPr lang="de-DE" altLang="hu-HU" sz="3200" b="1" smtClean="0">
                <a:solidFill>
                  <a:srgbClr val="211579"/>
                </a:solidFill>
                <a:latin typeface="Bookman Old Style" panose="02050604050505020204" pitchFamily="18" charset="0"/>
              </a:rPr>
              <a:t> I. Labormessung</a:t>
            </a:r>
            <a:endParaRPr lang="de-DE" altLang="hu-HU" sz="1600" b="1" smtClean="0">
              <a:solidFill>
                <a:srgbClr val="211579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179388" y="260350"/>
            <a:ext cx="2376487" cy="2447925"/>
            <a:chOff x="113" y="119"/>
            <a:chExt cx="1497" cy="1542"/>
          </a:xfrm>
        </p:grpSpPr>
        <p:sp>
          <p:nvSpPr>
            <p:cNvPr id="4106" name="Rectangle 5"/>
            <p:cNvSpPr>
              <a:spLocks noChangeArrowheads="1"/>
            </p:cNvSpPr>
            <p:nvPr/>
          </p:nvSpPr>
          <p:spPr bwMode="auto">
            <a:xfrm>
              <a:off x="113" y="119"/>
              <a:ext cx="862" cy="1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/>
            </a:p>
          </p:txBody>
        </p:sp>
        <p:pic>
          <p:nvPicPr>
            <p:cNvPr id="4107" name="Picture 6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164"/>
              <a:ext cx="1458" cy="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2843213" y="1557338"/>
            <a:ext cx="5616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4000">
                <a:solidFill>
                  <a:srgbClr val="211579"/>
                </a:solidFill>
                <a:latin typeface="Huni_Quorum Medium BT" pitchFamily="34" charset="-18"/>
              </a:rPr>
              <a:t> Lehrstuhl für Strömungslehre</a:t>
            </a:r>
            <a:endParaRPr lang="de-DE" altLang="hu-HU" sz="4400">
              <a:solidFill>
                <a:srgbClr val="211579"/>
              </a:solidFill>
              <a:latin typeface="Huni_Quorum Medium BT" pitchFamily="34" charset="-18"/>
            </a:endParaRP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>
            <a:off x="2879414" y="1484313"/>
            <a:ext cx="5761038" cy="0"/>
          </a:xfrm>
          <a:prstGeom prst="line">
            <a:avLst/>
          </a:prstGeom>
          <a:noFill/>
          <a:ln w="38100">
            <a:solidFill>
              <a:srgbClr val="0000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179388" y="6308725"/>
            <a:ext cx="1135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3000" dirty="0" smtClean="0">
                <a:solidFill>
                  <a:schemeClr val="bg1"/>
                </a:solidFill>
              </a:rPr>
              <a:t>201</a:t>
            </a:r>
            <a:r>
              <a:rPr lang="hu-HU" altLang="hu-HU" sz="3000" dirty="0" smtClean="0">
                <a:solidFill>
                  <a:schemeClr val="bg1"/>
                </a:solidFill>
              </a:rPr>
              <a:t>9</a:t>
            </a:r>
            <a:r>
              <a:rPr lang="de-DE" altLang="hu-HU" sz="3000" dirty="0" smtClean="0">
                <a:solidFill>
                  <a:schemeClr val="bg1"/>
                </a:solidFill>
              </a:rPr>
              <a:t>.</a:t>
            </a:r>
            <a:endParaRPr lang="de-DE" altLang="hu-HU" sz="3000" dirty="0">
              <a:solidFill>
                <a:schemeClr val="bg1"/>
              </a:solidFill>
            </a:endParaRPr>
          </a:p>
        </p:txBody>
      </p:sp>
      <p:pic>
        <p:nvPicPr>
          <p:cNvPr id="4104" name="Picture 170" descr="bmelogo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lum brigh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2763" y="290513"/>
            <a:ext cx="5335587" cy="936625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2736850" y="1179513"/>
            <a:ext cx="6048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400">
                <a:solidFill>
                  <a:srgbClr val="211579"/>
                </a:solidFill>
                <a:latin typeface="Huni_Quorum Medium BT" pitchFamily="34" charset="-18"/>
              </a:rPr>
              <a:t>Technische und W</a:t>
            </a:r>
            <a:r>
              <a:rPr lang="hu-HU" altLang="hu-HU" sz="1400">
                <a:solidFill>
                  <a:srgbClr val="211579"/>
                </a:solidFill>
                <a:latin typeface="Huni_Quorum Medium BT" pitchFamily="34" charset="-18"/>
              </a:rPr>
              <a:t>irtschaftsw</a:t>
            </a:r>
            <a:r>
              <a:rPr lang="de-DE" altLang="hu-HU" sz="1400">
                <a:solidFill>
                  <a:srgbClr val="211579"/>
                </a:solidFill>
                <a:latin typeface="Huni_Quorum Medium BT" pitchFamily="34" charset="-18"/>
              </a:rPr>
              <a:t>issenschaf</a:t>
            </a:r>
            <a:r>
              <a:rPr lang="hu-HU" altLang="hu-HU" sz="1400">
                <a:solidFill>
                  <a:srgbClr val="211579"/>
                </a:solidFill>
                <a:latin typeface="Huni_Quorum Medium BT" pitchFamily="34" charset="-18"/>
              </a:rPr>
              <a:t>t</a:t>
            </a:r>
            <a:r>
              <a:rPr lang="de-DE" altLang="hu-HU" sz="1400">
                <a:solidFill>
                  <a:srgbClr val="211579"/>
                </a:solidFill>
                <a:latin typeface="Huni_Quorum Medium BT" pitchFamily="34" charset="-18"/>
              </a:rPr>
              <a:t>liche Universit</a:t>
            </a:r>
            <a:r>
              <a:rPr lang="hu-HU" altLang="hu-HU" sz="1400">
                <a:solidFill>
                  <a:srgbClr val="211579"/>
                </a:solidFill>
                <a:latin typeface="Huni_Quorum Medium BT" pitchFamily="34" charset="-18"/>
              </a:rPr>
              <a:t>ä</a:t>
            </a:r>
            <a:r>
              <a:rPr lang="de-DE" altLang="hu-HU" sz="1400">
                <a:solidFill>
                  <a:srgbClr val="211579"/>
                </a:solidFill>
                <a:latin typeface="Huni_Quorum Medium BT" pitchFamily="34" charset="-18"/>
              </a:rPr>
              <a:t>t Budapest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20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820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8208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F5089496-6934-4B6A-AAC3-21D19BDDC508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Arbeitschutzvorschriften</a:t>
            </a: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+ GDPR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 flipV="1">
            <a:off x="971550" y="458004"/>
            <a:ext cx="4500549" cy="1824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972893" y="2780928"/>
            <a:ext cx="7848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Erste-Hilfe-KIT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Elektrische Hauptschalter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Feuerlöscher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Rotierende Elemente nicht berühren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Vorsicht auf der Treppe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Elektrische Schaltungen nicht verändern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9327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20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820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8208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F5089496-6934-4B6A-AAC3-21D19BDDC508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Allgemeine Informationen</a:t>
            </a:r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 flipV="1">
            <a:off x="971551" y="458005"/>
            <a:ext cx="3564446" cy="1824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875614" y="711523"/>
            <a:ext cx="78486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dirty="0" smtClean="0">
                <a:solidFill>
                  <a:schemeClr val="accent2"/>
                </a:solidFill>
                <a:latin typeface="Huni_Quorum Medium BT" pitchFamily="34" charset="-18"/>
              </a:rPr>
              <a:t>Kalender: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1. Labor: Allgemeine Infos, Messfehlerabschätzung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2. Labor: Messmethoden</a:t>
            </a: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, </a:t>
            </a:r>
            <a:r>
              <a:rPr lang="hu-HU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Messgeräte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, </a:t>
            </a: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Messstände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3. Labor: Laborklausur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4. Labor: Messung A</a:t>
            </a:r>
            <a:r>
              <a:rPr lang="de-DE" altLang="hu-HU" sz="1800" dirty="0" smtClean="0">
                <a:latin typeface="Huni_Quorum Medium BT" pitchFamily="34" charset="-18"/>
              </a:rPr>
              <a:t> 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5. Labor: Abgabe Messung A,  Messung B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6. Labor: Abgabe Messung B, Konsultation zur Präsentation</a:t>
            </a:r>
            <a:r>
              <a:rPr lang="de-DE" altLang="hu-HU" sz="1800" dirty="0" smtClean="0">
                <a:latin typeface="Huni_Quorum Medium BT" pitchFamily="34" charset="-18"/>
              </a:rPr>
              <a:t>.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7. Labor: Präsentation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Messprotokoll bis Ende der Woche nach der Messungswoche </a:t>
            </a:r>
          </a:p>
          <a:p>
            <a:pPr lvl="2"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(bis Sonntag, 24h).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Konsultation vor und nach der Abgabe.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einmalige Korrektion möglich </a:t>
            </a:r>
            <a:b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</a:b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nach der Abgabe</a:t>
            </a:r>
          </a:p>
          <a:p>
            <a:pPr eaLnBrk="1" hangingPunct="1">
              <a:spcBef>
                <a:spcPct val="50000"/>
              </a:spcBef>
            </a:pP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8099871" y="4706095"/>
            <a:ext cx="936625" cy="366712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bg1"/>
                </a:solidFill>
                <a:latin typeface="Huni_Quorum Medium BT" panose="020E0603030505020404" pitchFamily="34" charset="-18"/>
              </a:rPr>
              <a:t>2015</a:t>
            </a:r>
            <a:endParaRPr lang="de-DE" altLang="hu-HU" sz="1800" b="0" dirty="0">
              <a:solidFill>
                <a:schemeClr val="bg1"/>
              </a:solidFill>
              <a:latin typeface="Huni_Quorum Medium BT" panose="020E0603030505020404" pitchFamily="34" charset="-18"/>
            </a:endParaRPr>
          </a:p>
        </p:txBody>
      </p:sp>
      <p:pic>
        <p:nvPicPr>
          <p:cNvPr id="18" name="Kép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564" y="5152261"/>
            <a:ext cx="1446900" cy="1445091"/>
          </a:xfrm>
          <a:prstGeom prst="rect">
            <a:avLst/>
          </a:prstGeom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121" y="4725144"/>
            <a:ext cx="1440160" cy="20357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15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15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615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A8D8C2B3-A39B-4E4D-8FD1-E490713C56AD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Allgemeine Informationen</a:t>
            </a:r>
          </a:p>
        </p:txBody>
      </p:sp>
      <p:sp>
        <p:nvSpPr>
          <p:cNvPr id="6150" name="Line 12"/>
          <p:cNvSpPr>
            <a:spLocks noChangeShapeType="1"/>
          </p:cNvSpPr>
          <p:nvPr/>
        </p:nvSpPr>
        <p:spPr bwMode="auto">
          <a:xfrm flipV="1">
            <a:off x="971551" y="463550"/>
            <a:ext cx="3600450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755650" y="1089025"/>
            <a:ext cx="78486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Webseite des Lehrstuhls: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		</a:t>
            </a:r>
            <a:r>
              <a:rPr lang="de-DE" altLang="hu-HU" sz="1800" dirty="0" smtClean="0">
                <a:solidFill>
                  <a:schemeClr val="accent2"/>
                </a:solidFill>
                <a:latin typeface="Huni_Quorum Medium BT" pitchFamily="34" charset="-18"/>
              </a:rPr>
              <a:t>www.ara.bme.hu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Kommunikation mit dem Lehrstuhl: </a:t>
            </a:r>
          </a:p>
          <a:p>
            <a:pPr lvl="4" eaLnBrk="1" hangingPunct="1">
              <a:spcBef>
                <a:spcPct val="50000"/>
              </a:spcBef>
              <a:buFontTx/>
              <a:buNone/>
            </a:pPr>
            <a:r>
              <a:rPr lang="de-DE" altLang="hu-HU" sz="1800" dirty="0" smtClean="0">
                <a:solidFill>
                  <a:schemeClr val="accent2"/>
                </a:solidFill>
                <a:latin typeface="Huni_Quorum Medium BT" pitchFamily="34" charset="-18"/>
              </a:rPr>
              <a:t>www.ara.bme.hu/poseidon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(Klausurergebnisse, Messprotokoll, Präsentation, …)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Messgruppen –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4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?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Personen –</a:t>
            </a:r>
          </a:p>
          <a:p>
            <a:pPr eaLnBrk="1" hangingPunct="1">
              <a:spcBef>
                <a:spcPct val="50000"/>
              </a:spcBef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. Klausur über die Messungen - 5.Woche,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50%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nötig</a:t>
            </a: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Wiederholklausur – 6.Woche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(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positives Ergebnis ist nötig zum Anfang der Messungen)</a:t>
            </a: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38" y="3559671"/>
            <a:ext cx="7875395" cy="14750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349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349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6349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349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Infomaterialen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3492" name="Line 11"/>
          <p:cNvSpPr>
            <a:spLocks noChangeShapeType="1"/>
          </p:cNvSpPr>
          <p:nvPr/>
        </p:nvSpPr>
        <p:spPr bwMode="auto">
          <a:xfrm flipV="1">
            <a:off x="971551" y="463550"/>
            <a:ext cx="2088282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3493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5"/>
              </a:rPr>
              <a:t>www.ara.bme.hu/poseidon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Sprache wählen (rechts oben)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login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-&gt;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username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: neptun-kennzeichen (kleine Buchstaben),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                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password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: NEPTUN  KENNZEICHEN (kapitale Buchstaben)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„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Egyéb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tantárgyinformációk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” / „Course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Informations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”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/ </a:t>
            </a:r>
            <a:r>
              <a:rPr lang="hu-HU" altLang="hu-HU" sz="1800" b="0" smtClean="0">
                <a:solidFill>
                  <a:schemeClr val="accent2"/>
                </a:solidFill>
                <a:latin typeface="Huni_Quorum Medium BT" pitchFamily="34" charset="-18"/>
              </a:rPr>
              <a:t>Hilfsmaterialen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BMEGEAT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B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G11  -&gt; deutsch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Oder 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6"/>
              </a:rPr>
              <a:t>www.ara.bme.hu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In ungarisch &gt; „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Letöltés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” &gt; „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Tantárgyak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” &gt; BMEGEAT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B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G11  -&gt;deutsch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oder direkt: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latin typeface="Huni_Quorum Medium BT" pitchFamily="34" charset="-18"/>
                <a:hlinkClick r:id="rId7"/>
              </a:rPr>
              <a:t>www.ara.bme.hu/oktatas/tantargy/NEPTUN/BMEGEATBG11/DEUTSCH</a:t>
            </a:r>
            <a:endParaRPr lang="de-DE" altLang="hu-HU" sz="1800" b="0" dirty="0" smtClean="0"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hu-HU" sz="1800" b="0" dirty="0" smtClean="0"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Selbstkontrolle von Laborprotokolle: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8"/>
              </a:rPr>
              <a:t>www.ara.bme.hu/lab</a:t>
            </a:r>
            <a:endParaRPr lang="de-DE" altLang="hu-HU" sz="1800" b="0" dirty="0"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67677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554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554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6554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553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Vorbereitung für die 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Laborm</a:t>
            </a: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essungen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5540" name="Line 11"/>
          <p:cNvSpPr>
            <a:spLocks noChangeShapeType="1"/>
          </p:cNvSpPr>
          <p:nvPr/>
        </p:nvSpPr>
        <p:spPr bwMode="auto">
          <a:xfrm flipV="1">
            <a:off x="971550" y="463550"/>
            <a:ext cx="5112618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41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86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In Vorbereitung auf die Labormessungen, müssen alle Mitglieder der Messgruppe die Messung kennenlernen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In dem Poseidon-System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muss überprüft werden, welche Mess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ung und welche Aufgabe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zu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de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 Gruppe zugeordnet ist (zB. M03 / c).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Eine Hand geschrieben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er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Messungsplan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muss durch die Laborleiters vorbereitet werden. Diese Übersicht sollte folgende Angaben enthalten: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Informationen der Messgruppe (Namen, Neptun Kennzeichen)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Raum für die Unterschrift de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Messungvorgesetzte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n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Eine Liste der Instrumente, die während der Messung verwendet werden, und Raum für die Seriennummern, die während der Messung dokumentiert werden sollen.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Eine Tabelle für die Dokumentation der gemessenen und berechneten Werte (zB. Atmosphärischer Druck, Temperatur, etc.)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Die Gleichungen, die notwendig sind, um die Messung und den damit zusammenhängenden Berechnungen abzuschließen,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und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Platz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für die Überprüfung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der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Berechnungen.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1 Stück A4-Millimeterpapier muss mitgebracht werden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9814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759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759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6759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58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Während der Labormessung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7588" name="Line 11"/>
          <p:cNvSpPr>
            <a:spLocks noChangeShapeType="1"/>
          </p:cNvSpPr>
          <p:nvPr/>
        </p:nvSpPr>
        <p:spPr bwMode="auto">
          <a:xfrm flipV="1">
            <a:off x="971551" y="463550"/>
            <a:ext cx="3744466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7589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Zu Beginn des Labors der Hand geschriebene Messungsplan wird durch den leitenden Doktoranden/Assistenten überprüft, und Fragen werden gestellt, um zu prüfen, ob die Gruppe für die Messung vorbereitet ist.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Wenn die Gruppe nicht vorbereitet ist, werden sie zur Wiederholung zurückgerufen.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Die zugeordnete Aufgabe muss gemessen werden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Während die Messung stellt der leitender Doktorand/Assistent Aufgaben um die Messwerte und die Kalkulationen zu prüfen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Eine kalkulierte Menge soll auf dem Millimeterpapier dargestellt werden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Das gebrauchte EMB-001 soll kalibriert werden (5-8 Punkten)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Umgebungsparametern (Temperatur,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atm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. Druck) sollen am Anfang und am Ende abgelesen werden</a:t>
            </a:r>
          </a:p>
          <a:p>
            <a:pPr eaLnBrk="1" hangingPunct="1">
              <a:spcBef>
                <a:spcPct val="50000"/>
              </a:spcBef>
            </a:pP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61278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963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6963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69640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63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Nach der Messung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9636" name="Line 11"/>
          <p:cNvSpPr>
            <a:spLocks noChangeShapeType="1"/>
          </p:cNvSpPr>
          <p:nvPr/>
        </p:nvSpPr>
        <p:spPr bwMode="auto">
          <a:xfrm flipV="1">
            <a:off x="971551" y="463550"/>
            <a:ext cx="2520330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9637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Ein Protokoll muss über die Messung gefertigt werden.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Für die Labormessungen, bei denen eine automatische Kontrolle der  Berechnungen im Internet möglich sind, müssen die Berechnungen überprüft und vom System akzeptiert werden.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	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5"/>
              </a:rPr>
              <a:t>www.ara.bme.hu/lab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Nachdem die Berechnungen akzeptiert sind, muss das Protokoll mit den Berechnungen (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pdf+xls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in einem Zip File) in das Poseidon-System  aufgeladen werden.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Die Protokolle sollen bis Ende der Woche nach der Messwoche aufgeladen werden.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Die Messprotokolle werden innerhalb von 2 Tagen überprüft, und die  Messgruppe wird durch Poseidon darüber informiert. Es gibt eine Möglichkeit, das Protokoll in einer Woche zu korrigieren.</a:t>
            </a:r>
          </a:p>
          <a:p>
            <a:pPr eaLnBrk="1" hangingPunct="1">
              <a:spcBef>
                <a:spcPct val="50000"/>
              </a:spcBef>
            </a:pP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39906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7168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7168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71688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68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Nach der Labormessung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1684" name="Line 11"/>
          <p:cNvSpPr>
            <a:spLocks noChangeShapeType="1"/>
          </p:cNvSpPr>
          <p:nvPr/>
        </p:nvSpPr>
        <p:spPr bwMode="auto">
          <a:xfrm flipV="1">
            <a:off x="971551" y="463550"/>
            <a:ext cx="3276414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1685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8585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Konsultation: 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Bei Balázs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Istók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/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Márton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Balczó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, nach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E-mail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-Vereinbarung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Voraussetzungen für das Protokoll: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Das Protokoll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darf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 u="sng" dirty="0" smtClean="0">
                <a:solidFill>
                  <a:schemeClr val="accent2"/>
                </a:solidFill>
                <a:latin typeface="Huni_Quorum Medium BT" pitchFamily="34" charset="-18"/>
              </a:rPr>
              <a:t>maximal 6 Seiten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lang + der gewünschten Protokolltitelseite  + Anlagen sein.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Die Anlagen müssen die folgenden enthalten:</a:t>
            </a:r>
          </a:p>
          <a:p>
            <a:pPr lvl="2"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von Hand geschriebener und ausgefüllter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Messplan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in gescanntem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Format</a:t>
            </a:r>
            <a:endParaRPr lang="de-DE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2"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Kalibration des Digitaldruckmessers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Alle Laborprotokolle müssen original und von der Messgruppe gefertigt sein! Jeder kopierter Teil, der nicht von der Gruppe gefertigt ist muss mit Literaturreferenz an stelle des Vorkommens gekennzeichnet</a:t>
            </a:r>
            <a:r>
              <a:rPr lang="de-DE" altLang="hu-HU" sz="1800" dirty="0" smtClean="0">
                <a:latin typeface="Huni_Quorum Medium BT" pitchFamily="34" charset="-18"/>
              </a:rPr>
              <a:t>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und in der Literaturverzeichnis aufgezählt werden. Das Aufladen von kopierten Protokollen wird streng bestraft!</a:t>
            </a: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68976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71210"/>
              </p:ext>
            </p:extLst>
          </p:nvPr>
        </p:nvGraphicFramePr>
        <p:xfrm>
          <a:off x="764820" y="2816932"/>
          <a:ext cx="3888432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320325"/>
              </p:ext>
            </p:extLst>
          </p:nvPr>
        </p:nvGraphicFramePr>
        <p:xfrm>
          <a:off x="4572000" y="29249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65"/>
          <p:cNvSpPr>
            <a:spLocks noChangeArrowheads="1"/>
          </p:cNvSpPr>
          <p:nvPr/>
        </p:nvSpPr>
        <p:spPr bwMode="auto">
          <a:xfrm>
            <a:off x="398700" y="5854193"/>
            <a:ext cx="4248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rgbClr val="FF0000"/>
                </a:solidFill>
                <a:latin typeface="+mn-lt"/>
              </a:rPr>
              <a:t>Falsch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rgbClr val="FF0000"/>
                </a:solidFill>
                <a:latin typeface="+mn-lt"/>
              </a:rPr>
              <a:t> (</a:t>
            </a:r>
            <a:r>
              <a:rPr lang="de-DE" altLang="hu-HU" sz="1400" b="0" dirty="0" smtClean="0">
                <a:solidFill>
                  <a:srgbClr val="FF0000"/>
                </a:solidFill>
                <a:latin typeface="+mn-lt"/>
              </a:rPr>
              <a:t>X Achse enthält nur Aufschrift</a:t>
            </a:r>
            <a:r>
              <a:rPr lang="de-DE" altLang="hu-HU" sz="1400" dirty="0" smtClean="0">
                <a:solidFill>
                  <a:srgbClr val="FF0000"/>
                </a:solidFill>
                <a:latin typeface="+mn-lt"/>
              </a:rPr>
              <a:t>)</a:t>
            </a:r>
            <a:endParaRPr lang="de-DE" altLang="hu-HU" sz="1400" b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4869920" y="5877272"/>
            <a:ext cx="4248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Gut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 (</a:t>
            </a: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X Achse enthält Zahlen </a:t>
            </a:r>
            <a:r>
              <a:rPr lang="de-DE" altLang="hu-HU" sz="1400" dirty="0" smtClean="0">
                <a:solidFill>
                  <a:schemeClr val="accent2"/>
                </a:solidFill>
                <a:latin typeface="+mn-lt"/>
              </a:rPr>
              <a:t>)</a:t>
            </a:r>
            <a:endParaRPr lang="de-DE" altLang="hu-HU" sz="14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Tartalom helye 1"/>
          <p:cNvSpPr txBox="1">
            <a:spLocks/>
          </p:cNvSpPr>
          <p:nvPr/>
        </p:nvSpPr>
        <p:spPr>
          <a:xfrm>
            <a:off x="647564" y="908720"/>
            <a:ext cx="8028892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600" b="0" kern="0" dirty="0" smtClean="0">
                <a:solidFill>
                  <a:schemeClr val="accent6"/>
                </a:solidFill>
              </a:rPr>
              <a:t>Excel-Rechentabelle muss dem Protokoll beigelegt werden</a:t>
            </a:r>
          </a:p>
          <a:p>
            <a:pPr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hu-HU" sz="1600" b="0" kern="0" dirty="0" smtClean="0">
                <a:solidFill>
                  <a:schemeClr val="accent6"/>
                </a:solidFill>
              </a:rPr>
              <a:t>Diagrammtyp muss ‚</a:t>
            </a:r>
            <a:r>
              <a:rPr lang="hu-HU" altLang="hu-HU" sz="1600" b="0" kern="0" dirty="0" err="1" smtClean="0">
                <a:solidFill>
                  <a:schemeClr val="accent6"/>
                </a:solidFill>
              </a:rPr>
              <a:t>Punkt</a:t>
            </a:r>
            <a:r>
              <a:rPr lang="hu-HU" altLang="hu-HU" sz="1600" b="0" kern="0" dirty="0" smtClean="0">
                <a:solidFill>
                  <a:schemeClr val="accent6"/>
                </a:solidFill>
              </a:rPr>
              <a:t> </a:t>
            </a:r>
            <a:r>
              <a:rPr lang="de-DE" altLang="hu-HU" sz="1600" b="0" kern="0" dirty="0" smtClean="0">
                <a:solidFill>
                  <a:schemeClr val="accent6"/>
                </a:solidFill>
              </a:rPr>
              <a:t>XY’ sein!</a:t>
            </a:r>
            <a:endParaRPr lang="de-DE" altLang="hu-HU" sz="1600" b="0" kern="0" dirty="0">
              <a:solidFill>
                <a:schemeClr val="accent6"/>
              </a:solidFill>
            </a:endParaRPr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71551" y="476250"/>
            <a:ext cx="4356534" cy="15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Wie ein Diagramm aussehen soll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21" name="Picture 5" descr="ARAMLASTAN_TSZ_lo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675" y="1700807"/>
            <a:ext cx="5891649" cy="400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gy sarkán kerekített téglalap 2"/>
          <p:cNvSpPr/>
          <p:nvPr/>
        </p:nvSpPr>
        <p:spPr bwMode="auto">
          <a:xfrm rot="10800000">
            <a:off x="1645969" y="1412774"/>
            <a:ext cx="6048672" cy="4680520"/>
          </a:xfrm>
          <a:prstGeom prst="round1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de-DE" sz="1800" dirty="0">
              <a:latin typeface="Huni_Quorum Medium BT" panose="020E0603030505020404" pitchFamily="34" charset="-18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684316" y="1556792"/>
            <a:ext cx="145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accent2"/>
                </a:solidFill>
              </a:rPr>
              <a:t>Zeichenerklärung überflüssig, sie nimmt Platz vom Diagramm weg </a:t>
            </a: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31540" y="419617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accent2"/>
                </a:solidFill>
              </a:rPr>
              <a:t>Falscher Diagrammtyp</a:t>
            </a: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776356" y="3896444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err="1" smtClean="0">
                <a:solidFill>
                  <a:schemeClr val="accent2"/>
                </a:solidFill>
              </a:rPr>
              <a:t>Außeres</a:t>
            </a:r>
            <a:r>
              <a:rPr lang="de-DE" sz="1400" dirty="0" smtClean="0">
                <a:solidFill>
                  <a:schemeClr val="accent2"/>
                </a:solidFill>
              </a:rPr>
              <a:t> Rahmen überflüssig</a:t>
            </a:r>
            <a:endParaRPr lang="de-DE" sz="1400" dirty="0">
              <a:solidFill>
                <a:schemeClr val="accent2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31540" y="220486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accent2"/>
                </a:solidFill>
              </a:rPr>
              <a:t>Überflüssige Farbe</a:t>
            </a: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6038457" y="638132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accent2"/>
                </a:solidFill>
              </a:rPr>
              <a:t>Kein Fehlerbalken</a:t>
            </a:r>
            <a:endParaRPr lang="de-DE" sz="1400" dirty="0">
              <a:solidFill>
                <a:schemeClr val="accent2"/>
              </a:solidFill>
            </a:endParaRPr>
          </a:p>
        </p:txBody>
      </p:sp>
      <p:cxnSp>
        <p:nvCxnSpPr>
          <p:cNvPr id="9" name="Egyenes összekötő nyíllal 8"/>
          <p:cNvCxnSpPr/>
          <p:nvPr/>
        </p:nvCxnSpPr>
        <p:spPr bwMode="auto">
          <a:xfrm flipH="1">
            <a:off x="6686529" y="2080012"/>
            <a:ext cx="1089827" cy="13489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gyenes összekötő nyíllal 9"/>
          <p:cNvCxnSpPr/>
          <p:nvPr/>
        </p:nvCxnSpPr>
        <p:spPr bwMode="auto">
          <a:xfrm flipH="1">
            <a:off x="7190585" y="4158054"/>
            <a:ext cx="1008112" cy="762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nyíllal 10"/>
          <p:cNvCxnSpPr/>
          <p:nvPr/>
        </p:nvCxnSpPr>
        <p:spPr bwMode="auto">
          <a:xfrm flipV="1">
            <a:off x="1357937" y="4310454"/>
            <a:ext cx="1440160" cy="147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Egyenes összekötő nyíllal 11"/>
          <p:cNvCxnSpPr/>
          <p:nvPr/>
        </p:nvCxnSpPr>
        <p:spPr bwMode="auto">
          <a:xfrm flipH="1" flipV="1">
            <a:off x="4885318" y="3377896"/>
            <a:ext cx="1368152" cy="317822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nyíllal 12"/>
          <p:cNvCxnSpPr/>
          <p:nvPr/>
        </p:nvCxnSpPr>
        <p:spPr bwMode="auto">
          <a:xfrm>
            <a:off x="1357937" y="2708920"/>
            <a:ext cx="1592560" cy="7200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65"/>
          <p:cNvSpPr>
            <a:spLocks noChangeArrowheads="1"/>
          </p:cNvSpPr>
          <p:nvPr/>
        </p:nvSpPr>
        <p:spPr bwMode="auto">
          <a:xfrm>
            <a:off x="2411760" y="910461"/>
            <a:ext cx="42484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1" dirty="0" smtClean="0">
                <a:solidFill>
                  <a:schemeClr val="accent2"/>
                </a:solidFill>
                <a:latin typeface="+mn-lt"/>
              </a:rPr>
              <a:t>Falsch und unschön</a:t>
            </a:r>
            <a:endParaRPr lang="de-DE" altLang="hu-HU" sz="14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431540" y="2996952"/>
            <a:ext cx="1184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accent2"/>
                </a:solidFill>
              </a:rPr>
              <a:t>Warum grauer Hintergrund?</a:t>
            </a: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71551" y="476250"/>
            <a:ext cx="4392538" cy="15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Wie ein Diagramm aussehen soll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7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0" y="0"/>
            <a:ext cx="468313" cy="173575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hu-HU" sz="1800" b="0" dirty="0">
              <a:solidFill>
                <a:srgbClr val="211579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70290" y="5714109"/>
            <a:ext cx="4352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/>
              <a:t>Abb. 3. </a:t>
            </a:r>
            <a:r>
              <a:rPr lang="de-DE" sz="1000" dirty="0" err="1" smtClean="0"/>
              <a:t>Wirkunggrad</a:t>
            </a:r>
            <a:r>
              <a:rPr lang="de-DE" sz="1000" dirty="0" smtClean="0"/>
              <a:t> eines </a:t>
            </a:r>
            <a:r>
              <a:rPr lang="de-DE" sz="1000" dirty="0" err="1" smtClean="0"/>
              <a:t>lachdiffusers</a:t>
            </a:r>
            <a:r>
              <a:rPr lang="de-DE" sz="1000" dirty="0" smtClean="0"/>
              <a:t> als Funktion der Spaltweite.</a:t>
            </a:r>
            <a:endParaRPr lang="de-DE" sz="1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858" y="1916832"/>
            <a:ext cx="531662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gy sarkán kerekített téglalap 3"/>
          <p:cNvSpPr/>
          <p:nvPr/>
        </p:nvSpPr>
        <p:spPr bwMode="auto">
          <a:xfrm rot="10800000">
            <a:off x="1475656" y="1412774"/>
            <a:ext cx="6192688" cy="4680520"/>
          </a:xfrm>
          <a:prstGeom prst="round1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de-DE" sz="1800" dirty="0">
              <a:latin typeface="Huni_Quorum Medium BT" panose="020E0603030505020404" pitchFamily="34" charset="-18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7668344" y="1449069"/>
            <a:ext cx="14830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accent2"/>
                </a:solidFill>
              </a:rPr>
              <a:t>Diagrammtitel</a:t>
            </a:r>
          </a:p>
          <a:p>
            <a:pPr algn="r"/>
            <a:r>
              <a:rPr lang="de-DE" sz="1400" dirty="0" smtClean="0">
                <a:solidFill>
                  <a:schemeClr val="accent2"/>
                </a:solidFill>
              </a:rPr>
              <a:t>(nicht unbedingt nötig</a:t>
            </a:r>
            <a:r>
              <a:rPr lang="de-DE" sz="1200" dirty="0" smtClean="0">
                <a:solidFill>
                  <a:schemeClr val="accent2"/>
                </a:solidFill>
              </a:rPr>
              <a:t>)</a:t>
            </a: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-10214" y="4491791"/>
            <a:ext cx="1197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</a:rPr>
              <a:t>Fehler-balken</a:t>
            </a:r>
            <a:endParaRPr lang="de-DE" sz="1400" dirty="0">
              <a:solidFill>
                <a:schemeClr val="accent2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5496" y="1772235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</a:rPr>
              <a:t>Rahmen: 1.5-2 </a:t>
            </a:r>
            <a:r>
              <a:rPr lang="de-DE" sz="1400" dirty="0" err="1" smtClean="0">
                <a:solidFill>
                  <a:schemeClr val="accent2"/>
                </a:solidFill>
              </a:rPr>
              <a:t>pt</a:t>
            </a:r>
            <a:r>
              <a:rPr lang="de-DE" sz="1400" dirty="0" smtClean="0">
                <a:solidFill>
                  <a:schemeClr val="accent2"/>
                </a:solidFill>
              </a:rPr>
              <a:t>, Gitter: 0.5 </a:t>
            </a:r>
            <a:r>
              <a:rPr lang="de-DE" sz="1400" dirty="0" err="1" smtClean="0">
                <a:solidFill>
                  <a:schemeClr val="accent2"/>
                </a:solidFill>
              </a:rPr>
              <a:t>pt</a:t>
            </a:r>
            <a:r>
              <a:rPr lang="de-DE" sz="1400" dirty="0" smtClean="0">
                <a:solidFill>
                  <a:schemeClr val="accent2"/>
                </a:solidFill>
              </a:rPr>
              <a:t>.</a:t>
            </a:r>
            <a:endParaRPr lang="de-DE" sz="1400" dirty="0">
              <a:solidFill>
                <a:schemeClr val="accent2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7767124" y="3491424"/>
            <a:ext cx="13225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accent2"/>
                </a:solidFill>
              </a:rPr>
              <a:t>Kontrast-reiche Farben</a:t>
            </a:r>
            <a:endParaRPr lang="de-DE" sz="1400" dirty="0">
              <a:solidFill>
                <a:schemeClr val="accent2"/>
              </a:solidFill>
            </a:endParaRPr>
          </a:p>
        </p:txBody>
      </p:sp>
      <p:cxnSp>
        <p:nvCxnSpPr>
          <p:cNvPr id="9" name="Egyenes összekötő nyíllal 8"/>
          <p:cNvCxnSpPr/>
          <p:nvPr/>
        </p:nvCxnSpPr>
        <p:spPr bwMode="auto">
          <a:xfrm flipH="1">
            <a:off x="5580112" y="1664513"/>
            <a:ext cx="2376264" cy="4770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gyenes összekötő nyíllal 9"/>
          <p:cNvCxnSpPr/>
          <p:nvPr/>
        </p:nvCxnSpPr>
        <p:spPr bwMode="auto">
          <a:xfrm flipV="1">
            <a:off x="1017297" y="4463194"/>
            <a:ext cx="1762887" cy="1824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nyíllal 10"/>
          <p:cNvCxnSpPr/>
          <p:nvPr/>
        </p:nvCxnSpPr>
        <p:spPr bwMode="auto">
          <a:xfrm flipH="1" flipV="1">
            <a:off x="6156176" y="3356992"/>
            <a:ext cx="1800200" cy="6114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Egyenes összekötő nyíllal 11"/>
          <p:cNvCxnSpPr/>
          <p:nvPr/>
        </p:nvCxnSpPr>
        <p:spPr bwMode="auto">
          <a:xfrm>
            <a:off x="1259632" y="3258562"/>
            <a:ext cx="720588" cy="3864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65"/>
          <p:cNvSpPr>
            <a:spLocks noChangeArrowheads="1"/>
          </p:cNvSpPr>
          <p:nvPr/>
        </p:nvSpPr>
        <p:spPr bwMode="auto">
          <a:xfrm>
            <a:off x="2411760" y="910461"/>
            <a:ext cx="42484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hu-HU" sz="1800" b="1" dirty="0" smtClean="0">
                <a:solidFill>
                  <a:schemeClr val="accent2"/>
                </a:solidFill>
                <a:latin typeface="+mn-lt"/>
              </a:rPr>
              <a:t>Ein schönes Diagramm</a:t>
            </a:r>
            <a:endParaRPr lang="de-DE" altLang="hu-HU" sz="14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-507" y="2735342"/>
            <a:ext cx="1440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</a:rPr>
              <a:t>Achse </a:t>
            </a:r>
            <a:r>
              <a:rPr lang="de-DE" sz="1400" dirty="0" err="1" smtClean="0">
                <a:solidFill>
                  <a:schemeClr val="accent2"/>
                </a:solidFill>
              </a:rPr>
              <a:t>bennannt</a:t>
            </a:r>
            <a:r>
              <a:rPr lang="de-DE" sz="1400" dirty="0" smtClean="0">
                <a:solidFill>
                  <a:schemeClr val="accent2"/>
                </a:solidFill>
              </a:rPr>
              <a:t> [Dimension]</a:t>
            </a:r>
            <a:endParaRPr lang="de-DE" sz="1400" dirty="0">
              <a:solidFill>
                <a:schemeClr val="accent2"/>
              </a:solidFill>
            </a:endParaRPr>
          </a:p>
        </p:txBody>
      </p:sp>
      <p:cxnSp>
        <p:nvCxnSpPr>
          <p:cNvPr id="15" name="Egyenes összekötő nyíllal 14"/>
          <p:cNvCxnSpPr/>
          <p:nvPr/>
        </p:nvCxnSpPr>
        <p:spPr bwMode="auto">
          <a:xfrm>
            <a:off x="1340024" y="2501280"/>
            <a:ext cx="1143744" cy="495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Szövegdoboz 15"/>
          <p:cNvSpPr txBox="1"/>
          <p:nvPr/>
        </p:nvSpPr>
        <p:spPr>
          <a:xfrm>
            <a:off x="6120" y="3609289"/>
            <a:ext cx="1440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</a:rPr>
              <a:t>Schriftgröße lesbar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7668344" y="4799568"/>
            <a:ext cx="14213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100" dirty="0" smtClean="0">
                <a:solidFill>
                  <a:schemeClr val="accent2"/>
                </a:solidFill>
              </a:rPr>
              <a:t>Zeichen-</a:t>
            </a:r>
            <a:br>
              <a:rPr lang="de-DE" sz="1100" dirty="0" smtClean="0">
                <a:solidFill>
                  <a:schemeClr val="accent2"/>
                </a:solidFill>
              </a:rPr>
            </a:br>
            <a:r>
              <a:rPr lang="de-DE" sz="1100" dirty="0" err="1" smtClean="0">
                <a:solidFill>
                  <a:schemeClr val="accent2"/>
                </a:solidFill>
              </a:rPr>
              <a:t>erklärung</a:t>
            </a:r>
            <a:endParaRPr lang="de-DE" sz="1100" dirty="0">
              <a:solidFill>
                <a:schemeClr val="accent2"/>
              </a:solidFill>
            </a:endParaRPr>
          </a:p>
        </p:txBody>
      </p:sp>
      <p:cxnSp>
        <p:nvCxnSpPr>
          <p:cNvPr id="18" name="Egyenes összekötő nyíllal 17"/>
          <p:cNvCxnSpPr/>
          <p:nvPr/>
        </p:nvCxnSpPr>
        <p:spPr bwMode="auto">
          <a:xfrm flipH="1" flipV="1">
            <a:off x="6768244" y="4645680"/>
            <a:ext cx="1116124" cy="3855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Szövegdoboz 18"/>
          <p:cNvSpPr txBox="1"/>
          <p:nvPr/>
        </p:nvSpPr>
        <p:spPr>
          <a:xfrm>
            <a:off x="71500" y="6031407"/>
            <a:ext cx="2340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</a:rPr>
              <a:t>Wertachse startet mit</a:t>
            </a:r>
            <a:br>
              <a:rPr lang="de-DE" sz="1400" dirty="0" smtClean="0">
                <a:solidFill>
                  <a:schemeClr val="accent2"/>
                </a:solidFill>
              </a:rPr>
            </a:br>
            <a:r>
              <a:rPr lang="de-DE" sz="1400" dirty="0" smtClean="0">
                <a:solidFill>
                  <a:schemeClr val="accent2"/>
                </a:solidFill>
              </a:rPr>
              <a:t>0</a:t>
            </a:r>
          </a:p>
          <a:p>
            <a:r>
              <a:rPr lang="de-DE" sz="1400" dirty="0" smtClean="0">
                <a:solidFill>
                  <a:schemeClr val="accent2"/>
                </a:solidFill>
              </a:rPr>
              <a:t>(Keine </a:t>
            </a:r>
            <a:r>
              <a:rPr lang="de-DE" sz="1400" dirty="0" err="1" smtClean="0">
                <a:solidFill>
                  <a:schemeClr val="accent2"/>
                </a:solidFill>
              </a:rPr>
              <a:t>Autoskaliierung</a:t>
            </a:r>
            <a:r>
              <a:rPr lang="de-DE" sz="1400" dirty="0" smtClean="0">
                <a:solidFill>
                  <a:schemeClr val="accent2"/>
                </a:solidFill>
              </a:rPr>
              <a:t>!)</a:t>
            </a:r>
            <a:endParaRPr lang="de-DE" sz="1400" dirty="0">
              <a:solidFill>
                <a:schemeClr val="accent2"/>
              </a:solidFill>
            </a:endParaRPr>
          </a:p>
        </p:txBody>
      </p:sp>
      <p:cxnSp>
        <p:nvCxnSpPr>
          <p:cNvPr id="20" name="Egyenes összekötő nyíllal 19"/>
          <p:cNvCxnSpPr>
            <a:stCxn id="19" idx="0"/>
          </p:cNvCxnSpPr>
          <p:nvPr/>
        </p:nvCxnSpPr>
        <p:spPr bwMode="auto">
          <a:xfrm flipV="1">
            <a:off x="1017298" y="5031271"/>
            <a:ext cx="1250446" cy="10001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Szövegdoboz 20"/>
          <p:cNvSpPr txBox="1"/>
          <p:nvPr/>
        </p:nvSpPr>
        <p:spPr>
          <a:xfrm>
            <a:off x="6948264" y="6136268"/>
            <a:ext cx="2141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accent2"/>
                </a:solidFill>
              </a:rPr>
              <a:t>Diagramm nutzt Seitenbreite aus</a:t>
            </a:r>
            <a:endParaRPr lang="de-DE" sz="1200" dirty="0">
              <a:solidFill>
                <a:schemeClr val="accent2"/>
              </a:solidFill>
            </a:endParaRPr>
          </a:p>
        </p:txBody>
      </p:sp>
      <p:cxnSp>
        <p:nvCxnSpPr>
          <p:cNvPr id="22" name="Egyenes összekötő nyíllal 21"/>
          <p:cNvCxnSpPr>
            <a:stCxn id="21" idx="0"/>
          </p:cNvCxnSpPr>
          <p:nvPr/>
        </p:nvCxnSpPr>
        <p:spPr bwMode="auto">
          <a:xfrm flipH="1" flipV="1">
            <a:off x="7168774" y="5322788"/>
            <a:ext cx="850200" cy="8134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Szövegdoboz 22"/>
          <p:cNvSpPr txBox="1"/>
          <p:nvPr/>
        </p:nvSpPr>
        <p:spPr>
          <a:xfrm>
            <a:off x="2124236" y="6188239"/>
            <a:ext cx="4031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chemeClr val="accent2"/>
                </a:solidFill>
              </a:rPr>
              <a:t>Punkte mit Geraden verbunden</a:t>
            </a:r>
          </a:p>
          <a:p>
            <a:pPr algn="ctr"/>
            <a:r>
              <a:rPr lang="de-DE" sz="1200" dirty="0" smtClean="0">
                <a:solidFill>
                  <a:schemeClr val="accent2"/>
                </a:solidFill>
              </a:rPr>
              <a:t>(nur die Zusammengehörigkeit wird damit indiziert)</a:t>
            </a:r>
            <a:endParaRPr lang="de-DE" sz="1200" dirty="0">
              <a:solidFill>
                <a:schemeClr val="accent2"/>
              </a:solidFill>
            </a:endParaRPr>
          </a:p>
        </p:txBody>
      </p:sp>
      <p:cxnSp>
        <p:nvCxnSpPr>
          <p:cNvPr id="24" name="Egyenes összekötő nyíllal 23"/>
          <p:cNvCxnSpPr>
            <a:stCxn id="23" idx="0"/>
          </p:cNvCxnSpPr>
          <p:nvPr/>
        </p:nvCxnSpPr>
        <p:spPr bwMode="auto">
          <a:xfrm flipH="1" flipV="1">
            <a:off x="3131840" y="4221088"/>
            <a:ext cx="791834" cy="1908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Szövegdoboz 24"/>
          <p:cNvSpPr txBox="1"/>
          <p:nvPr/>
        </p:nvSpPr>
        <p:spPr>
          <a:xfrm>
            <a:off x="2036753" y="1643366"/>
            <a:ext cx="5190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10150" algn="r"/>
              </a:tabLst>
            </a:pPr>
            <a:r>
              <a:rPr lang="de-DE" sz="1000" u="sng" dirty="0" smtClean="0"/>
              <a:t>M13. </a:t>
            </a:r>
            <a:r>
              <a:rPr lang="de-DE" sz="1000" u="sng" dirty="0" err="1" smtClean="0"/>
              <a:t>mérési</a:t>
            </a:r>
            <a:r>
              <a:rPr lang="de-DE" sz="1000" u="sng" dirty="0" smtClean="0"/>
              <a:t> </a:t>
            </a:r>
            <a:r>
              <a:rPr lang="de-DE" sz="1000" u="sng" dirty="0" err="1" smtClean="0"/>
              <a:t>jegyzőkönyv</a:t>
            </a:r>
            <a:r>
              <a:rPr lang="de-DE" sz="1000" u="sng" dirty="0" smtClean="0"/>
              <a:t>	3</a:t>
            </a:r>
            <a:endParaRPr lang="de-DE" sz="1000" u="sng" dirty="0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06363" y="115888"/>
            <a:ext cx="720725" cy="72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pic>
        <p:nvPicPr>
          <p:cNvPr id="31" name="Picture 5" descr="ARAMLASTAN_TSZ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44463"/>
            <a:ext cx="6445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Wie ein Diagramm aussehen soll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737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7373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7373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373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Präsentation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3732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55650" y="898525"/>
            <a:ext cx="813752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Beispiel an der Webseite zu finden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8 Minuten-Vortrag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Inhalt: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Ziel der Messung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Die eigene Messaufgabe vorstellen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Messstand und Instrumente /Messmethode vorstellen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Fehlerrechnung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Auswertung der Messergebnisse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Ergebnisse in Diagrammen zeigen</a:t>
            </a:r>
          </a:p>
          <a:p>
            <a:pPr lvl="1" eaLnBrk="1" hangingPunct="1">
              <a:spcBef>
                <a:spcPct val="50000"/>
              </a:spcBef>
            </a:pPr>
            <a:r>
              <a:rPr lang="de-DE" altLang="hu-HU" sz="1400" b="0" dirty="0" smtClean="0">
                <a:solidFill>
                  <a:schemeClr val="accent2"/>
                </a:solidFill>
                <a:latin typeface="+mn-lt"/>
              </a:rPr>
              <a:t>Zusammenfassung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Empfehlungen für die Weiteren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t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+mn-lt"/>
              </a:rPr>
              <a:t>wicklung</a:t>
            </a: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 der Messung nehmen wir gerne entgegen.</a:t>
            </a:r>
            <a:endParaRPr lang="de-DE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2581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 flipV="1">
            <a:off x="971550" y="463550"/>
            <a:ext cx="6120730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16394" name="Rectangle 42"/>
          <p:cNvSpPr>
            <a:spLocks noChangeArrowheads="1"/>
          </p:cNvSpPr>
          <p:nvPr/>
        </p:nvSpPr>
        <p:spPr bwMode="auto">
          <a:xfrm>
            <a:off x="0" y="30109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sp>
        <p:nvSpPr>
          <p:cNvPr id="16395" name="Rectangle 46"/>
          <p:cNvSpPr>
            <a:spLocks noChangeArrowheads="1"/>
          </p:cNvSpPr>
          <p:nvPr/>
        </p:nvSpPr>
        <p:spPr bwMode="auto">
          <a:xfrm>
            <a:off x="0" y="30204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sp>
        <p:nvSpPr>
          <p:cNvPr id="16396" name="Rectangle 48"/>
          <p:cNvSpPr>
            <a:spLocks noChangeArrowheads="1"/>
          </p:cNvSpPr>
          <p:nvPr/>
        </p:nvSpPr>
        <p:spPr bwMode="auto">
          <a:xfrm>
            <a:off x="827088" y="908050"/>
            <a:ext cx="795655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Absoluter Fehler: (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+mn-lt"/>
              </a:rPr>
              <a:t>mérési</a:t>
            </a: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+mn-lt"/>
              </a:rPr>
              <a:t>bizonytalanság</a:t>
            </a: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): Bereich, das das Messwert mit einer Wahrscheinlichkeit von 95% enthält (2</a:t>
            </a:r>
            <a:r>
              <a:rPr lang="de-DE" altLang="hu-HU" sz="1800" b="0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s</a:t>
            </a: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). 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de-DE" altLang="hu-HU" sz="1800" dirty="0" smtClean="0">
                <a:solidFill>
                  <a:schemeClr val="accent2"/>
                </a:solidFill>
                <a:latin typeface="+mn-lt"/>
              </a:rPr>
              <a:t>Angabe bei Messwert</a:t>
            </a: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de-DE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de-DE" altLang="hu-HU" sz="1800" b="0" i="1" dirty="0" smtClean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Angabe des Messwertes mit Fehler als: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de-DE" altLang="hu-HU" sz="1800" b="0" dirty="0" smtClean="0">
                <a:solidFill>
                  <a:schemeClr val="accent2"/>
                </a:solidFill>
                <a:latin typeface="+mn-lt"/>
              </a:rPr>
              <a:t>Relativer Fehler</a:t>
            </a:r>
            <a:r>
              <a:rPr lang="de-DE" altLang="hu-HU" sz="1800" dirty="0" smtClean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de-DE" altLang="hu-HU" sz="1800" dirty="0" smtClean="0">
                <a:solidFill>
                  <a:schemeClr val="accent2"/>
                </a:solidFill>
                <a:latin typeface="+mn-lt"/>
              </a:rPr>
              <a:t>Fortpflanzung des Messfehlers in das berechnete Wert (</a:t>
            </a:r>
            <a:r>
              <a:rPr lang="de-DE" altLang="hu-HU" sz="1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de-DE" altLang="hu-HU" sz="1800" dirty="0" smtClean="0">
                <a:solidFill>
                  <a:schemeClr val="accent2"/>
                </a:solidFill>
                <a:latin typeface="+mn-lt"/>
              </a:rPr>
              <a:t>) :</a:t>
            </a:r>
            <a:endParaRPr lang="de-DE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de-DE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de-DE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de-DE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de-DE" altLang="hu-HU" sz="18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0" y="31157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sp>
        <p:nvSpPr>
          <p:cNvPr id="16400" name="Rectangle 60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541596"/>
              </p:ext>
            </p:extLst>
          </p:nvPr>
        </p:nvGraphicFramePr>
        <p:xfrm>
          <a:off x="4229931" y="1829667"/>
          <a:ext cx="396044" cy="368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14" name="Equation" r:id="rId6" imgW="228600" imgH="177480" progId="Equation.3">
                  <p:embed/>
                </p:oleObj>
              </mc:Choice>
              <mc:Fallback>
                <p:oleObj name="Equation" r:id="rId6" imgW="228600" imgH="177480" progId="Equation.3">
                  <p:embed/>
                  <p:pic>
                    <p:nvPicPr>
                      <p:cNvPr id="2" name="Objektum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29931" y="1829667"/>
                        <a:ext cx="396044" cy="368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823023"/>
              </p:ext>
            </p:extLst>
          </p:nvPr>
        </p:nvGraphicFramePr>
        <p:xfrm>
          <a:off x="7344308" y="2245656"/>
          <a:ext cx="85566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15" name="Equation" r:id="rId8" imgW="495000" imgH="177480" progId="Equation.3">
                  <p:embed/>
                </p:oleObj>
              </mc:Choice>
              <mc:Fallback>
                <p:oleObj name="Equation" r:id="rId8" imgW="495000" imgH="177480" progId="Equation.3">
                  <p:embed/>
                  <p:pic>
                    <p:nvPicPr>
                      <p:cNvPr id="26" name="Objektum 2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44308" y="2245656"/>
                        <a:ext cx="855663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um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000306"/>
              </p:ext>
            </p:extLst>
          </p:nvPr>
        </p:nvGraphicFramePr>
        <p:xfrm>
          <a:off x="3131840" y="2630488"/>
          <a:ext cx="7254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16" name="Equation" r:id="rId10" imgW="419040" imgH="215640" progId="Equation.3">
                  <p:embed/>
                </p:oleObj>
              </mc:Choice>
              <mc:Fallback>
                <p:oleObj name="Equation" r:id="rId10" imgW="419040" imgH="215640" progId="Equation.3">
                  <p:embed/>
                  <p:pic>
                    <p:nvPicPr>
                      <p:cNvPr id="27" name="Objektum 2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31840" y="2630488"/>
                        <a:ext cx="725488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ktum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061586"/>
              </p:ext>
            </p:extLst>
          </p:nvPr>
        </p:nvGraphicFramePr>
        <p:xfrm>
          <a:off x="1328440" y="3732213"/>
          <a:ext cx="1803400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17" name="Equation" r:id="rId12" imgW="1041120" imgH="634680" progId="Equation.3">
                  <p:embed/>
                </p:oleObj>
              </mc:Choice>
              <mc:Fallback>
                <p:oleObj name="Equation" r:id="rId12" imgW="1041120" imgH="634680" progId="Equation.3">
                  <p:embed/>
                  <p:pic>
                    <p:nvPicPr>
                      <p:cNvPr id="28" name="Objektum 2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28440" y="3732213"/>
                        <a:ext cx="1803400" cy="131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Messfehlerabschätzung bei einem Messwert I.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67644" y="550642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accent2"/>
                </a:solidFill>
              </a:rPr>
              <a:t>Differential-</a:t>
            </a:r>
            <a:r>
              <a:rPr lang="de-DE" dirty="0" err="1" smtClean="0">
                <a:solidFill>
                  <a:schemeClr val="accent2"/>
                </a:solidFill>
              </a:rPr>
              <a:t>qoutient</a:t>
            </a:r>
            <a:endParaRPr lang="de-DE" dirty="0">
              <a:solidFill>
                <a:schemeClr val="accent2"/>
              </a:solidFill>
            </a:endParaRPr>
          </a:p>
        </p:txBody>
      </p:sp>
      <p:cxnSp>
        <p:nvCxnSpPr>
          <p:cNvPr id="5" name="Egyenes összekötő nyíllal 4"/>
          <p:cNvCxnSpPr>
            <a:stCxn id="3" idx="0"/>
          </p:cNvCxnSpPr>
          <p:nvPr/>
        </p:nvCxnSpPr>
        <p:spPr bwMode="auto">
          <a:xfrm flipV="1">
            <a:off x="2267744" y="5048251"/>
            <a:ext cx="0" cy="4581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99018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9" t="30142" r="9051"/>
          <a:stretch/>
        </p:blipFill>
        <p:spPr>
          <a:xfrm>
            <a:off x="1547664" y="2818544"/>
            <a:ext cx="7146831" cy="4018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/>
              <p:cNvSpPr txBox="1"/>
              <p:nvPr/>
            </p:nvSpPr>
            <p:spPr>
              <a:xfrm>
                <a:off x="1133475" y="1103656"/>
                <a:ext cx="22714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de-DE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𝝔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𝒔𝒊𝒏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" name="Szövegdoboz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475" y="1103656"/>
                <a:ext cx="2271456" cy="276999"/>
              </a:xfrm>
              <a:prstGeom prst="rect">
                <a:avLst/>
              </a:prstGeom>
              <a:blipFill>
                <a:blip r:embed="rId6"/>
                <a:stretch>
                  <a:fillRect l="-1877" r="-2949" b="-3777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/>
              <p:cNvSpPr txBox="1"/>
              <p:nvPr/>
            </p:nvSpPr>
            <p:spPr>
              <a:xfrm>
                <a:off x="1133475" y="1497821"/>
                <a:ext cx="14234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𝒎𝒎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1" name="Szövegdoboz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475" y="1497821"/>
                <a:ext cx="1423467" cy="276999"/>
              </a:xfrm>
              <a:prstGeom prst="rect">
                <a:avLst/>
              </a:prstGeom>
              <a:blipFill>
                <a:blip r:embed="rId7"/>
                <a:stretch>
                  <a:fillRect l="-3433" b="-1777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övegdoboz 21"/>
              <p:cNvSpPr txBox="1"/>
              <p:nvPr/>
            </p:nvSpPr>
            <p:spPr>
              <a:xfrm>
                <a:off x="1187624" y="1941841"/>
                <a:ext cx="10187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2" name="Szövegdoboz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941841"/>
                <a:ext cx="1018740" cy="276999"/>
              </a:xfrm>
              <a:prstGeom prst="rect">
                <a:avLst/>
              </a:prstGeom>
              <a:blipFill>
                <a:blip r:embed="rId8"/>
                <a:stretch>
                  <a:fillRect l="-4790" r="-4192" b="-3555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zövegdoboz 4"/>
          <p:cNvSpPr txBox="1"/>
          <p:nvPr/>
        </p:nvSpPr>
        <p:spPr>
          <a:xfrm>
            <a:off x="1133475" y="2401143"/>
            <a:ext cx="1909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Symbol" panose="05050102010706020507" pitchFamily="18" charset="2"/>
              </a:rPr>
              <a:t>r</a:t>
            </a:r>
            <a:r>
              <a:rPr lang="de-DE" sz="1400" dirty="0" smtClean="0"/>
              <a:t>=800 kg/m</a:t>
            </a:r>
            <a:r>
              <a:rPr lang="de-DE" sz="1400" baseline="30000" dirty="0" smtClean="0"/>
              <a:t>3</a:t>
            </a:r>
            <a:r>
              <a:rPr lang="de-DE" sz="1400" dirty="0" smtClean="0"/>
              <a:t>, </a:t>
            </a:r>
            <a:r>
              <a:rPr lang="de-DE" sz="1400" dirty="0" smtClean="0">
                <a:latin typeface="Symbol" panose="05050102010706020507" pitchFamily="18" charset="2"/>
              </a:rPr>
              <a:t>a</a:t>
            </a:r>
            <a:r>
              <a:rPr lang="de-DE" sz="1400" dirty="0" smtClean="0"/>
              <a:t> = 25°</a:t>
            </a:r>
            <a:endParaRPr lang="de-DE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övegdoboz 24"/>
              <p:cNvSpPr txBox="1"/>
              <p:nvPr/>
            </p:nvSpPr>
            <p:spPr>
              <a:xfrm>
                <a:off x="5208404" y="1117313"/>
                <a:ext cx="1701620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den>
                      </m:f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5" name="Szövegdoboz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404" y="1117313"/>
                <a:ext cx="1701620" cy="5266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zövegdoboz 28"/>
              <p:cNvSpPr txBox="1"/>
              <p:nvPr/>
            </p:nvSpPr>
            <p:spPr>
              <a:xfrm>
                <a:off x="5976156" y="6402113"/>
                <a:ext cx="330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9" name="Szövegdoboz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6402113"/>
                <a:ext cx="330219" cy="276999"/>
              </a:xfrm>
              <a:prstGeom prst="rect">
                <a:avLst/>
              </a:prstGeom>
              <a:blipFill>
                <a:blip r:embed="rId10"/>
                <a:stretch>
                  <a:fillRect l="-14545" r="-16364" b="-869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Szövegdoboz 29"/>
              <p:cNvSpPr txBox="1"/>
              <p:nvPr/>
            </p:nvSpPr>
            <p:spPr>
              <a:xfrm>
                <a:off x="7164288" y="3936809"/>
                <a:ext cx="349455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0" name="Szövegdoboz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936809"/>
                <a:ext cx="349455" cy="5266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Szövegdoboz 30"/>
              <p:cNvSpPr txBox="1"/>
              <p:nvPr/>
            </p:nvSpPr>
            <p:spPr>
              <a:xfrm>
                <a:off x="5645937" y="6402113"/>
                <a:ext cx="330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1" name="Szövegdoboz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937" y="6402113"/>
                <a:ext cx="330219" cy="276999"/>
              </a:xfrm>
              <a:prstGeom prst="rect">
                <a:avLst/>
              </a:prstGeom>
              <a:blipFill>
                <a:blip r:embed="rId12"/>
                <a:stretch>
                  <a:fillRect l="-14815" r="-18519" b="-869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zövegdoboz 5"/>
          <p:cNvSpPr txBox="1"/>
          <p:nvPr/>
        </p:nvSpPr>
        <p:spPr>
          <a:xfrm>
            <a:off x="7056276" y="3607734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Steile: </a:t>
            </a:r>
            <a:endParaRPr lang="de-DE" sz="1400" dirty="0"/>
          </a:p>
        </p:txBody>
      </p:sp>
      <p:cxnSp>
        <p:nvCxnSpPr>
          <p:cNvPr id="8" name="Egyenes összekötő nyíllal 7"/>
          <p:cNvCxnSpPr/>
          <p:nvPr/>
        </p:nvCxnSpPr>
        <p:spPr bwMode="auto">
          <a:xfrm flipH="1" flipV="1">
            <a:off x="6306375" y="3861048"/>
            <a:ext cx="749901" cy="1800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Szövegdoboz 8"/>
          <p:cNvSpPr txBox="1"/>
          <p:nvPr/>
        </p:nvSpPr>
        <p:spPr>
          <a:xfrm>
            <a:off x="961389" y="610840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Beispiel: Schrägrohrmanometer</a:t>
            </a:r>
            <a:endParaRPr lang="de-DE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Szövegdoboz 32"/>
              <p:cNvSpPr txBox="1"/>
              <p:nvPr/>
            </p:nvSpPr>
            <p:spPr>
              <a:xfrm>
                <a:off x="1295636" y="3792400"/>
                <a:ext cx="6079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3" name="Szövegdoboz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792400"/>
                <a:ext cx="607922" cy="246221"/>
              </a:xfrm>
              <a:prstGeom prst="rect">
                <a:avLst/>
              </a:prstGeom>
              <a:blipFill>
                <a:blip r:embed="rId13"/>
                <a:stretch>
                  <a:fillRect l="-7071" b="-3170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Szövegdoboz 33"/>
              <p:cNvSpPr txBox="1"/>
              <p:nvPr/>
            </p:nvSpPr>
            <p:spPr>
              <a:xfrm>
                <a:off x="1295636" y="4038621"/>
                <a:ext cx="6079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4" name="Szövegdoboz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4038621"/>
                <a:ext cx="607922" cy="246221"/>
              </a:xfrm>
              <a:prstGeom prst="rect">
                <a:avLst/>
              </a:prstGeom>
              <a:blipFill>
                <a:blip r:embed="rId14"/>
                <a:stretch>
                  <a:fillRect l="-7071" b="-350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/>
              <p:cNvSpPr txBox="1"/>
              <p:nvPr/>
            </p:nvSpPr>
            <p:spPr>
              <a:xfrm rot="19749009">
                <a:off x="3397420" y="4810156"/>
                <a:ext cx="11101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𝚫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5" name="Szövegdoboz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9009">
                <a:off x="3397420" y="4810156"/>
                <a:ext cx="1110112" cy="276999"/>
              </a:xfrm>
              <a:prstGeom prst="rect">
                <a:avLst/>
              </a:prstGeom>
              <a:blipFill>
                <a:blip r:embed="rId15"/>
                <a:stretch>
                  <a:fillRect l="-4972" b="-1428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Messfehlerabschätzung bei einem </a:t>
            </a:r>
            <a:r>
              <a:rPr lang="de-DE" altLang="hu-HU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Messwertn</a:t>
            </a: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II.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14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 flipV="1">
            <a:off x="971550" y="473074"/>
            <a:ext cx="6870719" cy="3176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16394" name="Rectangle 42"/>
          <p:cNvSpPr>
            <a:spLocks noChangeArrowheads="1"/>
          </p:cNvSpPr>
          <p:nvPr/>
        </p:nvSpPr>
        <p:spPr bwMode="auto">
          <a:xfrm>
            <a:off x="0" y="30109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sp>
        <p:nvSpPr>
          <p:cNvPr id="16395" name="Rectangle 46"/>
          <p:cNvSpPr>
            <a:spLocks noChangeArrowheads="1"/>
          </p:cNvSpPr>
          <p:nvPr/>
        </p:nvSpPr>
        <p:spPr bwMode="auto">
          <a:xfrm>
            <a:off x="0" y="30204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sp>
        <p:nvSpPr>
          <p:cNvPr id="16396" name="Rectangle 48"/>
          <p:cNvSpPr>
            <a:spLocks noChangeArrowheads="1"/>
          </p:cNvSpPr>
          <p:nvPr/>
        </p:nvSpPr>
        <p:spPr bwMode="auto">
          <a:xfrm>
            <a:off x="827088" y="908050"/>
            <a:ext cx="79565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hu-HU" sz="1800" dirty="0" smtClean="0">
                <a:solidFill>
                  <a:schemeClr val="accent2"/>
                </a:solidFill>
                <a:latin typeface="+mn-lt"/>
              </a:rPr>
              <a:t>Bei mehreren, mit Fehler belasteten Messwerten 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de-DE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de-DE" altLang="hu-HU" sz="1800" b="0" i="1" dirty="0" smtClean="0">
              <a:solidFill>
                <a:schemeClr val="accent2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0" y="31157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p:graphicFrame>
        <p:nvGraphicFramePr>
          <p:cNvPr id="29" name="Objektum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337654"/>
              </p:ext>
            </p:extLst>
          </p:nvPr>
        </p:nvGraphicFramePr>
        <p:xfrm>
          <a:off x="1223628" y="1495256"/>
          <a:ext cx="2792413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4" name="Equation" r:id="rId6" imgW="1612800" imgH="787320" progId="Equation.3">
                  <p:embed/>
                </p:oleObj>
              </mc:Choice>
              <mc:Fallback>
                <p:oleObj name="Equation" r:id="rId6" imgW="1612800" imgH="787320" progId="Equation.3">
                  <p:embed/>
                  <p:pic>
                    <p:nvPicPr>
                      <p:cNvPr id="29" name="Objektum 2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23628" y="1495256"/>
                        <a:ext cx="2792413" cy="163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1007604" y="3381376"/>
            <a:ext cx="7416824" cy="28919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endParaRPr lang="de-DE" b="0" dirty="0" smtClean="0">
              <a:solidFill>
                <a:schemeClr val="accent2"/>
              </a:solidFill>
              <a:latin typeface="+mn-lt"/>
            </a:endParaRPr>
          </a:p>
          <a:p>
            <a:r>
              <a:rPr lang="de-DE" b="0" dirty="0" smtClean="0">
                <a:solidFill>
                  <a:schemeClr val="accent2"/>
                </a:solidFill>
                <a:latin typeface="+mn-lt"/>
              </a:rPr>
              <a:t>Warum werden nicht die verursachte </a:t>
            </a:r>
          </a:p>
          <a:p>
            <a:r>
              <a:rPr lang="de-DE" b="0" dirty="0" smtClean="0">
                <a:solidFill>
                  <a:schemeClr val="accent2"/>
                </a:solidFill>
                <a:latin typeface="+mn-lt"/>
              </a:rPr>
              <a:t>Fehler einfach summiert?</a:t>
            </a:r>
          </a:p>
          <a:p>
            <a:endParaRPr lang="de-DE" b="0" dirty="0" smtClean="0">
              <a:solidFill>
                <a:schemeClr val="accent2"/>
              </a:solidFill>
              <a:latin typeface="+mn-lt"/>
            </a:endParaRPr>
          </a:p>
          <a:p>
            <a:endParaRPr lang="de-DE" b="0" dirty="0" smtClean="0">
              <a:solidFill>
                <a:schemeClr val="accent2"/>
              </a:solidFill>
              <a:latin typeface="+mn-lt"/>
            </a:endParaRPr>
          </a:p>
          <a:p>
            <a:r>
              <a:rPr lang="de-DE" b="0" dirty="0" smtClean="0">
                <a:solidFill>
                  <a:schemeClr val="accent2"/>
                </a:solidFill>
                <a:latin typeface="+mn-lt"/>
              </a:rPr>
              <a:t>Weil Fehler stochastisch auftreten, und beeinflussen das berechnete Wert manchmal nach oben, </a:t>
            </a:r>
            <a:r>
              <a:rPr lang="de-DE" b="0" dirty="0" err="1" smtClean="0">
                <a:solidFill>
                  <a:schemeClr val="accent2"/>
                </a:solidFill>
                <a:latin typeface="+mn-lt"/>
              </a:rPr>
              <a:t>ma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n</a:t>
            </a:r>
            <a:r>
              <a:rPr lang="de-DE" b="0" dirty="0" err="1" smtClean="0">
                <a:solidFill>
                  <a:schemeClr val="accent2"/>
                </a:solidFill>
                <a:latin typeface="+mn-lt"/>
              </a:rPr>
              <a:t>chmal</a:t>
            </a:r>
            <a:r>
              <a:rPr lang="de-DE" b="0" dirty="0" smtClean="0">
                <a:solidFill>
                  <a:schemeClr val="accent2"/>
                </a:solidFill>
                <a:latin typeface="+mn-lt"/>
              </a:rPr>
              <a:t> nach unten. Das heißt, der Fall, das alle Fehler gleichzeitig das berechnete Wert in eine Richtung abweichen lassen, unwahrscheinlich ist.</a:t>
            </a:r>
            <a:endParaRPr lang="de-DE" b="0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17" name="Objektum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306407"/>
              </p:ext>
            </p:extLst>
          </p:nvPr>
        </p:nvGraphicFramePr>
        <p:xfrm>
          <a:off x="5328084" y="3579019"/>
          <a:ext cx="24860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5" name="Equation" r:id="rId8" imgW="1434960" imgH="482400" progId="Equation.3">
                  <p:embed/>
                </p:oleObj>
              </mc:Choice>
              <mc:Fallback>
                <p:oleObj name="Equation" r:id="rId8" imgW="1434960" imgH="482400" progId="Equation.3">
                  <p:embed/>
                  <p:pic>
                    <p:nvPicPr>
                      <p:cNvPr id="17" name="Objektum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28084" y="3579019"/>
                        <a:ext cx="2486025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zövegdoboz 2"/>
          <p:cNvSpPr txBox="1"/>
          <p:nvPr/>
        </p:nvSpPr>
        <p:spPr>
          <a:xfrm rot="16200000">
            <a:off x="7476713" y="3975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(falsch)</a:t>
            </a:r>
            <a:endParaRPr lang="de-DE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Messfehlerabschätzung bei mehreren Messwerten I.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072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16" y="2042556"/>
            <a:ext cx="6168566" cy="4777554"/>
          </a:xfrm>
          <a:prstGeom prst="rect">
            <a:avLst/>
          </a:prstGeom>
        </p:spPr>
      </p:pic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 smtClean="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de-DE" altLang="hu-HU" sz="1000" smtClean="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r>
              <a:rPr lang="de-DE" altLang="hu-HU" sz="1000" dirty="0" smtClean="0">
                <a:solidFill>
                  <a:srgbClr val="211579"/>
                </a:solidFill>
              </a:rPr>
              <a:t>.</a:t>
            </a:r>
            <a:endParaRPr lang="de-DE" altLang="hu-HU" sz="1000" dirty="0">
              <a:solidFill>
                <a:srgbClr val="211579"/>
              </a:solidFill>
            </a:endParaRP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>
            <a:off x="971550" y="476249"/>
            <a:ext cx="6984826" cy="2209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/>
              <p:cNvSpPr txBox="1"/>
              <p:nvPr/>
            </p:nvSpPr>
            <p:spPr>
              <a:xfrm>
                <a:off x="1133475" y="1057292"/>
                <a:ext cx="22714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de-DE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𝝔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𝒔𝒊𝒏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" name="Szövegdoboz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475" y="1057292"/>
                <a:ext cx="2271456" cy="276999"/>
              </a:xfrm>
              <a:prstGeom prst="rect">
                <a:avLst/>
              </a:prstGeom>
              <a:blipFill>
                <a:blip r:embed="rId6"/>
                <a:stretch>
                  <a:fillRect l="-1877" r="-2949" b="-3478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/>
              <p:cNvSpPr txBox="1"/>
              <p:nvPr/>
            </p:nvSpPr>
            <p:spPr>
              <a:xfrm>
                <a:off x="1129316" y="1367580"/>
                <a:ext cx="13721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1" name="Szövegdoboz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16" y="1367580"/>
                <a:ext cx="1372171" cy="276999"/>
              </a:xfrm>
              <a:prstGeom prst="rect">
                <a:avLst/>
              </a:prstGeom>
              <a:blipFill>
                <a:blip r:embed="rId7"/>
                <a:stretch>
                  <a:fillRect l="-3556" r="-3556" b="-1739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övegdoboz 21"/>
              <p:cNvSpPr txBox="1"/>
              <p:nvPr/>
            </p:nvSpPr>
            <p:spPr>
              <a:xfrm>
                <a:off x="1114241" y="2102232"/>
                <a:ext cx="10187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2" name="Szövegdoboz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241" y="2102232"/>
                <a:ext cx="1018740" cy="276999"/>
              </a:xfrm>
              <a:prstGeom prst="rect">
                <a:avLst/>
              </a:prstGeom>
              <a:blipFill>
                <a:blip r:embed="rId8"/>
                <a:stretch>
                  <a:fillRect l="-4790" r="-4192" b="-3555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zövegdoboz 4"/>
          <p:cNvSpPr txBox="1"/>
          <p:nvPr/>
        </p:nvSpPr>
        <p:spPr>
          <a:xfrm>
            <a:off x="1039509" y="2653730"/>
            <a:ext cx="13837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latin typeface="Symbol" panose="05050102010706020507" pitchFamily="18" charset="2"/>
                <a:cs typeface="Arial" panose="020B0604020202020204" pitchFamily="34" charset="0"/>
              </a:rPr>
              <a:t>r </a:t>
            </a:r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= 800 kg/m</a:t>
            </a:r>
            <a:r>
              <a:rPr lang="de-DE" sz="1400" b="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 = 120 mm</a:t>
            </a:r>
          </a:p>
          <a:p>
            <a:r>
              <a:rPr lang="de-DE" sz="1400" dirty="0" smtClean="0">
                <a:latin typeface="Symbol" panose="05050102010706020507" pitchFamily="18" charset="2"/>
              </a:rPr>
              <a:t>a</a:t>
            </a:r>
            <a:r>
              <a:rPr lang="de-DE" sz="1400" dirty="0" smtClean="0"/>
              <a:t> </a:t>
            </a:r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= 25°</a:t>
            </a:r>
            <a:endParaRPr lang="de-DE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övegdoboz 24"/>
              <p:cNvSpPr txBox="1"/>
              <p:nvPr/>
            </p:nvSpPr>
            <p:spPr>
              <a:xfrm>
                <a:off x="3894729" y="971634"/>
                <a:ext cx="3659592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𝝏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𝒑</m:t>
                                      </m:r>
                                    </m:num>
                                    <m:den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𝝏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𝑳</m:t>
                                      </m:r>
                                    </m:den>
                                  </m:f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𝜹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𝑳</m:t>
                                  </m:r>
                                </m:e>
                              </m:d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𝝏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𝒑</m:t>
                                      </m:r>
                                    </m:num>
                                    <m:den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𝝏</m:t>
                                      </m:r>
                                      <m:r>
                                        <a:rPr lang="de-DE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𝜶</m:t>
                                      </m:r>
                                    </m:den>
                                  </m:f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𝜹𝜶</m:t>
                                  </m:r>
                                </m:e>
                              </m:d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5" name="Szövegdoboz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729" y="971634"/>
                <a:ext cx="3659592" cy="818366"/>
              </a:xfrm>
              <a:prstGeom prst="rect">
                <a:avLst/>
              </a:prstGeom>
              <a:blipFill>
                <a:blip r:embed="rId9"/>
                <a:stretch>
                  <a:fillRect b="-74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zövegdoboz 28"/>
              <p:cNvSpPr txBox="1"/>
              <p:nvPr/>
            </p:nvSpPr>
            <p:spPr>
              <a:xfrm>
                <a:off x="4829492" y="3103297"/>
                <a:ext cx="2933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de-DE" sz="1600" dirty="0"/>
              </a:p>
            </p:txBody>
          </p:sp>
        </mc:Choice>
        <mc:Fallback xmlns="">
          <p:sp>
            <p:nvSpPr>
              <p:cNvPr id="29" name="Szövegdoboz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492" y="3103297"/>
                <a:ext cx="293349" cy="246221"/>
              </a:xfrm>
              <a:prstGeom prst="rect">
                <a:avLst/>
              </a:prstGeom>
              <a:blipFill>
                <a:blip r:embed="rId10"/>
                <a:stretch>
                  <a:fillRect l="-14583" r="-14583" b="-100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Szövegdoboz 29"/>
              <p:cNvSpPr txBox="1"/>
              <p:nvPr/>
            </p:nvSpPr>
            <p:spPr>
              <a:xfrm>
                <a:off x="8329712" y="2159722"/>
                <a:ext cx="349455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0" name="Szövegdoboz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712" y="2159722"/>
                <a:ext cx="349455" cy="5266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Szövegdoboz 30"/>
              <p:cNvSpPr txBox="1"/>
              <p:nvPr/>
            </p:nvSpPr>
            <p:spPr>
              <a:xfrm>
                <a:off x="5002688" y="2926991"/>
                <a:ext cx="2933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de-D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31" name="Szövegdoboz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688" y="2926991"/>
                <a:ext cx="293349" cy="246221"/>
              </a:xfrm>
              <a:prstGeom prst="rect">
                <a:avLst/>
              </a:prstGeom>
              <a:blipFill>
                <a:blip r:embed="rId12"/>
                <a:stretch>
                  <a:fillRect l="-14583" r="-14583" b="-731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zövegdoboz 5"/>
          <p:cNvSpPr txBox="1"/>
          <p:nvPr/>
        </p:nvSpPr>
        <p:spPr>
          <a:xfrm>
            <a:off x="7910645" y="188866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Steile: </a:t>
            </a:r>
            <a:endParaRPr lang="de-DE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Egyenes összekötő nyíllal 7"/>
          <p:cNvCxnSpPr/>
          <p:nvPr/>
        </p:nvCxnSpPr>
        <p:spPr bwMode="auto">
          <a:xfrm flipH="1">
            <a:off x="6788539" y="2492896"/>
            <a:ext cx="1527877" cy="17641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Szövegdoboz 22"/>
              <p:cNvSpPr txBox="1"/>
              <p:nvPr/>
            </p:nvSpPr>
            <p:spPr>
              <a:xfrm>
                <a:off x="4139952" y="5553236"/>
                <a:ext cx="2757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𝜹𝜶</m:t>
                      </m:r>
                    </m:oMath>
                  </m:oMathPara>
                </a14:m>
                <a:endParaRPr lang="de-DE" sz="1400" dirty="0"/>
              </a:p>
            </p:txBody>
          </p:sp>
        </mc:Choice>
        <mc:Fallback xmlns="">
          <p:sp>
            <p:nvSpPr>
              <p:cNvPr id="23" name="Szövegdoboz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3236"/>
                <a:ext cx="275717" cy="215444"/>
              </a:xfrm>
              <a:prstGeom prst="rect">
                <a:avLst/>
              </a:prstGeom>
              <a:blipFill>
                <a:blip r:embed="rId13"/>
                <a:stretch>
                  <a:fillRect l="-13333" r="-13333" b="-857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Szövegdoboz 23"/>
              <p:cNvSpPr txBox="1"/>
              <p:nvPr/>
            </p:nvSpPr>
            <p:spPr>
              <a:xfrm>
                <a:off x="4292352" y="5705636"/>
                <a:ext cx="2757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𝜹𝜶</m:t>
                      </m:r>
                    </m:oMath>
                  </m:oMathPara>
                </a14:m>
                <a:endParaRPr lang="de-DE" sz="1400" dirty="0"/>
              </a:p>
            </p:txBody>
          </p:sp>
        </mc:Choice>
        <mc:Fallback xmlns="">
          <p:sp>
            <p:nvSpPr>
              <p:cNvPr id="24" name="Szövegdoboz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352" y="5705636"/>
                <a:ext cx="275717" cy="215444"/>
              </a:xfrm>
              <a:prstGeom prst="rect">
                <a:avLst/>
              </a:prstGeom>
              <a:blipFill>
                <a:blip r:embed="rId13"/>
                <a:stretch>
                  <a:fillRect l="-13333" r="-13333" b="-857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Szövegdoboz 31"/>
              <p:cNvSpPr txBox="1"/>
              <p:nvPr/>
            </p:nvSpPr>
            <p:spPr>
              <a:xfrm>
                <a:off x="2541825" y="3562590"/>
                <a:ext cx="362279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𝝏𝜶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2" name="Szövegdoboz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825" y="3562590"/>
                <a:ext cx="362279" cy="52668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gyenes összekötő nyíllal 32"/>
          <p:cNvCxnSpPr/>
          <p:nvPr/>
        </p:nvCxnSpPr>
        <p:spPr bwMode="auto">
          <a:xfrm>
            <a:off x="2923340" y="3861048"/>
            <a:ext cx="3340813" cy="4839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Szövegdoboz 33"/>
          <p:cNvSpPr txBox="1"/>
          <p:nvPr/>
        </p:nvSpPr>
        <p:spPr>
          <a:xfrm>
            <a:off x="1361326" y="368844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Steile: </a:t>
            </a:r>
            <a:endParaRPr lang="de-DE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églalap 15"/>
              <p:cNvSpPr/>
              <p:nvPr/>
            </p:nvSpPr>
            <p:spPr>
              <a:xfrm>
                <a:off x="1039509" y="1664912"/>
                <a:ext cx="12907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𝜹𝜶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 </m:t>
                      </m:r>
                    </m:oMath>
                  </m:oMathPara>
                </a14:m>
                <a:endParaRPr lang="de-DE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églalap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509" y="1664912"/>
                <a:ext cx="1290738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Szövegdoboz 36"/>
              <p:cNvSpPr txBox="1"/>
              <p:nvPr/>
            </p:nvSpPr>
            <p:spPr>
              <a:xfrm>
                <a:off x="1509722" y="5162793"/>
                <a:ext cx="13521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𝚫</m:t>
                      </m:r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e-D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7" name="Szövegdoboz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722" y="5162793"/>
                <a:ext cx="1352165" cy="276999"/>
              </a:xfrm>
              <a:prstGeom prst="rect">
                <a:avLst/>
              </a:prstGeom>
              <a:blipFill>
                <a:blip r:embed="rId16"/>
                <a:stretch>
                  <a:fillRect l="-5430" b="-3777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Egyenes összekötő nyíllal 37"/>
          <p:cNvCxnSpPr/>
          <p:nvPr/>
        </p:nvCxnSpPr>
        <p:spPr bwMode="auto">
          <a:xfrm flipV="1">
            <a:off x="2923340" y="4621179"/>
            <a:ext cx="1373081" cy="7162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Messfehlerabschätzung bei mehreren Messwerten II.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Szövegdoboz 38"/>
          <p:cNvSpPr txBox="1"/>
          <p:nvPr/>
        </p:nvSpPr>
        <p:spPr>
          <a:xfrm>
            <a:off x="961389" y="610840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Beispiel: Schrägrohrmanometer</a:t>
            </a:r>
            <a:endParaRPr lang="de-DE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634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Messfehlerabschätzung bei mehreren Messwerten I.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736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 dirty="0">
                <a:solidFill>
                  <a:srgbClr val="211579"/>
                </a:solidFill>
              </a:endParaRPr>
            </a:p>
          </p:txBody>
        </p:sp>
        <p:sp>
          <p:nvSpPr>
            <p:cNvPr id="5736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 dirty="0">
                <a:latin typeface="Huni_Quorum Medium BT" pitchFamily="34" charset="-18"/>
              </a:endParaRPr>
            </a:p>
          </p:txBody>
        </p:sp>
        <p:pic>
          <p:nvPicPr>
            <p:cNvPr id="57368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34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 dirty="0">
                <a:solidFill>
                  <a:srgbClr val="211579"/>
                </a:solidFill>
              </a:rPr>
              <a:t> </a:t>
            </a:r>
            <a:fld id="{549BE3BF-7E4C-4ACE-B7A2-DBFF016E1DCD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r>
              <a:rPr lang="de-DE" altLang="hu-HU" sz="1000" dirty="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7350" name="Line 11"/>
          <p:cNvSpPr>
            <a:spLocks noChangeShapeType="1"/>
          </p:cNvSpPr>
          <p:nvPr/>
        </p:nvSpPr>
        <p:spPr bwMode="auto">
          <a:xfrm>
            <a:off x="971550" y="476250"/>
            <a:ext cx="6876814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57351" name="Rectangle 37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sp>
        <p:nvSpPr>
          <p:cNvPr id="57352" name="Rectangle 39"/>
          <p:cNvSpPr>
            <a:spLocks noChangeArrowheads="1"/>
          </p:cNvSpPr>
          <p:nvPr/>
        </p:nvSpPr>
        <p:spPr bwMode="auto">
          <a:xfrm>
            <a:off x="0" y="30495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sp>
        <p:nvSpPr>
          <p:cNvPr id="57353" name="Rectangle 40"/>
          <p:cNvSpPr>
            <a:spLocks noChangeArrowheads="1"/>
          </p:cNvSpPr>
          <p:nvPr/>
        </p:nvSpPr>
        <p:spPr bwMode="auto">
          <a:xfrm>
            <a:off x="972655" y="534987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Messfehler der Geschwindigkeitsmessung</a:t>
            </a:r>
            <a:endParaRPr lang="de-DE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7354" name="Rectangle 42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sp>
        <p:nvSpPr>
          <p:cNvPr id="57355" name="Rectangle 46"/>
          <p:cNvSpPr>
            <a:spLocks noChangeArrowheads="1"/>
          </p:cNvSpPr>
          <p:nvPr/>
        </p:nvSpPr>
        <p:spPr bwMode="auto">
          <a:xfrm>
            <a:off x="0" y="3021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sp>
        <p:nvSpPr>
          <p:cNvPr id="57356" name="Rectangle 48"/>
          <p:cNvSpPr>
            <a:spLocks noChangeArrowheads="1"/>
          </p:cNvSpPr>
          <p:nvPr/>
        </p:nvSpPr>
        <p:spPr bwMode="auto">
          <a:xfrm>
            <a:off x="827088" y="908050"/>
            <a:ext cx="51347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Dynamischer </a:t>
            </a: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Druck gemessen mit Prandtl-Rohr: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 dirty="0" err="1">
                <a:solidFill>
                  <a:schemeClr val="accent2"/>
                </a:solidFill>
                <a:latin typeface="Huni_Quorum Medium BT" pitchFamily="34" charset="-18"/>
              </a:rPr>
              <a:t>d</a:t>
            </a: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=486,2Pa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7357" name="Rectangle 49"/>
          <p:cNvSpPr>
            <a:spLocks noChangeArrowheads="1"/>
          </p:cNvSpPr>
          <p:nvPr/>
        </p:nvSpPr>
        <p:spPr bwMode="auto">
          <a:xfrm>
            <a:off x="863600" y="1520825"/>
            <a:ext cx="3748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Umweltparametern: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 dirty="0">
                <a:solidFill>
                  <a:schemeClr val="accent2"/>
                </a:solidFill>
                <a:latin typeface="Huni_Quorum Medium BT" pitchFamily="34" charset="-18"/>
              </a:rPr>
              <a:t>0</a:t>
            </a: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=1010hPa   ; T=22°C (293K);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Spez. Gaskonstante des 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Lufts</a:t>
            </a: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R=287 J/kg/K</a:t>
            </a:r>
          </a:p>
        </p:txBody>
      </p:sp>
      <p:sp>
        <p:nvSpPr>
          <p:cNvPr id="57358" name="Rectangle 51"/>
          <p:cNvSpPr>
            <a:spLocks noChangeArrowheads="1"/>
          </p:cNvSpPr>
          <p:nvPr/>
        </p:nvSpPr>
        <p:spPr bwMode="auto">
          <a:xfrm>
            <a:off x="0" y="31162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sp>
        <p:nvSpPr>
          <p:cNvPr id="57359" name="Rectangle 52"/>
          <p:cNvSpPr>
            <a:spLocks noChangeArrowheads="1"/>
          </p:cNvSpPr>
          <p:nvPr/>
        </p:nvSpPr>
        <p:spPr bwMode="auto">
          <a:xfrm>
            <a:off x="900113" y="4041775"/>
            <a:ext cx="5673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Messvariablen  mit Messfehler belastet (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X</a:t>
            </a:r>
            <a:r>
              <a:rPr lang="de-DE" altLang="hu-HU" sz="1800" b="0" baseline="-25000" dirty="0" err="1" smtClean="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Ablesefehler des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atm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. Druckes </a:t>
            </a:r>
            <a:r>
              <a:rPr lang="de-DE" altLang="hu-HU" sz="1800" b="0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 dirty="0" smtClean="0">
                <a:solidFill>
                  <a:schemeClr val="accent2"/>
                </a:solidFill>
                <a:latin typeface="Huni_Quorum Medium BT" pitchFamily="34" charset="-18"/>
              </a:rPr>
              <a:t>0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=100Pa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Messfehler der Temperaturmessung, 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de-DE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T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=1K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Messfehler der Druckmessung (EMB-001) </a:t>
            </a:r>
            <a:r>
              <a:rPr lang="de-DE" altLang="hu-HU" sz="1800" b="0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d(D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 dirty="0" smtClean="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de-DE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)=2Pa</a:t>
            </a:r>
            <a:endParaRPr lang="de-DE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7360" name="Rectangle 60"/>
          <p:cNvSpPr>
            <a:spLocks noChangeArrowheads="1"/>
          </p:cNvSpPr>
          <p:nvPr/>
        </p:nvSpPr>
        <p:spPr bwMode="auto">
          <a:xfrm>
            <a:off x="0" y="30353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dirty="0">
              <a:latin typeface="Huni_Quorum Medium BT" pitchFamily="34" charset="-18"/>
            </a:endParaRPr>
          </a:p>
        </p:txBody>
      </p:sp>
      <p:graphicFrame>
        <p:nvGraphicFramePr>
          <p:cNvPr id="57361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426163"/>
              </p:ext>
            </p:extLst>
          </p:nvPr>
        </p:nvGraphicFramePr>
        <p:xfrm>
          <a:off x="4356100" y="1773238"/>
          <a:ext cx="1625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9" name="Equation" r:id="rId6" imgW="1625600" imgH="711200" progId="Equation.3">
                  <p:embed/>
                </p:oleObj>
              </mc:Choice>
              <mc:Fallback>
                <p:oleObj name="Equation" r:id="rId6" imgW="1625600" imgH="71120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1773238"/>
                        <a:ext cx="1625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2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924821"/>
              </p:ext>
            </p:extLst>
          </p:nvPr>
        </p:nvGraphicFramePr>
        <p:xfrm>
          <a:off x="7056438" y="1736725"/>
          <a:ext cx="1244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0" name="Equation" r:id="rId8" imgW="1244600" imgH="609600" progId="Equation.3">
                  <p:embed/>
                </p:oleObj>
              </mc:Choice>
              <mc:Fallback>
                <p:oleObj name="Equation" r:id="rId8" imgW="1244600" imgH="609600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1736725"/>
                        <a:ext cx="1244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3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131945"/>
              </p:ext>
            </p:extLst>
          </p:nvPr>
        </p:nvGraphicFramePr>
        <p:xfrm>
          <a:off x="971550" y="3357563"/>
          <a:ext cx="304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1" name="Equation" r:id="rId10" imgW="3048000" imgH="330200" progId="Equation.3">
                  <p:embed/>
                </p:oleObj>
              </mc:Choice>
              <mc:Fallback>
                <p:oleObj name="Equation" r:id="rId10" imgW="3048000" imgH="330200" progId="Equation.3">
                  <p:embed/>
                  <p:pic>
                    <p:nvPicPr>
                      <p:cNvPr id="0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357563"/>
                        <a:ext cx="304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4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584551"/>
              </p:ext>
            </p:extLst>
          </p:nvPr>
        </p:nvGraphicFramePr>
        <p:xfrm>
          <a:off x="4519613" y="2867025"/>
          <a:ext cx="137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2" name="Equation" r:id="rId12" imgW="1371600" imgH="609600" progId="Equation.3">
                  <p:embed/>
                </p:oleObj>
              </mc:Choice>
              <mc:Fallback>
                <p:oleObj name="Equation" r:id="rId12" imgW="1371600" imgH="6096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2867025"/>
                        <a:ext cx="1371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5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856117"/>
              </p:ext>
            </p:extLst>
          </p:nvPr>
        </p:nvGraphicFramePr>
        <p:xfrm>
          <a:off x="7004050" y="2816225"/>
          <a:ext cx="1422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3" name="Equation" r:id="rId14" imgW="1422400" imgH="609600" progId="Equation.3">
                  <p:embed/>
                </p:oleObj>
              </mc:Choice>
              <mc:Fallback>
                <p:oleObj name="Equation" r:id="rId14" imgW="1422400" imgH="609600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4050" y="2816225"/>
                        <a:ext cx="1422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59415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ABD73BE0-21B6-4F80-9F96-D2158BF8C292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19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59417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59395" name="Line 11"/>
          <p:cNvSpPr>
            <a:spLocks noChangeShapeType="1"/>
          </p:cNvSpPr>
          <p:nvPr/>
        </p:nvSpPr>
        <p:spPr bwMode="auto">
          <a:xfrm>
            <a:off x="971550" y="476250"/>
            <a:ext cx="7740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9396" name="Rectangle 48"/>
          <p:cNvSpPr>
            <a:spLocks noChangeArrowheads="1"/>
          </p:cNvSpPr>
          <p:nvPr/>
        </p:nvSpPr>
        <p:spPr bwMode="auto">
          <a:xfrm>
            <a:off x="792163" y="800100"/>
            <a:ext cx="2979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Absoluter Fehler allgeimein</a:t>
            </a:r>
          </a:p>
        </p:txBody>
      </p:sp>
      <p:sp>
        <p:nvSpPr>
          <p:cNvPr id="59397" name="Rectangle 49"/>
          <p:cNvSpPr>
            <a:spLocks noChangeArrowheads="1"/>
          </p:cNvSpPr>
          <p:nvPr/>
        </p:nvSpPr>
        <p:spPr bwMode="auto">
          <a:xfrm>
            <a:off x="4787900" y="2636838"/>
            <a:ext cx="1611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(d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p, 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T, 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d(D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)</a:t>
            </a:r>
          </a:p>
        </p:txBody>
      </p:sp>
      <p:sp>
        <p:nvSpPr>
          <p:cNvPr id="59398" name="Rectangle 5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399" name="Rectangle 54"/>
          <p:cNvSpPr>
            <a:spLocks noChangeArrowheads="1"/>
          </p:cNvSpPr>
          <p:nvPr/>
        </p:nvSpPr>
        <p:spPr bwMode="auto">
          <a:xfrm>
            <a:off x="0" y="3021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00" name="Rectangle 56"/>
          <p:cNvSpPr>
            <a:spLocks noChangeArrowheads="1"/>
          </p:cNvSpPr>
          <p:nvPr/>
        </p:nvSpPr>
        <p:spPr bwMode="auto">
          <a:xfrm>
            <a:off x="0" y="3021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01" name="Rectangle 58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02" name="AutoShape 60"/>
          <p:cNvSpPr>
            <a:spLocks/>
          </p:cNvSpPr>
          <p:nvPr/>
        </p:nvSpPr>
        <p:spPr bwMode="auto">
          <a:xfrm>
            <a:off x="2411413" y="3681413"/>
            <a:ext cx="215900" cy="2233612"/>
          </a:xfrm>
          <a:prstGeom prst="leftBrace">
            <a:avLst>
              <a:gd name="adj1" fmla="val 570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03" name="Rectangle 70"/>
          <p:cNvSpPr>
            <a:spLocks noChangeArrowheads="1"/>
          </p:cNvSpPr>
          <p:nvPr/>
        </p:nvSpPr>
        <p:spPr bwMode="auto">
          <a:xfrm>
            <a:off x="0" y="30305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04" name="Rectangle 76"/>
          <p:cNvSpPr>
            <a:spLocks noChangeArrowheads="1"/>
          </p:cNvSpPr>
          <p:nvPr/>
        </p:nvSpPr>
        <p:spPr bwMode="auto">
          <a:xfrm>
            <a:off x="0" y="30353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59405" name="Group 84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9412" name="Rectangle 85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9413" name="Rectangle 86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59414" name="Picture 87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59406" name="Object 5"/>
          <p:cNvGraphicFramePr>
            <a:graphicFrameLocks noChangeAspect="1"/>
          </p:cNvGraphicFramePr>
          <p:nvPr/>
        </p:nvGraphicFramePr>
        <p:xfrm>
          <a:off x="2484438" y="1341438"/>
          <a:ext cx="2413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2" name="Equation" r:id="rId6" imgW="2413000" imgH="825500" progId="Equation.3">
                  <p:embed/>
                </p:oleObj>
              </mc:Choice>
              <mc:Fallback>
                <p:oleObj name="Equation" r:id="rId6" imgW="2413000" imgH="825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341438"/>
                        <a:ext cx="24130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7" name="Object 6"/>
          <p:cNvGraphicFramePr>
            <a:graphicFrameLocks noChangeAspect="1"/>
          </p:cNvGraphicFramePr>
          <p:nvPr/>
        </p:nvGraphicFramePr>
        <p:xfrm>
          <a:off x="2735263" y="3644900"/>
          <a:ext cx="5334000" cy="233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3" name="Equation" r:id="rId8" imgW="5334000" imgH="2336800" progId="Equation.3">
                  <p:embed/>
                </p:oleObj>
              </mc:Choice>
              <mc:Fallback>
                <p:oleObj name="Equation" r:id="rId8" imgW="5334000" imgH="2336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3644900"/>
                        <a:ext cx="5334000" cy="233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8" name="Object 65"/>
          <p:cNvGraphicFramePr>
            <a:graphicFrameLocks noChangeAspect="1"/>
          </p:cNvGraphicFramePr>
          <p:nvPr/>
        </p:nvGraphicFramePr>
        <p:xfrm>
          <a:off x="935038" y="2492375"/>
          <a:ext cx="258286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4" name="Equation" r:id="rId10" imgW="2870200" imgH="685800" progId="Equation.3">
                  <p:embed/>
                </p:oleObj>
              </mc:Choice>
              <mc:Fallback>
                <p:oleObj name="Equation" r:id="rId10" imgW="2870200" imgH="685800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2492375"/>
                        <a:ext cx="2582862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9" name="Jobbra nyíl 32"/>
          <p:cNvSpPr>
            <a:spLocks noChangeArrowheads="1"/>
          </p:cNvSpPr>
          <p:nvPr/>
        </p:nvSpPr>
        <p:spPr bwMode="auto">
          <a:xfrm rot="3618404">
            <a:off x="1135857" y="3726656"/>
            <a:ext cx="1392238" cy="358775"/>
          </a:xfrm>
          <a:prstGeom prst="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9410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ä</a:t>
            </a: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tzung bei mehreren Messwerten II.</a:t>
            </a:r>
          </a:p>
        </p:txBody>
      </p:sp>
      <p:sp>
        <p:nvSpPr>
          <p:cNvPr id="59411" name="Rectangle 40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Messfehler der Geschwindigkeitmessung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61463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A7A00DCD-CAA8-4A64-9A06-D63CED2A0077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20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61465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61443" name="Line 11"/>
          <p:cNvSpPr>
            <a:spLocks noChangeShapeType="1"/>
          </p:cNvSpPr>
          <p:nvPr/>
        </p:nvSpPr>
        <p:spPr bwMode="auto">
          <a:xfrm>
            <a:off x="971550" y="476250"/>
            <a:ext cx="75247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1444" name="Rectangle 5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61445" name="Rectangle 54"/>
          <p:cNvSpPr>
            <a:spLocks noChangeArrowheads="1"/>
          </p:cNvSpPr>
          <p:nvPr/>
        </p:nvSpPr>
        <p:spPr bwMode="auto">
          <a:xfrm>
            <a:off x="0" y="3021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61446" name="Rectangle 56"/>
          <p:cNvSpPr>
            <a:spLocks noChangeArrowheads="1"/>
          </p:cNvSpPr>
          <p:nvPr/>
        </p:nvSpPr>
        <p:spPr bwMode="auto">
          <a:xfrm>
            <a:off x="0" y="3021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61447" name="Rectangle 58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61448" name="Rectangle 64"/>
          <p:cNvSpPr>
            <a:spLocks noChangeArrowheads="1"/>
          </p:cNvSpPr>
          <p:nvPr/>
        </p:nvSpPr>
        <p:spPr bwMode="auto">
          <a:xfrm>
            <a:off x="935038" y="1052513"/>
            <a:ext cx="4287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Absoluter Fehler der Geschw.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Messung:</a:t>
            </a:r>
          </a:p>
        </p:txBody>
      </p:sp>
      <p:sp>
        <p:nvSpPr>
          <p:cNvPr id="61449" name="Rectangle 65"/>
          <p:cNvSpPr>
            <a:spLocks noChangeArrowheads="1"/>
          </p:cNvSpPr>
          <p:nvPr/>
        </p:nvSpPr>
        <p:spPr bwMode="auto">
          <a:xfrm>
            <a:off x="968698" y="4416273"/>
            <a:ext cx="1878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Relativer Fehler:</a:t>
            </a:r>
          </a:p>
        </p:txBody>
      </p:sp>
      <p:sp>
        <p:nvSpPr>
          <p:cNvPr id="61450" name="Rectangle 70"/>
          <p:cNvSpPr>
            <a:spLocks noChangeArrowheads="1"/>
          </p:cNvSpPr>
          <p:nvPr/>
        </p:nvSpPr>
        <p:spPr bwMode="auto">
          <a:xfrm>
            <a:off x="0" y="30305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61451" name="Rectangle 71"/>
          <p:cNvSpPr>
            <a:spLocks noChangeArrowheads="1"/>
          </p:cNvSpPr>
          <p:nvPr/>
        </p:nvSpPr>
        <p:spPr bwMode="auto">
          <a:xfrm>
            <a:off x="968698" y="5638306"/>
            <a:ext cx="276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Ergebnis mit dem Fehler:</a:t>
            </a:r>
          </a:p>
        </p:txBody>
      </p:sp>
      <p:sp>
        <p:nvSpPr>
          <p:cNvPr id="61452" name="Rectangle 76"/>
          <p:cNvSpPr>
            <a:spLocks noChangeArrowheads="1"/>
          </p:cNvSpPr>
          <p:nvPr/>
        </p:nvSpPr>
        <p:spPr bwMode="auto">
          <a:xfrm>
            <a:off x="0" y="30353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61453" name="Group 84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1460" name="Rectangle 85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1461" name="Rectangle 86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61462" name="Picture 87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1456" name="Object 6"/>
          <p:cNvGraphicFramePr>
            <a:graphicFrameLocks noChangeAspect="1"/>
          </p:cNvGraphicFramePr>
          <p:nvPr/>
        </p:nvGraphicFramePr>
        <p:xfrm>
          <a:off x="503238" y="1952625"/>
          <a:ext cx="8475662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0" name="Equation" r:id="rId6" imgW="10591800" imgH="863600" progId="Equation.3">
                  <p:embed/>
                </p:oleObj>
              </mc:Choice>
              <mc:Fallback>
                <p:oleObj name="Equation" r:id="rId6" imgW="10591800" imgH="863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1952625"/>
                        <a:ext cx="8475662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8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Messfehlerabsch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ä</a:t>
            </a: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tzung bei mehreren Messwerten III.</a:t>
            </a:r>
          </a:p>
        </p:txBody>
      </p:sp>
      <p:sp>
        <p:nvSpPr>
          <p:cNvPr id="61459" name="Rectangle 40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Messfehler der Geschwindigkeitmessung</a:t>
            </a:r>
          </a:p>
        </p:txBody>
      </p:sp>
      <p:graphicFrame>
        <p:nvGraphicFramePr>
          <p:cNvPr id="28" name="Object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065812"/>
              </p:ext>
            </p:extLst>
          </p:nvPr>
        </p:nvGraphicFramePr>
        <p:xfrm>
          <a:off x="1552470" y="4722291"/>
          <a:ext cx="2747033" cy="794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1" name="Equation" r:id="rId8" imgW="1358640" imgH="393480" progId="Equation.3">
                  <p:embed/>
                </p:oleObj>
              </mc:Choice>
              <mc:Fallback>
                <p:oleObj name="Equation" r:id="rId8" imgW="1358640" imgH="393480" progId="Equation.3">
                  <p:embed/>
                  <p:pic>
                    <p:nvPicPr>
                      <p:cNvPr id="20496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470" y="4722291"/>
                        <a:ext cx="2747033" cy="7949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églalap 1"/>
          <p:cNvSpPr>
            <a:spLocks noChangeArrowheads="1"/>
          </p:cNvSpPr>
          <p:nvPr/>
        </p:nvSpPr>
        <p:spPr bwMode="auto">
          <a:xfrm>
            <a:off x="935038" y="6122563"/>
            <a:ext cx="5848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 dirty="0" smtClean="0">
                <a:solidFill>
                  <a:schemeClr val="accent2"/>
                </a:solidFill>
                <a:latin typeface="Huni_Quorum Medium BT" panose="020E0603030505020404" pitchFamily="34" charset="-18"/>
              </a:rPr>
              <a:t>Berechnete Werte im Protokoll in dieser Form angeben!</a:t>
            </a:r>
            <a:endParaRPr lang="de-DE" altLang="hu-HU" sz="1800" dirty="0">
              <a:latin typeface="Huni_Quorum Medium BT" panose="020E0603030505020404" pitchFamily="34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Szövegdoboz 29"/>
              <p:cNvSpPr txBox="1"/>
              <p:nvPr/>
            </p:nvSpPr>
            <p:spPr>
              <a:xfrm>
                <a:off x="777932" y="2922039"/>
                <a:ext cx="2713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=0,07739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𝑠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30" name="Szövegdoboz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32" y="2922039"/>
                <a:ext cx="2713948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Egyenes összekötő 30"/>
          <p:cNvCxnSpPr/>
          <p:nvPr/>
        </p:nvCxnSpPr>
        <p:spPr bwMode="auto">
          <a:xfrm>
            <a:off x="1907704" y="3714127"/>
            <a:ext cx="6326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65"/>
          <p:cNvSpPr>
            <a:spLocks noChangeArrowheads="1"/>
          </p:cNvSpPr>
          <p:nvPr/>
        </p:nvSpPr>
        <p:spPr bwMode="auto">
          <a:xfrm>
            <a:off x="5422655" y="3210071"/>
            <a:ext cx="33978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600" b="0" dirty="0" err="1" smtClean="0">
                <a:solidFill>
                  <a:schemeClr val="accent2"/>
                </a:solidFill>
                <a:latin typeface="+mn-lt"/>
              </a:rPr>
              <a:t>Unsichere</a:t>
            </a: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hu-HU" altLang="hu-HU" sz="1600" b="0" dirty="0" err="1" smtClean="0">
                <a:solidFill>
                  <a:schemeClr val="accent2"/>
                </a:solidFill>
                <a:latin typeface="+mn-lt"/>
              </a:rPr>
              <a:t>Ziffer</a:t>
            </a: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600" dirty="0" smtClean="0">
                <a:solidFill>
                  <a:schemeClr val="accent2"/>
                </a:solidFill>
                <a:latin typeface="+mn-lt"/>
              </a:rPr>
              <a:t>Max. 2 </a:t>
            </a:r>
            <a:r>
              <a:rPr lang="hu-HU" altLang="hu-HU" sz="1600" dirty="0" err="1" smtClean="0">
                <a:solidFill>
                  <a:schemeClr val="accent2"/>
                </a:solidFill>
                <a:latin typeface="+mn-lt"/>
              </a:rPr>
              <a:t>unsichere</a:t>
            </a:r>
            <a:r>
              <a:rPr lang="hu-HU" altLang="hu-HU" sz="16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hu-HU" altLang="hu-HU" sz="1600" dirty="0" err="1" smtClean="0">
                <a:solidFill>
                  <a:schemeClr val="accent2"/>
                </a:solidFill>
                <a:latin typeface="+mn-lt"/>
              </a:rPr>
              <a:t>Ziffer</a:t>
            </a:r>
            <a:r>
              <a:rPr lang="hu-HU" altLang="hu-HU" sz="1600" dirty="0" smtClean="0">
                <a:solidFill>
                  <a:schemeClr val="accent2"/>
                </a:solidFill>
                <a:latin typeface="+mn-lt"/>
              </a:rPr>
              <a:t> anzugeben!</a:t>
            </a:r>
            <a:endParaRPr lang="en-US" altLang="hu-HU" sz="1600" b="0" dirty="0">
              <a:solidFill>
                <a:schemeClr val="accent2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Szövegdoboz 32"/>
              <p:cNvSpPr txBox="1"/>
              <p:nvPr/>
            </p:nvSpPr>
            <p:spPr>
              <a:xfrm>
                <a:off x="5480020" y="5559623"/>
                <a:ext cx="3283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=28,55 ±0,08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𝑠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33" name="Szövegdoboz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0020" y="5559623"/>
                <a:ext cx="3283085" cy="461665"/>
              </a:xfrm>
              <a:prstGeom prst="rect">
                <a:avLst/>
              </a:prstGeom>
              <a:blipFill>
                <a:blip r:embed="rId11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zögletes összekötő 33"/>
          <p:cNvCxnSpPr/>
          <p:nvPr/>
        </p:nvCxnSpPr>
        <p:spPr bwMode="auto">
          <a:xfrm flipV="1">
            <a:off x="2224023" y="3555302"/>
            <a:ext cx="3198632" cy="302841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/>
              <p:cNvSpPr txBox="1"/>
              <p:nvPr/>
            </p:nvSpPr>
            <p:spPr>
              <a:xfrm>
                <a:off x="539552" y="3324470"/>
                <a:ext cx="30243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=28,5497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𝑠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35" name="Szövegdoboz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24470"/>
                <a:ext cx="3024336" cy="461665"/>
              </a:xfrm>
              <a:prstGeom prst="rect">
                <a:avLst/>
              </a:prstGeom>
              <a:blipFill>
                <a:blip r:embed="rId12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Egyenes összekötő 35"/>
          <p:cNvCxnSpPr/>
          <p:nvPr/>
        </p:nvCxnSpPr>
        <p:spPr bwMode="auto">
          <a:xfrm>
            <a:off x="2224023" y="3714127"/>
            <a:ext cx="0" cy="14401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024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024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10250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60EFD3EA-BBE9-4878-9846-F950CE07D14C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Druckdifferenzmessung (Δp)</a:t>
            </a:r>
          </a:p>
        </p:txBody>
      </p:sp>
      <p:sp>
        <p:nvSpPr>
          <p:cNvPr id="10246" name="Line 11"/>
          <p:cNvSpPr>
            <a:spLocks noChangeShapeType="1"/>
          </p:cNvSpPr>
          <p:nvPr/>
        </p:nvSpPr>
        <p:spPr bwMode="auto">
          <a:xfrm>
            <a:off x="971550" y="476250"/>
            <a:ext cx="52927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247" name="Text Box 12"/>
          <p:cNvSpPr txBox="1">
            <a:spLocks noChangeArrowheads="1"/>
          </p:cNvSpPr>
          <p:nvPr/>
        </p:nvSpPr>
        <p:spPr bwMode="auto">
          <a:xfrm>
            <a:off x="863600" y="1125538"/>
            <a:ext cx="80645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Bildet den Grund der Messung weiterer strömungsmechanische Variablen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Messung des Druckunterschiedes von 2 Punkten in der Strömung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Oft wird zu einen Referenzdruck verglichen</a:t>
            </a:r>
          </a:p>
          <a:p>
            <a:pPr lvl="2"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(Referenz : atmosphärischer Druck, statischer Druck des Kanals)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Instrumente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U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-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Rohr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anometer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"umgekehrtes" U-Rohrmanometer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Betz-Manometer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Schrägrohrmanometer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Mikromanometer mit gekrümmten Rohr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EMB-001 Digitalmanometer</a:t>
            </a:r>
          </a:p>
        </p:txBody>
      </p:sp>
    </p:spTree>
    <p:extLst>
      <p:ext uri="{BB962C8B-B14F-4D97-AF65-F5344CB8AC3E}">
        <p14:creationId xmlns:p14="http://schemas.microsoft.com/office/powerpoint/2010/main" val="2887363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80"/>
          <p:cNvSpPr>
            <a:spLocks noChangeArrowheads="1"/>
          </p:cNvSpPr>
          <p:nvPr/>
        </p:nvSpPr>
        <p:spPr bwMode="auto">
          <a:xfrm>
            <a:off x="8316913" y="584200"/>
            <a:ext cx="576262" cy="1692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291" name="Rectangle 53"/>
          <p:cNvSpPr>
            <a:spLocks noChangeArrowheads="1"/>
          </p:cNvSpPr>
          <p:nvPr/>
        </p:nvSpPr>
        <p:spPr bwMode="auto">
          <a:xfrm>
            <a:off x="5795963" y="908050"/>
            <a:ext cx="3024187" cy="1081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1229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235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235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12352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3F66647A-BEEB-4519-864F-8D8F61823E9D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Δp Messung/ U-Rohrmanometer I.</a:t>
            </a:r>
          </a:p>
        </p:txBody>
      </p:sp>
      <p:sp>
        <p:nvSpPr>
          <p:cNvPr id="1229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297" name="Line 55"/>
          <p:cNvSpPr>
            <a:spLocks noChangeShapeType="1"/>
          </p:cNvSpPr>
          <p:nvPr/>
        </p:nvSpPr>
        <p:spPr bwMode="auto">
          <a:xfrm>
            <a:off x="5292725" y="1449388"/>
            <a:ext cx="3743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298" name="Oval 56"/>
          <p:cNvSpPr>
            <a:spLocks noChangeArrowheads="1"/>
          </p:cNvSpPr>
          <p:nvPr/>
        </p:nvSpPr>
        <p:spPr bwMode="auto">
          <a:xfrm>
            <a:off x="7164388" y="13589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299" name="Line 57"/>
          <p:cNvSpPr>
            <a:spLocks noChangeShapeType="1"/>
          </p:cNvSpPr>
          <p:nvPr/>
        </p:nvSpPr>
        <p:spPr bwMode="auto">
          <a:xfrm flipH="1">
            <a:off x="7046913" y="1511300"/>
            <a:ext cx="14287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0" name="Line 58"/>
          <p:cNvSpPr>
            <a:spLocks noChangeShapeType="1"/>
          </p:cNvSpPr>
          <p:nvPr/>
        </p:nvSpPr>
        <p:spPr bwMode="auto">
          <a:xfrm flipH="1">
            <a:off x="7272338" y="908050"/>
            <a:ext cx="14287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1" name="Rectangle 60"/>
          <p:cNvSpPr>
            <a:spLocks noChangeArrowheads="1"/>
          </p:cNvSpPr>
          <p:nvPr/>
        </p:nvSpPr>
        <p:spPr bwMode="auto">
          <a:xfrm>
            <a:off x="5921375" y="1989138"/>
            <a:ext cx="90488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02" name="Rectangle 61"/>
          <p:cNvSpPr>
            <a:spLocks noChangeArrowheads="1"/>
          </p:cNvSpPr>
          <p:nvPr/>
        </p:nvSpPr>
        <p:spPr bwMode="auto">
          <a:xfrm>
            <a:off x="8577263" y="1989138"/>
            <a:ext cx="90487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03" name="Line 63"/>
          <p:cNvSpPr>
            <a:spLocks noChangeShapeType="1"/>
          </p:cNvSpPr>
          <p:nvPr/>
        </p:nvSpPr>
        <p:spPr bwMode="auto">
          <a:xfrm>
            <a:off x="5967413" y="2214563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4" name="Line 66"/>
          <p:cNvSpPr>
            <a:spLocks noChangeShapeType="1"/>
          </p:cNvSpPr>
          <p:nvPr/>
        </p:nvSpPr>
        <p:spPr bwMode="auto">
          <a:xfrm>
            <a:off x="5967413" y="2484438"/>
            <a:ext cx="90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5" name="Line 67"/>
          <p:cNvSpPr>
            <a:spLocks noChangeShapeType="1"/>
          </p:cNvSpPr>
          <p:nvPr/>
        </p:nvSpPr>
        <p:spPr bwMode="auto">
          <a:xfrm>
            <a:off x="6867525" y="2484438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6" name="Line 69"/>
          <p:cNvSpPr>
            <a:spLocks noChangeShapeType="1"/>
          </p:cNvSpPr>
          <p:nvPr/>
        </p:nvSpPr>
        <p:spPr bwMode="auto">
          <a:xfrm>
            <a:off x="8621713" y="2214563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7" name="Line 70"/>
          <p:cNvSpPr>
            <a:spLocks noChangeShapeType="1"/>
          </p:cNvSpPr>
          <p:nvPr/>
        </p:nvSpPr>
        <p:spPr bwMode="auto">
          <a:xfrm flipH="1">
            <a:off x="7677150" y="2484438"/>
            <a:ext cx="944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8" name="Line 71"/>
          <p:cNvSpPr>
            <a:spLocks noChangeShapeType="1"/>
          </p:cNvSpPr>
          <p:nvPr/>
        </p:nvSpPr>
        <p:spPr bwMode="auto">
          <a:xfrm>
            <a:off x="7677150" y="2484438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09" name="Rectangle 72"/>
          <p:cNvSpPr>
            <a:spLocks noChangeArrowheads="1"/>
          </p:cNvSpPr>
          <p:nvPr/>
        </p:nvSpPr>
        <p:spPr bwMode="auto">
          <a:xfrm>
            <a:off x="5921375" y="682625"/>
            <a:ext cx="90488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10" name="Rectangle 73"/>
          <p:cNvSpPr>
            <a:spLocks noChangeArrowheads="1"/>
          </p:cNvSpPr>
          <p:nvPr/>
        </p:nvSpPr>
        <p:spPr bwMode="auto">
          <a:xfrm>
            <a:off x="8567738" y="682625"/>
            <a:ext cx="90487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11" name="Oval 74"/>
          <p:cNvSpPr>
            <a:spLocks noChangeArrowheads="1"/>
          </p:cNvSpPr>
          <p:nvPr/>
        </p:nvSpPr>
        <p:spPr bwMode="auto">
          <a:xfrm>
            <a:off x="8532813" y="1376363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12" name="Oval 75"/>
          <p:cNvSpPr>
            <a:spLocks noChangeArrowheads="1"/>
          </p:cNvSpPr>
          <p:nvPr/>
        </p:nvSpPr>
        <p:spPr bwMode="auto">
          <a:xfrm>
            <a:off x="5867400" y="1376363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13" name="Oval 76"/>
          <p:cNvSpPr>
            <a:spLocks noChangeArrowheads="1"/>
          </p:cNvSpPr>
          <p:nvPr/>
        </p:nvSpPr>
        <p:spPr bwMode="auto">
          <a:xfrm>
            <a:off x="5688013" y="584200"/>
            <a:ext cx="576262" cy="1692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14" name="Line 78"/>
          <p:cNvSpPr>
            <a:spLocks noChangeShapeType="1"/>
          </p:cNvSpPr>
          <p:nvPr/>
        </p:nvSpPr>
        <p:spPr bwMode="auto">
          <a:xfrm flipV="1">
            <a:off x="5940425" y="1268413"/>
            <a:ext cx="323850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15" name="Line 79"/>
          <p:cNvSpPr>
            <a:spLocks noChangeShapeType="1"/>
          </p:cNvSpPr>
          <p:nvPr/>
        </p:nvSpPr>
        <p:spPr bwMode="auto">
          <a:xfrm flipV="1">
            <a:off x="5976938" y="58420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16" name="Line 81"/>
          <p:cNvSpPr>
            <a:spLocks noChangeShapeType="1"/>
          </p:cNvSpPr>
          <p:nvPr/>
        </p:nvSpPr>
        <p:spPr bwMode="auto">
          <a:xfrm flipV="1">
            <a:off x="8604250" y="1268413"/>
            <a:ext cx="323850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17" name="Line 82"/>
          <p:cNvSpPr>
            <a:spLocks noChangeShapeType="1"/>
          </p:cNvSpPr>
          <p:nvPr/>
        </p:nvSpPr>
        <p:spPr bwMode="auto">
          <a:xfrm flipV="1">
            <a:off x="8604250" y="58420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18" name="Text Box 84"/>
          <p:cNvSpPr txBox="1">
            <a:spLocks noChangeArrowheads="1"/>
          </p:cNvSpPr>
          <p:nvPr/>
        </p:nvSpPr>
        <p:spPr bwMode="auto">
          <a:xfrm>
            <a:off x="971550" y="576263"/>
            <a:ext cx="43561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Rohrströmung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Absperrklappe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Ringleitung</a:t>
            </a:r>
          </a:p>
        </p:txBody>
      </p:sp>
      <p:sp>
        <p:nvSpPr>
          <p:cNvPr id="12319" name="Line 85"/>
          <p:cNvSpPr>
            <a:spLocks noChangeShapeType="1"/>
          </p:cNvSpPr>
          <p:nvPr/>
        </p:nvSpPr>
        <p:spPr bwMode="auto">
          <a:xfrm>
            <a:off x="4859338" y="1449388"/>
            <a:ext cx="755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grpSp>
        <p:nvGrpSpPr>
          <p:cNvPr id="12320" name="Group 87"/>
          <p:cNvGrpSpPr>
            <a:grpSpLocks/>
          </p:cNvGrpSpPr>
          <p:nvPr/>
        </p:nvGrpSpPr>
        <p:grpSpPr bwMode="auto">
          <a:xfrm>
            <a:off x="5489575" y="2854325"/>
            <a:ext cx="3330575" cy="3598863"/>
            <a:chOff x="3458" y="1798"/>
            <a:chExt cx="2098" cy="2267"/>
          </a:xfrm>
        </p:grpSpPr>
        <p:pic>
          <p:nvPicPr>
            <p:cNvPr id="12348" name="Picture 15" descr="u-csoves_manometer_konyv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8" y="1798"/>
              <a:ext cx="2098" cy="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49" name="Rectangle 86"/>
            <p:cNvSpPr>
              <a:spLocks noChangeArrowheads="1"/>
            </p:cNvSpPr>
            <p:nvPr/>
          </p:nvSpPr>
          <p:spPr bwMode="auto">
            <a:xfrm>
              <a:off x="5103" y="2795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</a:p>
          </p:txBody>
        </p:sp>
      </p:grpSp>
      <p:sp>
        <p:nvSpPr>
          <p:cNvPr id="12321" name="Line 88"/>
          <p:cNvSpPr>
            <a:spLocks noChangeShapeType="1"/>
          </p:cNvSpPr>
          <p:nvPr/>
        </p:nvSpPr>
        <p:spPr bwMode="auto">
          <a:xfrm>
            <a:off x="5616575" y="1449388"/>
            <a:ext cx="0" cy="3671887"/>
          </a:xfrm>
          <a:prstGeom prst="line">
            <a:avLst/>
          </a:prstGeom>
          <a:noFill/>
          <a:ln w="12700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22" name="Line 89"/>
          <p:cNvSpPr>
            <a:spLocks noChangeShapeType="1"/>
          </p:cNvSpPr>
          <p:nvPr/>
        </p:nvSpPr>
        <p:spPr bwMode="auto">
          <a:xfrm flipH="1">
            <a:off x="5400675" y="5121275"/>
            <a:ext cx="1366838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23" name="Rectangle 90"/>
          <p:cNvSpPr>
            <a:spLocks noChangeArrowheads="1"/>
          </p:cNvSpPr>
          <p:nvPr/>
        </p:nvSpPr>
        <p:spPr bwMode="auto">
          <a:xfrm>
            <a:off x="5148263" y="2057400"/>
            <a:ext cx="4778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b="0">
                <a:solidFill>
                  <a:srgbClr val="B2B2B2"/>
                </a:solidFill>
              </a:rPr>
              <a:t>H</a:t>
            </a:r>
          </a:p>
        </p:txBody>
      </p:sp>
      <p:sp>
        <p:nvSpPr>
          <p:cNvPr id="12324" name="Rectangle 91"/>
          <p:cNvSpPr>
            <a:spLocks noChangeArrowheads="1"/>
          </p:cNvSpPr>
          <p:nvPr/>
        </p:nvSpPr>
        <p:spPr bwMode="auto">
          <a:xfrm>
            <a:off x="7056438" y="2960688"/>
            <a:ext cx="42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b="0">
                <a:solidFill>
                  <a:srgbClr val="B2B2B2"/>
                </a:solidFill>
                <a:latin typeface="Huni_Quorum Medium BT" pitchFamily="34" charset="-18"/>
              </a:rPr>
              <a:t>&gt;</a:t>
            </a:r>
          </a:p>
        </p:txBody>
      </p:sp>
      <p:grpSp>
        <p:nvGrpSpPr>
          <p:cNvPr id="12325" name="Group 96"/>
          <p:cNvGrpSpPr>
            <a:grpSpLocks/>
          </p:cNvGrpSpPr>
          <p:nvPr/>
        </p:nvGrpSpPr>
        <p:grpSpPr bwMode="auto">
          <a:xfrm>
            <a:off x="8459788" y="2781300"/>
            <a:ext cx="446087" cy="682625"/>
            <a:chOff x="2109" y="1344"/>
            <a:chExt cx="281" cy="430"/>
          </a:xfrm>
        </p:grpSpPr>
        <p:sp>
          <p:nvSpPr>
            <p:cNvPr id="12345" name="Line 93"/>
            <p:cNvSpPr>
              <a:spLocks noChangeShapeType="1"/>
            </p:cNvSpPr>
            <p:nvPr/>
          </p:nvSpPr>
          <p:spPr bwMode="auto">
            <a:xfrm>
              <a:off x="2109" y="1344"/>
              <a:ext cx="0" cy="430"/>
            </a:xfrm>
            <a:prstGeom prst="line">
              <a:avLst/>
            </a:prstGeom>
            <a:noFill/>
            <a:ln w="12700">
              <a:solidFill>
                <a:srgbClr val="B2B2B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2346" name="Rectangle 94"/>
            <p:cNvSpPr>
              <a:spLocks noChangeArrowheads="1"/>
            </p:cNvSpPr>
            <p:nvPr/>
          </p:nvSpPr>
          <p:spPr bwMode="auto">
            <a:xfrm>
              <a:off x="2132" y="1366"/>
              <a:ext cx="25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b="0">
                  <a:solidFill>
                    <a:srgbClr val="B2B2B2"/>
                  </a:solidFill>
                </a:rPr>
                <a:t>g</a:t>
              </a:r>
            </a:p>
          </p:txBody>
        </p:sp>
        <p:sp>
          <p:nvSpPr>
            <p:cNvPr id="12347" name="Line 95"/>
            <p:cNvSpPr>
              <a:spLocks noChangeShapeType="1"/>
            </p:cNvSpPr>
            <p:nvPr/>
          </p:nvSpPr>
          <p:spPr bwMode="auto">
            <a:xfrm>
              <a:off x="2200" y="1729"/>
              <a:ext cx="136" cy="0"/>
            </a:xfrm>
            <a:prstGeom prst="line">
              <a:avLst/>
            </a:prstGeom>
            <a:noFill/>
            <a:ln w="19050">
              <a:solidFill>
                <a:srgbClr val="B2B2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2326" name="Rectangle 97"/>
          <p:cNvSpPr>
            <a:spLocks noChangeArrowheads="1"/>
          </p:cNvSpPr>
          <p:nvPr/>
        </p:nvSpPr>
        <p:spPr bwMode="auto">
          <a:xfrm>
            <a:off x="5400675" y="5734050"/>
            <a:ext cx="75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b="0">
                <a:solidFill>
                  <a:schemeClr val="accent2"/>
                </a:solidFill>
              </a:rPr>
              <a:t>p</a:t>
            </a:r>
            <a:r>
              <a:rPr lang="hu-HU" altLang="hu-HU" b="0" baseline="-25000">
                <a:solidFill>
                  <a:schemeClr val="accent2"/>
                </a:solidFill>
              </a:rPr>
              <a:t>L</a:t>
            </a:r>
            <a:endParaRPr lang="de-DE" altLang="hu-HU" b="0" baseline="-25000">
              <a:solidFill>
                <a:schemeClr val="accent2"/>
              </a:solidFill>
            </a:endParaRPr>
          </a:p>
        </p:txBody>
      </p:sp>
      <p:sp>
        <p:nvSpPr>
          <p:cNvPr id="12327" name="Rectangle 98"/>
          <p:cNvSpPr>
            <a:spLocks noChangeArrowheads="1"/>
          </p:cNvSpPr>
          <p:nvPr/>
        </p:nvSpPr>
        <p:spPr bwMode="auto">
          <a:xfrm>
            <a:off x="8061325" y="5729288"/>
            <a:ext cx="65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b="0">
                <a:solidFill>
                  <a:schemeClr val="accent2"/>
                </a:solidFill>
              </a:rPr>
              <a:t>p</a:t>
            </a:r>
            <a:r>
              <a:rPr lang="hu-HU" altLang="hu-HU" b="0" baseline="-25000">
                <a:solidFill>
                  <a:schemeClr val="accent2"/>
                </a:solidFill>
              </a:rPr>
              <a:t>R</a:t>
            </a:r>
            <a:endParaRPr lang="de-DE" altLang="hu-HU" b="0" baseline="-25000">
              <a:solidFill>
                <a:schemeClr val="accent2"/>
              </a:solidFill>
            </a:endParaRPr>
          </a:p>
        </p:txBody>
      </p:sp>
      <p:sp>
        <p:nvSpPr>
          <p:cNvPr id="12328" name="Line 99"/>
          <p:cNvSpPr>
            <a:spLocks noChangeShapeType="1"/>
          </p:cNvSpPr>
          <p:nvPr/>
        </p:nvSpPr>
        <p:spPr bwMode="auto">
          <a:xfrm flipV="1">
            <a:off x="5832475" y="5157788"/>
            <a:ext cx="1008063" cy="68421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29" name="Line 100"/>
          <p:cNvSpPr>
            <a:spLocks noChangeShapeType="1"/>
          </p:cNvSpPr>
          <p:nvPr/>
        </p:nvSpPr>
        <p:spPr bwMode="auto">
          <a:xfrm flipH="1" flipV="1">
            <a:off x="7704138" y="5157788"/>
            <a:ext cx="431800" cy="68421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30" name="Rectangle 108"/>
          <p:cNvSpPr>
            <a:spLocks noChangeArrowheads="1"/>
          </p:cNvSpPr>
          <p:nvPr/>
        </p:nvSpPr>
        <p:spPr bwMode="auto">
          <a:xfrm>
            <a:off x="0" y="31305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31" name="Rectangle 110"/>
          <p:cNvSpPr>
            <a:spLocks noChangeArrowheads="1"/>
          </p:cNvSpPr>
          <p:nvPr/>
        </p:nvSpPr>
        <p:spPr bwMode="auto">
          <a:xfrm>
            <a:off x="0" y="3125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32" name="Text Box 111"/>
          <p:cNvSpPr txBox="1">
            <a:spLocks noChangeArrowheads="1"/>
          </p:cNvSpPr>
          <p:nvPr/>
        </p:nvSpPr>
        <p:spPr bwMode="auto">
          <a:xfrm>
            <a:off x="611188" y="2024063"/>
            <a:ext cx="464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Gleichgewichtsgleichung des Manometers: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2333" name="Rectangle 113"/>
          <p:cNvSpPr>
            <a:spLocks noChangeArrowheads="1"/>
          </p:cNvSpPr>
          <p:nvPr/>
        </p:nvSpPr>
        <p:spPr bwMode="auto">
          <a:xfrm>
            <a:off x="0" y="3125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34" name="Rectangle 114"/>
          <p:cNvSpPr>
            <a:spLocks noChangeArrowheads="1"/>
          </p:cNvSpPr>
          <p:nvPr/>
        </p:nvSpPr>
        <p:spPr bwMode="auto">
          <a:xfrm>
            <a:off x="1889125" y="4221163"/>
            <a:ext cx="317817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Kann vereinfacht werden, wenn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D</a:t>
            </a:r>
            <a:r>
              <a:rPr lang="de-DE" altLang="hu-HU" sz="1800" b="0">
                <a:latin typeface="Huni_Quorum Medium BT" pitchFamily="34" charset="-18"/>
              </a:rPr>
              <a:t>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&lt;&lt;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(z.B. Luft strömt, Wasser Messmittel)</a:t>
            </a:r>
            <a:r>
              <a:rPr lang="de-DE" altLang="hu-HU" sz="1800">
                <a:latin typeface="Huni_Quorum Medium BT" pitchFamily="34" charset="-18"/>
              </a:rPr>
              <a:t> </a:t>
            </a:r>
          </a:p>
        </p:txBody>
      </p:sp>
      <p:sp>
        <p:nvSpPr>
          <p:cNvPr id="12335" name="Line 116"/>
          <p:cNvSpPr>
            <a:spLocks noChangeShapeType="1"/>
          </p:cNvSpPr>
          <p:nvPr/>
        </p:nvSpPr>
        <p:spPr bwMode="auto">
          <a:xfrm>
            <a:off x="2663825" y="3752850"/>
            <a:ext cx="612775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336" name="Rectangle 125"/>
          <p:cNvSpPr>
            <a:spLocks noChangeArrowheads="1"/>
          </p:cNvSpPr>
          <p:nvPr/>
        </p:nvSpPr>
        <p:spPr bwMode="auto">
          <a:xfrm>
            <a:off x="0" y="31305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37" name="Rectangle 130"/>
          <p:cNvSpPr>
            <a:spLocks noChangeArrowheads="1"/>
          </p:cNvSpPr>
          <p:nvPr/>
        </p:nvSpPr>
        <p:spPr bwMode="auto">
          <a:xfrm>
            <a:off x="0" y="3125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2338" name="Text Box 131"/>
          <p:cNvSpPr txBox="1">
            <a:spLocks noChangeArrowheads="1"/>
          </p:cNvSpPr>
          <p:nvPr/>
        </p:nvSpPr>
        <p:spPr bwMode="auto">
          <a:xfrm>
            <a:off x="1692275" y="6308725"/>
            <a:ext cx="21955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Wichtig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2339" name="Rectangle 135"/>
          <p:cNvSpPr>
            <a:spLocks noChangeArrowheads="1"/>
          </p:cNvSpPr>
          <p:nvPr/>
        </p:nvSpPr>
        <p:spPr bwMode="auto">
          <a:xfrm>
            <a:off x="0" y="31448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aphicFrame>
        <p:nvGraphicFramePr>
          <p:cNvPr id="12340" name="Object 134"/>
          <p:cNvGraphicFramePr>
            <a:graphicFrameLocks noChangeAspect="1"/>
          </p:cNvGraphicFramePr>
          <p:nvPr/>
        </p:nvGraphicFramePr>
        <p:xfrm>
          <a:off x="2628900" y="6367463"/>
          <a:ext cx="10795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4" name="Equation" r:id="rId7" imgW="736600" imgH="203200" progId="Equation.DSMT4">
                  <p:embed/>
                </p:oleObj>
              </mc:Choice>
              <mc:Fallback>
                <p:oleObj name="Equation" r:id="rId7" imgW="736600" imgH="203200" progId="Equation.DSMT4">
                  <p:embed/>
                  <p:pic>
                    <p:nvPicPr>
                      <p:cNvPr id="1234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6367463"/>
                        <a:ext cx="107950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1" name="Object 68"/>
          <p:cNvGraphicFramePr>
            <a:graphicFrameLocks noChangeAspect="1"/>
          </p:cNvGraphicFramePr>
          <p:nvPr/>
        </p:nvGraphicFramePr>
        <p:xfrm>
          <a:off x="2157413" y="2652713"/>
          <a:ext cx="498475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5" name="Equation" r:id="rId9" imgW="533160" imgH="215640" progId="Equation.3">
                  <p:embed/>
                </p:oleObj>
              </mc:Choice>
              <mc:Fallback>
                <p:oleObj name="Equation" r:id="rId9" imgW="533160" imgH="215640" progId="Equation.3">
                  <p:embed/>
                  <p:pic>
                    <p:nvPicPr>
                      <p:cNvPr id="12341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413" y="2652713"/>
                        <a:ext cx="498475" cy="20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2" name="Object 70"/>
          <p:cNvGraphicFramePr>
            <a:graphicFrameLocks noChangeAspect="1"/>
          </p:cNvGraphicFramePr>
          <p:nvPr/>
        </p:nvGraphicFramePr>
        <p:xfrm>
          <a:off x="596900" y="2967038"/>
          <a:ext cx="419100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6" name="Equation" r:id="rId11" imgW="3047760" imgH="215640" progId="Equation.3">
                  <p:embed/>
                </p:oleObj>
              </mc:Choice>
              <mc:Fallback>
                <p:oleObj name="Equation" r:id="rId11" imgW="3047760" imgH="215640" progId="Equation.3">
                  <p:embed/>
                  <p:pic>
                    <p:nvPicPr>
                      <p:cNvPr id="12342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967038"/>
                        <a:ext cx="4191000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3" name="Object 71"/>
          <p:cNvGraphicFramePr>
            <a:graphicFrameLocks noChangeAspect="1"/>
          </p:cNvGraphicFramePr>
          <p:nvPr/>
        </p:nvGraphicFramePr>
        <p:xfrm>
          <a:off x="1611313" y="3384550"/>
          <a:ext cx="25241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7" name="Equation" r:id="rId13" imgW="1650960" imgH="215640" progId="Equation.3">
                  <p:embed/>
                </p:oleObj>
              </mc:Choice>
              <mc:Fallback>
                <p:oleObj name="Equation" r:id="rId13" imgW="1650960" imgH="215640" progId="Equation.3">
                  <p:embed/>
                  <p:pic>
                    <p:nvPicPr>
                      <p:cNvPr id="12343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3384550"/>
                        <a:ext cx="25241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4" name="Object 72"/>
          <p:cNvGraphicFramePr>
            <a:graphicFrameLocks noChangeAspect="1"/>
          </p:cNvGraphicFramePr>
          <p:nvPr/>
        </p:nvGraphicFramePr>
        <p:xfrm>
          <a:off x="2592388" y="5589588"/>
          <a:ext cx="18700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8" name="Equation" r:id="rId15" imgW="1257120" imgH="215640" progId="Equation.3">
                  <p:embed/>
                </p:oleObj>
              </mc:Choice>
              <mc:Fallback>
                <p:oleObj name="Equation" r:id="rId15" imgW="1257120" imgH="215640" progId="Equation.3">
                  <p:embed/>
                  <p:pic>
                    <p:nvPicPr>
                      <p:cNvPr id="12344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88" y="5589588"/>
                        <a:ext cx="187007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5649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34"/>
          <p:cNvGrpSpPr>
            <a:grpSpLocks/>
          </p:cNvGrpSpPr>
          <p:nvPr/>
        </p:nvGrpSpPr>
        <p:grpSpPr bwMode="auto">
          <a:xfrm>
            <a:off x="5616575" y="766763"/>
            <a:ext cx="3473450" cy="3598862"/>
            <a:chOff x="3538" y="483"/>
            <a:chExt cx="2188" cy="2267"/>
          </a:xfrm>
        </p:grpSpPr>
        <p:pic>
          <p:nvPicPr>
            <p:cNvPr id="14360" name="Picture 12" descr="u-csoves_manometer_konyv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" y="483"/>
              <a:ext cx="2188" cy="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1" name="Rectangle 33"/>
            <p:cNvSpPr>
              <a:spLocks noChangeArrowheads="1"/>
            </p:cNvSpPr>
            <p:nvPr/>
          </p:nvSpPr>
          <p:spPr bwMode="auto">
            <a:xfrm>
              <a:off x="5261" y="14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</a:p>
          </p:txBody>
        </p:sp>
      </p:grpSp>
      <p:grpSp>
        <p:nvGrpSpPr>
          <p:cNvPr id="14339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435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435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14359" name="Picture 5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301F0EA0-E7BF-4E00-8A6D-E51CC90DC142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Δp Messung/ U-Rohrmanometer I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I</a:t>
            </a: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14343" name="Line 11"/>
          <p:cNvSpPr>
            <a:spLocks noChangeShapeType="1"/>
          </p:cNvSpPr>
          <p:nvPr/>
        </p:nvSpPr>
        <p:spPr bwMode="auto">
          <a:xfrm>
            <a:off x="971550" y="476250"/>
            <a:ext cx="7200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4344" name="Text Box 14"/>
          <p:cNvSpPr txBox="1">
            <a:spLocks noChangeArrowheads="1"/>
          </p:cNvSpPr>
          <p:nvPr/>
        </p:nvSpPr>
        <p:spPr bwMode="auto">
          <a:xfrm>
            <a:off x="900113" y="1700213"/>
            <a:ext cx="482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Dichte des Messmittels 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m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(Grössenordnung)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45" name="Text Box 15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Gleichung des Manometers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46" name="Text Box 16"/>
          <p:cNvSpPr txBox="1">
            <a:spLocks noChangeArrowheads="1"/>
          </p:cNvSpPr>
          <p:nvPr/>
        </p:nvSpPr>
        <p:spPr bwMode="auto">
          <a:xfrm>
            <a:off x="827088" y="4005263"/>
            <a:ext cx="5905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Dichte des Gases: 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ny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(z.B. Luft) 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47" name="Text Box 22"/>
          <p:cNvSpPr txBox="1">
            <a:spLocks noChangeArrowheads="1"/>
          </p:cNvSpPr>
          <p:nvPr/>
        </p:nvSpPr>
        <p:spPr bwMode="auto">
          <a:xfrm>
            <a:off x="863600" y="5337175"/>
            <a:ext cx="626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400" b="0" i="1" baseline="-25000">
                <a:solidFill>
                  <a:schemeClr val="accent2"/>
                </a:solidFill>
                <a:latin typeface="Huni_Quorum Medium BT" pitchFamily="34" charset="-18"/>
              </a:rPr>
              <a:t>0</a:t>
            </a: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 -  nahe zu</a:t>
            </a: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 atmosphärischen Druck [Pa] ~10</a:t>
            </a:r>
            <a:r>
              <a:rPr lang="de-DE" altLang="hu-HU" sz="1400" b="0" i="1" baseline="30000">
                <a:solidFill>
                  <a:schemeClr val="accent2"/>
                </a:solidFill>
                <a:latin typeface="Huni_Quorum Medium BT" pitchFamily="34" charset="-18"/>
              </a:rPr>
              <a:t>5</a:t>
            </a: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Pa</a:t>
            </a:r>
            <a:endParaRPr lang="de-DE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48" name="Text Box 23"/>
          <p:cNvSpPr txBox="1">
            <a:spLocks noChangeArrowheads="1"/>
          </p:cNvSpPr>
          <p:nvPr/>
        </p:nvSpPr>
        <p:spPr bwMode="auto">
          <a:xfrm>
            <a:off x="827088" y="5624513"/>
            <a:ext cx="5976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R -  spezifischen Gaskonstante der Luft 287[J/kg/K]</a:t>
            </a:r>
            <a:endParaRPr lang="de-DE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49" name="Text Box 24"/>
          <p:cNvSpPr txBox="1">
            <a:spLocks noChangeArrowheads="1"/>
          </p:cNvSpPr>
          <p:nvPr/>
        </p:nvSpPr>
        <p:spPr bwMode="auto">
          <a:xfrm>
            <a:off x="792163" y="5913438"/>
            <a:ext cx="597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T -  Lufttemperatur [K] ~293K=20°C</a:t>
            </a:r>
            <a:endParaRPr lang="de-DE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4350" name="Rectangle 26"/>
          <p:cNvSpPr>
            <a:spLocks noChangeArrowheads="1"/>
          </p:cNvSpPr>
          <p:nvPr/>
        </p:nvSpPr>
        <p:spPr bwMode="auto">
          <a:xfrm>
            <a:off x="0" y="31305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4351" name="Rectangle 28"/>
          <p:cNvSpPr>
            <a:spLocks noChangeArrowheads="1"/>
          </p:cNvSpPr>
          <p:nvPr/>
        </p:nvSpPr>
        <p:spPr bwMode="auto">
          <a:xfrm>
            <a:off x="0" y="3125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aphicFrame>
        <p:nvGraphicFramePr>
          <p:cNvPr id="14352" name="Object 26"/>
          <p:cNvGraphicFramePr>
            <a:graphicFrameLocks noChangeAspect="1"/>
          </p:cNvGraphicFramePr>
          <p:nvPr/>
        </p:nvGraphicFramePr>
        <p:xfrm>
          <a:off x="1403350" y="1160463"/>
          <a:ext cx="240665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78" name="Equation" r:id="rId7" imgW="2425700" imgH="355600" progId="Equation.3">
                  <p:embed/>
                </p:oleObj>
              </mc:Choice>
              <mc:Fallback>
                <p:oleObj name="Equation" r:id="rId7" imgW="2425700" imgH="355600" progId="Equation.3">
                  <p:embed/>
                  <p:pic>
                    <p:nvPicPr>
                      <p:cNvPr id="1435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160463"/>
                        <a:ext cx="2406650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3" name="Object 27"/>
          <p:cNvGraphicFramePr>
            <a:graphicFrameLocks noChangeAspect="1"/>
          </p:cNvGraphicFramePr>
          <p:nvPr/>
        </p:nvGraphicFramePr>
        <p:xfrm>
          <a:off x="2057400" y="3249613"/>
          <a:ext cx="183832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79" name="Equation" r:id="rId9" imgW="1854200" imgH="609600" progId="Equation.3">
                  <p:embed/>
                </p:oleObj>
              </mc:Choice>
              <mc:Fallback>
                <p:oleObj name="Equation" r:id="rId9" imgW="1854200" imgH="609600" progId="Equation.3">
                  <p:embed/>
                  <p:pic>
                    <p:nvPicPr>
                      <p:cNvPr id="1435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249613"/>
                        <a:ext cx="1838325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4" name="Object 28"/>
          <p:cNvGraphicFramePr>
            <a:graphicFrameLocks noChangeAspect="1"/>
          </p:cNvGraphicFramePr>
          <p:nvPr/>
        </p:nvGraphicFramePr>
        <p:xfrm>
          <a:off x="1079500" y="2565400"/>
          <a:ext cx="17764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0" name="Equation" r:id="rId11" imgW="1790700" imgH="609600" progId="Equation.3">
                  <p:embed/>
                </p:oleObj>
              </mc:Choice>
              <mc:Fallback>
                <p:oleObj name="Equation" r:id="rId11" imgW="1790700" imgH="609600" progId="Equation.3">
                  <p:embed/>
                  <p:pic>
                    <p:nvPicPr>
                      <p:cNvPr id="1435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565400"/>
                        <a:ext cx="1776413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5" name="Object 29"/>
          <p:cNvGraphicFramePr>
            <a:graphicFrameLocks noChangeAspect="1"/>
          </p:cNvGraphicFramePr>
          <p:nvPr/>
        </p:nvGraphicFramePr>
        <p:xfrm>
          <a:off x="3025775" y="2565400"/>
          <a:ext cx="1625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1" name="Equation" r:id="rId13" imgW="1638300" imgH="609600" progId="Equation.3">
                  <p:embed/>
                </p:oleObj>
              </mc:Choice>
              <mc:Fallback>
                <p:oleObj name="Equation" r:id="rId13" imgW="1638300" imgH="609600" progId="Equation.3">
                  <p:embed/>
                  <p:pic>
                    <p:nvPicPr>
                      <p:cNvPr id="14355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5775" y="2565400"/>
                        <a:ext cx="16256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6" name="Object 30"/>
          <p:cNvGraphicFramePr>
            <a:graphicFrameLocks noChangeAspect="1"/>
          </p:cNvGraphicFramePr>
          <p:nvPr/>
        </p:nvGraphicFramePr>
        <p:xfrm>
          <a:off x="922338" y="4508500"/>
          <a:ext cx="236696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2" name="Equation" r:id="rId15" imgW="2387600" imgH="609600" progId="Equation.3">
                  <p:embed/>
                </p:oleObj>
              </mc:Choice>
              <mc:Fallback>
                <p:oleObj name="Equation" r:id="rId15" imgW="2387600" imgH="609600" progId="Equation.3">
                  <p:embed/>
                  <p:pic>
                    <p:nvPicPr>
                      <p:cNvPr id="1435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4508500"/>
                        <a:ext cx="2366962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2724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39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639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16400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2D2E0084-A669-4A2C-AD3E-7C35BAA550E4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Δp Messung/ U-Rohrmanometer, Messfehler III.</a:t>
            </a: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>
            <a:off x="971550" y="476250"/>
            <a:ext cx="64452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6391" name="Rectangle 13"/>
          <p:cNvSpPr>
            <a:spLocks noChangeArrowheads="1"/>
          </p:cNvSpPr>
          <p:nvPr/>
        </p:nvSpPr>
        <p:spPr bwMode="auto">
          <a:xfrm>
            <a:off x="0" y="24638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16392" name="Text Box 18"/>
          <p:cNvSpPr txBox="1">
            <a:spLocks noChangeArrowheads="1"/>
          </p:cNvSpPr>
          <p:nvPr/>
        </p:nvSpPr>
        <p:spPr bwMode="auto">
          <a:xfrm>
            <a:off x="792163" y="620713"/>
            <a:ext cx="5364162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Messwert: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Ablesegenauigkeit = 1mm: Absoluter Fehler: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Richtige Schreibweise mit dem Fehler(!)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Relativer Fehler: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6393" name="Text Box 31"/>
          <p:cNvSpPr txBox="1">
            <a:spLocks noChangeArrowheads="1"/>
          </p:cNvSpPr>
          <p:nvPr/>
        </p:nvSpPr>
        <p:spPr bwMode="auto">
          <a:xfrm>
            <a:off x="792163" y="3717925"/>
            <a:ext cx="5616575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u="sng">
                <a:solidFill>
                  <a:schemeClr val="accent2"/>
                </a:solidFill>
                <a:latin typeface="Huni_Quorum Medium BT" pitchFamily="34" charset="-18"/>
              </a:rPr>
              <a:t>Nachteile: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Ablesefehler 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geht zwei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mal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in die Rechnung ein 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Genauigkeit ~1mm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 u="sng">
                <a:solidFill>
                  <a:schemeClr val="accent2"/>
                </a:solidFill>
                <a:latin typeface="Huni_Quorum Medium BT" pitchFamily="34" charset="-18"/>
              </a:rPr>
              <a:t>Vorteile: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Einfach, robust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zuverlässig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16394" name="Object 17"/>
          <p:cNvGraphicFramePr>
            <a:graphicFrameLocks noChangeAspect="1"/>
          </p:cNvGraphicFramePr>
          <p:nvPr/>
        </p:nvGraphicFramePr>
        <p:xfrm>
          <a:off x="3305175" y="728663"/>
          <a:ext cx="1296988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4" name="Equation" r:id="rId6" imgW="1307532" imgH="253890" progId="Equation.3">
                  <p:embed/>
                </p:oleObj>
              </mc:Choice>
              <mc:Fallback>
                <p:oleObj name="Equation" r:id="rId6" imgW="1307532" imgH="253890" progId="Equation.3">
                  <p:embed/>
                  <p:pic>
                    <p:nvPicPr>
                      <p:cNvPr id="16394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728663"/>
                        <a:ext cx="1296988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8"/>
          <p:cNvGraphicFramePr>
            <a:graphicFrameLocks noChangeAspect="1"/>
          </p:cNvGraphicFramePr>
          <p:nvPr/>
        </p:nvGraphicFramePr>
        <p:xfrm>
          <a:off x="3298825" y="1484313"/>
          <a:ext cx="16129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5" name="Equation" r:id="rId8" imgW="1624895" imgH="317362" progId="Equation.3">
                  <p:embed/>
                </p:oleObj>
              </mc:Choice>
              <mc:Fallback>
                <p:oleObj name="Equation" r:id="rId8" imgW="1624895" imgH="317362" progId="Equation.3">
                  <p:embed/>
                  <p:pic>
                    <p:nvPicPr>
                      <p:cNvPr id="16395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5" y="1484313"/>
                        <a:ext cx="161290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9"/>
          <p:cNvGraphicFramePr>
            <a:graphicFrameLocks noChangeAspect="1"/>
          </p:cNvGraphicFramePr>
          <p:nvPr/>
        </p:nvGraphicFramePr>
        <p:xfrm>
          <a:off x="3235325" y="2276475"/>
          <a:ext cx="2066925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6" name="Equation" r:id="rId10" imgW="2082800" imgH="254000" progId="Equation.3">
                  <p:embed/>
                </p:oleObj>
              </mc:Choice>
              <mc:Fallback>
                <p:oleObj name="Equation" r:id="rId10" imgW="2082800" imgH="254000" progId="Equation.3">
                  <p:embed/>
                  <p:pic>
                    <p:nvPicPr>
                      <p:cNvPr id="16396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2276475"/>
                        <a:ext cx="2066925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7" name="Object 20"/>
          <p:cNvGraphicFramePr>
            <a:graphicFrameLocks noChangeAspect="1"/>
          </p:cNvGraphicFramePr>
          <p:nvPr/>
        </p:nvGraphicFramePr>
        <p:xfrm>
          <a:off x="3270250" y="3033713"/>
          <a:ext cx="29749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7" name="Equation" r:id="rId12" imgW="2997200" imgH="609600" progId="Equation.3">
                  <p:embed/>
                </p:oleObj>
              </mc:Choice>
              <mc:Fallback>
                <p:oleObj name="Equation" r:id="rId12" imgW="2997200" imgH="609600" progId="Equation.3">
                  <p:embed/>
                  <p:pic>
                    <p:nvPicPr>
                      <p:cNvPr id="1639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0" y="3033713"/>
                        <a:ext cx="29749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962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6"/>
          <p:cNvGrpSpPr>
            <a:grpSpLocks/>
          </p:cNvGrpSpPr>
          <p:nvPr/>
        </p:nvGrpSpPr>
        <p:grpSpPr bwMode="auto">
          <a:xfrm>
            <a:off x="-36513" y="6461125"/>
            <a:ext cx="9144001" cy="396875"/>
            <a:chOff x="-23" y="4070"/>
            <a:chExt cx="5760" cy="250"/>
          </a:xfrm>
        </p:grpSpPr>
        <p:sp>
          <p:nvSpPr>
            <p:cNvPr id="18448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471B5B6F-874F-40AA-AA22-8196C0324EBA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25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18449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18450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971550" y="188913"/>
            <a:ext cx="8135938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Messung/ "umgekehrtes" U-Rohrmanometer</a:t>
            </a:r>
          </a:p>
        </p:txBody>
      </p:sp>
      <p:sp>
        <p:nvSpPr>
          <p:cNvPr id="18436" name="Line 11"/>
          <p:cNvSpPr>
            <a:spLocks noChangeShapeType="1"/>
          </p:cNvSpPr>
          <p:nvPr/>
        </p:nvSpPr>
        <p:spPr bwMode="auto">
          <a:xfrm>
            <a:off x="971550" y="476250"/>
            <a:ext cx="64452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8437" name="Text Box 15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Manometersgleichung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8438" name="Rectangle 21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18439" name="Rectangle 22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18440" name="Rectangle 23"/>
          <p:cNvSpPr>
            <a:spLocks noChangeArrowheads="1"/>
          </p:cNvSpPr>
          <p:nvPr/>
        </p:nvSpPr>
        <p:spPr bwMode="auto">
          <a:xfrm>
            <a:off x="0" y="3819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/>
          </a:p>
        </p:txBody>
      </p:sp>
      <p:pic>
        <p:nvPicPr>
          <p:cNvPr id="18441" name="Picture 27" descr="forditott_u-csoves_manometer_kony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765175"/>
            <a:ext cx="253682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2" name="Group 31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8445" name="Rectangle 32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8446" name="Rectangle 33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18447" name="Picture 34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43" name="Text Box 36"/>
          <p:cNvSpPr txBox="1">
            <a:spLocks noChangeArrowheads="1"/>
          </p:cNvSpPr>
          <p:nvPr/>
        </p:nvSpPr>
        <p:spPr bwMode="auto">
          <a:xfrm>
            <a:off x="900113" y="1665288"/>
            <a:ext cx="53641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Meistens wird bei Wasserleitungen gebraucht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Statt Quecksilber das Messmittel ist Luft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Dasselbe Druckunterschied erzeugt 12,6mal grössere Auslenkung!</a:t>
            </a:r>
          </a:p>
        </p:txBody>
      </p:sp>
      <p:graphicFrame>
        <p:nvGraphicFramePr>
          <p:cNvPr id="18444" name="Object 20"/>
          <p:cNvGraphicFramePr>
            <a:graphicFrameLocks noChangeAspect="1"/>
          </p:cNvGraphicFramePr>
          <p:nvPr/>
        </p:nvGraphicFramePr>
        <p:xfrm>
          <a:off x="1497013" y="1166813"/>
          <a:ext cx="26638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4" name="Equation" r:id="rId7" imgW="2667000" imgH="317500" progId="Equation.3">
                  <p:embed/>
                </p:oleObj>
              </mc:Choice>
              <mc:Fallback>
                <p:oleObj name="Equation" r:id="rId7" imgW="2667000" imgH="317500" progId="Equation.3">
                  <p:embed/>
                  <p:pic>
                    <p:nvPicPr>
                      <p:cNvPr id="1844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1166813"/>
                        <a:ext cx="266382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601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3" descr="betz_kony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0713"/>
            <a:ext cx="410845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Group 6"/>
          <p:cNvGrpSpPr>
            <a:grpSpLocks/>
          </p:cNvGrpSpPr>
          <p:nvPr/>
        </p:nvGrpSpPr>
        <p:grpSpPr bwMode="auto">
          <a:xfrm>
            <a:off x="-36513" y="6461125"/>
            <a:ext cx="9144001" cy="396875"/>
            <a:chOff x="-23" y="4070"/>
            <a:chExt cx="5760" cy="250"/>
          </a:xfrm>
        </p:grpSpPr>
        <p:sp>
          <p:nvSpPr>
            <p:cNvPr id="20497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43BF12E8-FE16-4BA6-B126-794743E61B5A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26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0498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0499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0484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Messung/ Betz Mikromanometer</a:t>
            </a: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971550" y="476250"/>
            <a:ext cx="4860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20486" name="Picture 12" descr="M_Betz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38425"/>
            <a:ext cx="3598862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14"/>
          <p:cNvSpPr txBox="1">
            <a:spLocks noChangeArrowheads="1"/>
          </p:cNvSpPr>
          <p:nvPr/>
        </p:nvSpPr>
        <p:spPr bwMode="auto">
          <a:xfrm>
            <a:off x="4176713" y="620713"/>
            <a:ext cx="4824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Absoluter Fehler wird mit optisch vergrösserten Ablesung erniedrigt!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0488" name="Rectangle 21"/>
          <p:cNvSpPr>
            <a:spLocks noChangeArrowheads="1"/>
          </p:cNvSpPr>
          <p:nvPr/>
        </p:nvSpPr>
        <p:spPr bwMode="auto">
          <a:xfrm>
            <a:off x="4191000" y="1233488"/>
            <a:ext cx="4833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Ablesefehler~0,1mm: Messwert mit a. Fehler:</a:t>
            </a:r>
          </a:p>
        </p:txBody>
      </p:sp>
      <p:sp>
        <p:nvSpPr>
          <p:cNvPr id="20489" name="Rectangle 22"/>
          <p:cNvSpPr>
            <a:spLocks noChangeArrowheads="1"/>
          </p:cNvSpPr>
          <p:nvPr/>
        </p:nvSpPr>
        <p:spPr bwMode="auto">
          <a:xfrm>
            <a:off x="4192588" y="1881188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Relativer Fehler: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0490" name="Rectangle 2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grpSp>
        <p:nvGrpSpPr>
          <p:cNvPr id="20491" name="Group 37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0494" name="Rectangle 38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0495" name="Rectangle 39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20496" name="Picture 40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0492" name="Object 20"/>
          <p:cNvGraphicFramePr>
            <a:graphicFrameLocks noChangeAspect="1"/>
          </p:cNvGraphicFramePr>
          <p:nvPr/>
        </p:nvGraphicFramePr>
        <p:xfrm>
          <a:off x="5903913" y="1592263"/>
          <a:ext cx="2286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6" name="Equation" r:id="rId8" imgW="2286000" imgH="279400" progId="Equation.3">
                  <p:embed/>
                </p:oleObj>
              </mc:Choice>
              <mc:Fallback>
                <p:oleObj name="Equation" r:id="rId8" imgW="2286000" imgH="279400" progId="Equation.3">
                  <p:embed/>
                  <p:pic>
                    <p:nvPicPr>
                      <p:cNvPr id="2049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3913" y="1592263"/>
                        <a:ext cx="2286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21"/>
          <p:cNvGraphicFramePr>
            <a:graphicFrameLocks noChangeAspect="1"/>
          </p:cNvGraphicFramePr>
          <p:nvPr/>
        </p:nvGraphicFramePr>
        <p:xfrm>
          <a:off x="5940425" y="1916113"/>
          <a:ext cx="3060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7" name="Equation" r:id="rId10" imgW="3060700" imgH="609600" progId="Equation.3">
                  <p:embed/>
                </p:oleObj>
              </mc:Choice>
              <mc:Fallback>
                <p:oleObj name="Equation" r:id="rId10" imgW="3060700" imgH="609600" progId="Equation.3">
                  <p:embed/>
                  <p:pic>
                    <p:nvPicPr>
                      <p:cNvPr id="2049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1916113"/>
                        <a:ext cx="30607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745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6"/>
          <p:cNvGrpSpPr>
            <a:grpSpLocks/>
          </p:cNvGrpSpPr>
          <p:nvPr/>
        </p:nvGrpSpPr>
        <p:grpSpPr bwMode="auto">
          <a:xfrm>
            <a:off x="-36513" y="6461125"/>
            <a:ext cx="9217026" cy="398463"/>
            <a:chOff x="-23" y="4070"/>
            <a:chExt cx="5806" cy="251"/>
          </a:xfrm>
        </p:grpSpPr>
        <p:sp>
          <p:nvSpPr>
            <p:cNvPr id="22550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5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6AA244F8-27AC-432F-B79A-2D777050924F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27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2551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2552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Δp Messung/ Schrägrohrmikromanometer</a:t>
            </a:r>
          </a:p>
        </p:txBody>
      </p: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971550" y="476250"/>
            <a:ext cx="56880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22533" name="Picture 13" descr="M_fcsoves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708275"/>
            <a:ext cx="4652963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14"/>
          <p:cNvSpPr txBox="1">
            <a:spLocks noChangeArrowheads="1"/>
          </p:cNvSpPr>
          <p:nvPr/>
        </p:nvSpPr>
        <p:spPr bwMode="auto">
          <a:xfrm>
            <a:off x="792163" y="4941888"/>
            <a:ext cx="33480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Relativer Fehler hängt von dem Winkel ab- f(α)</a:t>
            </a:r>
          </a:p>
        </p:txBody>
      </p:sp>
      <p:sp>
        <p:nvSpPr>
          <p:cNvPr id="22535" name="Rectangle 19"/>
          <p:cNvSpPr>
            <a:spLocks noChangeArrowheads="1"/>
          </p:cNvSpPr>
          <p:nvPr/>
        </p:nvSpPr>
        <p:spPr bwMode="auto">
          <a:xfrm>
            <a:off x="0" y="2854325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22536" name="Text Box 24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Manometergleichgewichtsgle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chung</a:t>
            </a:r>
            <a:endParaRPr lang="de-DE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2537" name="Rectangle 26"/>
          <p:cNvSpPr>
            <a:spLocks noChangeArrowheads="1"/>
          </p:cNvSpPr>
          <p:nvPr/>
        </p:nvSpPr>
        <p:spPr bwMode="auto">
          <a:xfrm>
            <a:off x="0" y="3125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22538" name="Group 33"/>
          <p:cNvGrpSpPr>
            <a:grpSpLocks/>
          </p:cNvGrpSpPr>
          <p:nvPr/>
        </p:nvGrpSpPr>
        <p:grpSpPr bwMode="auto">
          <a:xfrm>
            <a:off x="4643438" y="692150"/>
            <a:ext cx="3883025" cy="1800225"/>
            <a:chOff x="2925" y="436"/>
            <a:chExt cx="2446" cy="1134"/>
          </a:xfrm>
        </p:grpSpPr>
        <p:pic>
          <p:nvPicPr>
            <p:cNvPr id="22548" name="Picture 16" descr="ferdecsoves_manometer_konyv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36"/>
              <a:ext cx="2446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9" name="Rectangle 32"/>
            <p:cNvSpPr>
              <a:spLocks noChangeArrowheads="1"/>
            </p:cNvSpPr>
            <p:nvPr/>
          </p:nvSpPr>
          <p:spPr bwMode="auto">
            <a:xfrm>
              <a:off x="3651" y="1022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800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</a:p>
          </p:txBody>
        </p:sp>
      </p:grpSp>
      <p:sp>
        <p:nvSpPr>
          <p:cNvPr id="22539" name="Rectangle 34"/>
          <p:cNvSpPr>
            <a:spLocks noChangeArrowheads="1"/>
          </p:cNvSpPr>
          <p:nvPr/>
        </p:nvSpPr>
        <p:spPr bwMode="auto">
          <a:xfrm>
            <a:off x="952500" y="2203450"/>
            <a:ext cx="29305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Ablesefehler: 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L~±1mm,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Relativer Fehler mit α=30°:</a:t>
            </a:r>
          </a:p>
        </p:txBody>
      </p:sp>
      <p:sp>
        <p:nvSpPr>
          <p:cNvPr id="22540" name="Rectangle 39"/>
          <p:cNvSpPr>
            <a:spLocks noChangeArrowheads="1"/>
          </p:cNvSpPr>
          <p:nvPr/>
        </p:nvSpPr>
        <p:spPr bwMode="auto">
          <a:xfrm>
            <a:off x="0" y="30495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22541" name="Group 4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2545" name="Rectangle 4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2546" name="Rectangle 4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22547" name="Picture 43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2542" name="Object 26"/>
          <p:cNvGraphicFramePr>
            <a:graphicFrameLocks noChangeAspect="1"/>
          </p:cNvGraphicFramePr>
          <p:nvPr/>
        </p:nvGraphicFramePr>
        <p:xfrm>
          <a:off x="2087563" y="1520825"/>
          <a:ext cx="1422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18" name="Equation" r:id="rId8" imgW="1422400" imgH="254000" progId="Equation.3">
                  <p:embed/>
                </p:oleObj>
              </mc:Choice>
              <mc:Fallback>
                <p:oleObj name="Equation" r:id="rId8" imgW="1422400" imgH="254000" progId="Equation.3">
                  <p:embed/>
                  <p:pic>
                    <p:nvPicPr>
                      <p:cNvPr id="2254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1520825"/>
                        <a:ext cx="14224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27"/>
          <p:cNvGraphicFramePr>
            <a:graphicFrameLocks noChangeAspect="1"/>
          </p:cNvGraphicFramePr>
          <p:nvPr/>
        </p:nvGraphicFramePr>
        <p:xfrm>
          <a:off x="647700" y="3284538"/>
          <a:ext cx="3632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19" name="Equation" r:id="rId10" imgW="3632200" imgH="927100" progId="Equation.3">
                  <p:embed/>
                </p:oleObj>
              </mc:Choice>
              <mc:Fallback>
                <p:oleObj name="Equation" r:id="rId10" imgW="3632200" imgH="927100" progId="Equation.3">
                  <p:embed/>
                  <p:pic>
                    <p:nvPicPr>
                      <p:cNvPr id="2254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284538"/>
                        <a:ext cx="36322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25"/>
          <p:cNvGraphicFramePr>
            <a:graphicFrameLocks noChangeAspect="1"/>
          </p:cNvGraphicFramePr>
          <p:nvPr/>
        </p:nvGraphicFramePr>
        <p:xfrm>
          <a:off x="1476375" y="1052513"/>
          <a:ext cx="240665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20" name="Equation" r:id="rId12" imgW="2425700" imgH="355600" progId="Equation.3">
                  <p:embed/>
                </p:oleObj>
              </mc:Choice>
              <mc:Fallback>
                <p:oleObj name="Equation" r:id="rId12" imgW="2425700" imgH="355600" progId="Equation.3">
                  <p:embed/>
                  <p:pic>
                    <p:nvPicPr>
                      <p:cNvPr id="22544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052513"/>
                        <a:ext cx="2406650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0399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24588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E57D66D0-8A77-4D3D-B2E6-73BD7099EC1D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28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4589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4590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457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err="1">
                <a:solidFill>
                  <a:schemeClr val="accent2"/>
                </a:solidFill>
                <a:latin typeface="Bookman Old Style" panose="02050604050505020204" pitchFamily="18" charset="0"/>
              </a:rPr>
              <a:t>Δp</a:t>
            </a:r>
            <a:r>
              <a:rPr lang="de-DE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 Messung / Mikromanometer mit gekrümmten Rohr</a:t>
            </a:r>
          </a:p>
        </p:txBody>
      </p:sp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971550" y="476250"/>
            <a:ext cx="7416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24581" name="Picture 13" descr="M_gcsoves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636838"/>
            <a:ext cx="479742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4" descr="M_gcsoves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292600"/>
            <a:ext cx="2879725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15"/>
          <p:cNvSpPr txBox="1">
            <a:spLocks noChangeArrowheads="1"/>
          </p:cNvSpPr>
          <p:nvPr/>
        </p:nvSpPr>
        <p:spPr bwMode="auto">
          <a:xfrm>
            <a:off x="900113" y="1125538"/>
            <a:ext cx="73088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Wurde an der Lehrstuhl für Strömungslehre entwickelt.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Relativer Fehler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wird konstant gehalten im ganzen Messbereich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</a:p>
        </p:txBody>
      </p:sp>
      <p:grpSp>
        <p:nvGrpSpPr>
          <p:cNvPr id="24584" name="Group 16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4585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4586" name="Rectangle 18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24587" name="Picture 19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8667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27659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E0B54B98-4D66-40F5-AB1C-3942E4106F07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29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7660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7661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900113" y="692150"/>
            <a:ext cx="6840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9525"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Wo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werden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heute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Rohrmanometer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benutzt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?</a:t>
            </a:r>
            <a:endParaRPr lang="hu-HU" altLang="hu-HU" sz="1800" b="0" baseline="3000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pSp>
        <p:nvGrpSpPr>
          <p:cNvPr id="27655" name="Group 16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76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7657" name="Rectangle 18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7658" name="Picture 19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591" y="3395313"/>
            <a:ext cx="3463563" cy="2930174"/>
          </a:xfrm>
          <a:prstGeom prst="rect">
            <a:avLst/>
          </a:prstGeom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796136" y="1135790"/>
            <a:ext cx="3168477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9525" eaLnBrk="1" hangingPunct="1">
              <a:spcBef>
                <a:spcPct val="50000"/>
              </a:spcBef>
              <a:buFontTx/>
              <a:buNone/>
            </a:pPr>
            <a:r>
              <a:rPr lang="de-DE" altLang="hu-HU" sz="1600" b="0" dirty="0" smtClean="0">
                <a:solidFill>
                  <a:schemeClr val="accent2"/>
                </a:solidFill>
                <a:latin typeface="Huni_Quorum Medium BT" pitchFamily="34" charset="-18"/>
              </a:rPr>
              <a:t>Reinräume: um Einfluss von staubigen Außenluft im Falle eines Lecks zu verhindern  es muss </a:t>
            </a:r>
            <a:r>
              <a:rPr lang="de-DE" altLang="hu-HU" sz="1600" dirty="0" smtClean="0">
                <a:solidFill>
                  <a:schemeClr val="accent2"/>
                </a:solidFill>
                <a:latin typeface="Huni_Quorum Medium BT" pitchFamily="34" charset="-18"/>
              </a:rPr>
              <a:t>5-50 </a:t>
            </a:r>
            <a:r>
              <a:rPr lang="de-DE" altLang="hu-HU" sz="1600" dirty="0" err="1" smtClean="0">
                <a:solidFill>
                  <a:schemeClr val="accent2"/>
                </a:solidFill>
                <a:latin typeface="Huni_Quorum Medium BT" pitchFamily="34" charset="-18"/>
              </a:rPr>
              <a:t>Pa</a:t>
            </a:r>
            <a:r>
              <a:rPr lang="de-DE" altLang="hu-HU" sz="1600" dirty="0" smtClean="0">
                <a:solidFill>
                  <a:schemeClr val="accent2"/>
                </a:solidFill>
                <a:latin typeface="Huni_Quorum Medium BT" pitchFamily="34" charset="-18"/>
              </a:rPr>
              <a:t> Überdruck im Reinraum </a:t>
            </a:r>
            <a:r>
              <a:rPr lang="de-DE" altLang="hu-HU" sz="1600" b="0" dirty="0" smtClean="0">
                <a:solidFill>
                  <a:schemeClr val="accent2"/>
                </a:solidFill>
                <a:latin typeface="Huni_Quorum Medium BT" pitchFamily="34" charset="-18"/>
              </a:rPr>
              <a:t>vorherrschen! </a:t>
            </a:r>
          </a:p>
          <a:p>
            <a:pPr marL="0" indent="9525" eaLnBrk="1" hangingPunct="1">
              <a:spcBef>
                <a:spcPct val="50000"/>
              </a:spcBef>
              <a:buFontTx/>
              <a:buNone/>
            </a:pPr>
            <a:r>
              <a:rPr lang="de-DE" altLang="hu-HU" sz="1600" b="0" dirty="0" smtClean="0">
                <a:solidFill>
                  <a:schemeClr val="accent2"/>
                </a:solidFill>
                <a:latin typeface="Huni_Quorum Medium BT" pitchFamily="34" charset="-18"/>
              </a:rPr>
              <a:t>Am einfachsten kann das mit einem Rohrmanometer beim Eingang überprüft werden.</a:t>
            </a:r>
            <a:endParaRPr lang="de-DE" altLang="hu-HU" sz="16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09" y="1061482"/>
            <a:ext cx="4989104" cy="532717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491880" y="4401108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+</a:t>
            </a:r>
            <a:r>
              <a:rPr lang="hu-HU" dirty="0" err="1" smtClean="0">
                <a:latin typeface="Symbol" panose="05050102010706020507" pitchFamily="18" charset="2"/>
              </a:rPr>
              <a:t>D</a:t>
            </a:r>
            <a:r>
              <a:rPr lang="hu-HU" dirty="0" err="1" smtClean="0"/>
              <a:t>p</a:t>
            </a:r>
            <a:endParaRPr lang="hu-HU" dirty="0"/>
          </a:p>
        </p:txBody>
      </p:sp>
      <p:grpSp>
        <p:nvGrpSpPr>
          <p:cNvPr id="17" name="Csoportba foglalás 16"/>
          <p:cNvGrpSpPr/>
          <p:nvPr/>
        </p:nvGrpSpPr>
        <p:grpSpPr>
          <a:xfrm>
            <a:off x="4499992" y="4977172"/>
            <a:ext cx="826156" cy="468052"/>
            <a:chOff x="4499992" y="4977172"/>
            <a:chExt cx="826156" cy="468052"/>
          </a:xfrm>
        </p:grpSpPr>
        <p:cxnSp>
          <p:nvCxnSpPr>
            <p:cNvPr id="8" name="Egyenes összekötő nyíllal 7"/>
            <p:cNvCxnSpPr/>
            <p:nvPr/>
          </p:nvCxnSpPr>
          <p:spPr bwMode="auto">
            <a:xfrm flipV="1">
              <a:off x="4769433" y="4977172"/>
              <a:ext cx="414635" cy="46805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" name="Ellipszis 5"/>
            <p:cNvSpPr/>
            <p:nvPr/>
          </p:nvSpPr>
          <p:spPr bwMode="auto">
            <a:xfrm>
              <a:off x="4806063" y="5049180"/>
              <a:ext cx="324036" cy="350748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uni_Quorum Medium BT" pitchFamily="34" charset="-18"/>
              </a:endParaRPr>
            </a:p>
          </p:txBody>
        </p:sp>
        <p:cxnSp>
          <p:nvCxnSpPr>
            <p:cNvPr id="10" name="Egyenes összekötő 9"/>
            <p:cNvCxnSpPr/>
            <p:nvPr/>
          </p:nvCxnSpPr>
          <p:spPr bwMode="auto">
            <a:xfrm flipH="1">
              <a:off x="4499992" y="5235302"/>
              <a:ext cx="30607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24" name="Szövegdoboz 23"/>
            <p:cNvSpPr txBox="1"/>
            <p:nvPr/>
          </p:nvSpPr>
          <p:spPr>
            <a:xfrm>
              <a:off x="4777176" y="5086054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err="1" smtClean="0">
                  <a:latin typeface="Symbol" panose="05050102010706020507" pitchFamily="18" charset="2"/>
                </a:rPr>
                <a:t>D</a:t>
              </a:r>
              <a:r>
                <a:rPr lang="hu-HU" sz="1200" dirty="0" err="1" smtClean="0"/>
                <a:t>p</a:t>
              </a:r>
              <a:endParaRPr lang="hu-HU" sz="1200" dirty="0"/>
            </a:p>
          </p:txBody>
        </p:sp>
        <p:cxnSp>
          <p:nvCxnSpPr>
            <p:cNvPr id="25" name="Egyenes összekötő 24"/>
            <p:cNvCxnSpPr/>
            <p:nvPr/>
          </p:nvCxnSpPr>
          <p:spPr bwMode="auto">
            <a:xfrm>
              <a:off x="5130099" y="5235302"/>
              <a:ext cx="1960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</p:grp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 dirty="0" err="1">
                <a:solidFill>
                  <a:schemeClr val="accent2"/>
                </a:solidFill>
                <a:latin typeface="Bookman Old Style" panose="02050604050505020204" pitchFamily="18" charset="0"/>
              </a:rPr>
              <a:t>Δp</a:t>
            </a:r>
            <a:r>
              <a:rPr lang="de-DE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 Messung / Mikromanometer mit gekrümmten Rohr</a:t>
            </a:r>
          </a:p>
        </p:txBody>
      </p:sp>
    </p:spTree>
    <p:extLst>
      <p:ext uri="{BB962C8B-B14F-4D97-AF65-F5344CB8AC3E}">
        <p14:creationId xmlns:p14="http://schemas.microsoft.com/office/powerpoint/2010/main" val="754130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663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663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26640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96AF5CBE-6386-4A8B-825D-8751E5B3B7E7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2662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Messung/ EMB-001 Digitalmanometer</a:t>
            </a:r>
          </a:p>
        </p:txBody>
      </p:sp>
      <p:sp>
        <p:nvSpPr>
          <p:cNvPr id="26630" name="Line 11"/>
          <p:cNvSpPr>
            <a:spLocks noChangeShapeType="1"/>
          </p:cNvSpPr>
          <p:nvPr/>
        </p:nvSpPr>
        <p:spPr bwMode="auto">
          <a:xfrm>
            <a:off x="971550" y="476250"/>
            <a:ext cx="56880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26631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2997200"/>
            <a:ext cx="31575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Rectangle 17"/>
          <p:cNvSpPr>
            <a:spLocks noChangeArrowheads="1"/>
          </p:cNvSpPr>
          <p:nvPr/>
        </p:nvSpPr>
        <p:spPr bwMode="auto">
          <a:xfrm>
            <a:off x="1042988" y="836613"/>
            <a:ext cx="782796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Wichtigsten Tasten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Ein/Ausschalten 			Grüne Taste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RECALL				„0” danach „STR Nr” (stark empfohlen)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Sensor I/II schalten 		„CH I/II”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Druckdifferenz auf 0 Pa		„0 Pa”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Schalte Durchschnittszeit (1/3/15s)	„Fast/Slow”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(F/M/S)</a:t>
            </a:r>
          </a:p>
        </p:txBody>
      </p:sp>
      <p:sp>
        <p:nvSpPr>
          <p:cNvPr id="26633" name="Rectangle 18"/>
          <p:cNvSpPr>
            <a:spLocks noChangeArrowheads="1"/>
          </p:cNvSpPr>
          <p:nvPr/>
        </p:nvSpPr>
        <p:spPr bwMode="auto">
          <a:xfrm>
            <a:off x="971550" y="2997200"/>
            <a:ext cx="2211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Druckmessinterval: 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26634" name="Object 19"/>
          <p:cNvGraphicFramePr>
            <a:graphicFrameLocks noChangeAspect="1"/>
          </p:cNvGraphicFramePr>
          <p:nvPr/>
        </p:nvGraphicFramePr>
        <p:xfrm>
          <a:off x="3132138" y="3454400"/>
          <a:ext cx="1225550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4" name="Equation" r:id="rId7" imgW="736600" imgH="203200" progId="Equation.DSMT4">
                  <p:embed/>
                </p:oleObj>
              </mc:Choice>
              <mc:Fallback>
                <p:oleObj name="Equation" r:id="rId7" imgW="736600" imgH="203200" progId="Equation.DSMT4">
                  <p:embed/>
                  <p:pic>
                    <p:nvPicPr>
                      <p:cNvPr id="2663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454400"/>
                        <a:ext cx="1225550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21"/>
          <p:cNvGraphicFramePr>
            <a:graphicFrameLocks noChangeAspect="1"/>
          </p:cNvGraphicFramePr>
          <p:nvPr/>
        </p:nvGraphicFramePr>
        <p:xfrm>
          <a:off x="3203575" y="3019425"/>
          <a:ext cx="17430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5" name="Equation" r:id="rId9" imgW="1028254" imgH="203112" progId="Equation.DSMT4">
                  <p:embed/>
                </p:oleObj>
              </mc:Choice>
              <mc:Fallback>
                <p:oleObj name="Equation" r:id="rId9" imgW="1028254" imgH="203112" progId="Equation.DSMT4">
                  <p:embed/>
                  <p:pic>
                    <p:nvPicPr>
                      <p:cNvPr id="2663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3019425"/>
                        <a:ext cx="1743075" cy="33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6" name="Rectangle 23"/>
          <p:cNvSpPr>
            <a:spLocks noChangeArrowheads="1"/>
          </p:cNvSpPr>
          <p:nvPr/>
        </p:nvSpPr>
        <p:spPr bwMode="auto">
          <a:xfrm>
            <a:off x="971550" y="34290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Absoluter Fehler: 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pic>
        <p:nvPicPr>
          <p:cNvPr id="26637" name="Picture 24" descr="EMB-0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4021138"/>
            <a:ext cx="42608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66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868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868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2868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5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14A25931-8975-4EAA-AF9A-BED66B2CC8C2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2867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Δp Messung / Statischen Druckmessrohr</a:t>
            </a:r>
          </a:p>
        </p:txBody>
      </p:sp>
      <p:sp>
        <p:nvSpPr>
          <p:cNvPr id="28678" name="Line 11"/>
          <p:cNvSpPr>
            <a:spLocks noChangeShapeType="1"/>
          </p:cNvSpPr>
          <p:nvPr/>
        </p:nvSpPr>
        <p:spPr bwMode="auto">
          <a:xfrm flipV="1">
            <a:off x="971550" y="463550"/>
            <a:ext cx="5508625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49613"/>
            <a:ext cx="7739063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Rectangle 17"/>
          <p:cNvSpPr>
            <a:spLocks noChangeArrowheads="1"/>
          </p:cNvSpPr>
          <p:nvPr/>
        </p:nvSpPr>
        <p:spPr bwMode="auto">
          <a:xfrm>
            <a:off x="766763" y="1531938"/>
            <a:ext cx="78724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Eulersche Gleichung in natürlichen Koordinatensystem, 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normale Komponent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e sagt aus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     -Bei p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arallellen, geraden Stromlinien = Druck hängt nur von Kraftfeld ab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     -Bei gekrümmten Stromlinien Druckgradient in Querrichtung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  <a:cs typeface="Times New Roman" panose="02020603050405020304" pitchFamily="18" charset="0"/>
            </a:endParaRPr>
          </a:p>
        </p:txBody>
      </p:sp>
      <p:sp>
        <p:nvSpPr>
          <p:cNvPr id="28681" name="Rectangle 17"/>
          <p:cNvSpPr>
            <a:spLocks noChangeArrowheads="1"/>
          </p:cNvSpPr>
          <p:nvPr/>
        </p:nvSpPr>
        <p:spPr bwMode="auto">
          <a:xfrm>
            <a:off x="3200400" y="5505450"/>
            <a:ext cx="2327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a) richtig b), c) falsch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5968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0730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ADA7E47F-BBC7-4992-AAF8-7FDC69D54C8A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32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0731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0732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Geschwindigkeitsmessung</a:t>
            </a:r>
          </a:p>
        </p:txBody>
      </p:sp>
      <p:sp>
        <p:nvSpPr>
          <p:cNvPr id="30724" name="Line 11"/>
          <p:cNvSpPr>
            <a:spLocks noChangeShapeType="1"/>
          </p:cNvSpPr>
          <p:nvPr/>
        </p:nvSpPr>
        <p:spPr bwMode="auto">
          <a:xfrm>
            <a:off x="971550" y="476250"/>
            <a:ext cx="363696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971550" y="873125"/>
            <a:ext cx="78486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Pitot-Rohr (Staudrucksonde)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Prandtl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-Rohr (Prandtl’sche Stausonde)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pSp>
        <p:nvGrpSpPr>
          <p:cNvPr id="30726" name="Group 17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0727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0728" name="Rectangle 19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30729" name="Picture 20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154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279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9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32794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771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2789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 </a:t>
              </a:r>
              <a:fld id="{43185658-7144-4F64-A7B5-EFA525E9AEAF}" type="slidenum">
                <a:rPr lang="de-DE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33</a:t>
              </a:fld>
              <a:r>
                <a:rPr lang="de-DE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2790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2791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2772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Geschwindigkeitsmessung / Pitot-Rohr</a:t>
            </a:r>
          </a:p>
        </p:txBody>
      </p:sp>
      <p:sp>
        <p:nvSpPr>
          <p:cNvPr id="32773" name="Line 11"/>
          <p:cNvSpPr>
            <a:spLocks noChangeShapeType="1"/>
          </p:cNvSpPr>
          <p:nvPr/>
        </p:nvSpPr>
        <p:spPr bwMode="auto">
          <a:xfrm>
            <a:off x="971550" y="476250"/>
            <a:ext cx="536416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774" name="Text Box 12"/>
          <p:cNvSpPr txBox="1">
            <a:spLocks noChangeArrowheads="1"/>
          </p:cNvSpPr>
          <p:nvPr/>
        </p:nvSpPr>
        <p:spPr bwMode="auto">
          <a:xfrm>
            <a:off x="900113" y="576263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Pitot, Henri (1695-1771), französischer Ingenieur</a:t>
            </a:r>
          </a:p>
        </p:txBody>
      </p:sp>
      <p:pic>
        <p:nvPicPr>
          <p:cNvPr id="32775" name="Picture 13" descr="Pitot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1089025"/>
            <a:ext cx="3382963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Rectangle 15"/>
          <p:cNvSpPr>
            <a:spLocks noChangeArrowheads="1"/>
          </p:cNvSpPr>
          <p:nvPr/>
        </p:nvSpPr>
        <p:spPr bwMode="auto">
          <a:xfrm>
            <a:off x="0" y="30495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32777" name="Text Box 16"/>
          <p:cNvSpPr txBox="1">
            <a:spLocks noChangeArrowheads="1"/>
          </p:cNvSpPr>
          <p:nvPr/>
        </p:nvSpPr>
        <p:spPr bwMode="auto">
          <a:xfrm>
            <a:off x="863600" y="3141663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Differenzdruck ist der dynamische Druck:</a:t>
            </a:r>
          </a:p>
        </p:txBody>
      </p:sp>
      <p:sp>
        <p:nvSpPr>
          <p:cNvPr id="32778" name="Text Box 17"/>
          <p:cNvSpPr txBox="1">
            <a:spLocks noChangeArrowheads="1"/>
          </p:cNvSpPr>
          <p:nvPr/>
        </p:nvSpPr>
        <p:spPr bwMode="auto">
          <a:xfrm>
            <a:off x="900113" y="1089025"/>
            <a:ext cx="50419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g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	Druck der angehalteten Strömung (Gesamtdruck)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st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 Druck auf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einer,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mit der Strömung parallel stehende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n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  Oberfl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ä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che (statischer Druck)</a:t>
            </a:r>
          </a:p>
        </p:txBody>
      </p:sp>
      <p:sp>
        <p:nvSpPr>
          <p:cNvPr id="32779" name="Rectangle 19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32780" name="Group 2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2786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87" name="Rectangle 2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32788" name="Picture 23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81" name="AutoShape 24"/>
          <p:cNvSpPr>
            <a:spLocks noChangeArrowheads="1"/>
          </p:cNvSpPr>
          <p:nvPr/>
        </p:nvSpPr>
        <p:spPr bwMode="auto">
          <a:xfrm>
            <a:off x="7848600" y="173672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32782" name="Object 25"/>
          <p:cNvGraphicFramePr>
            <a:graphicFrameLocks noChangeAspect="1"/>
          </p:cNvGraphicFramePr>
          <p:nvPr/>
        </p:nvGraphicFramePr>
        <p:xfrm>
          <a:off x="2087563" y="2673350"/>
          <a:ext cx="1384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6" name="Equation" r:id="rId8" imgW="1383699" imgH="355446" progId="Equation.3">
                  <p:embed/>
                </p:oleObj>
              </mc:Choice>
              <mc:Fallback>
                <p:oleObj name="Equation" r:id="rId8" imgW="1383699" imgH="355446" progId="Equation.3">
                  <p:embed/>
                  <p:pic>
                    <p:nvPicPr>
                      <p:cNvPr id="32782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2673350"/>
                        <a:ext cx="1384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3" name="Object 26"/>
          <p:cNvGraphicFramePr>
            <a:graphicFrameLocks noChangeAspect="1"/>
          </p:cNvGraphicFramePr>
          <p:nvPr/>
        </p:nvGraphicFramePr>
        <p:xfrm>
          <a:off x="2303463" y="3573463"/>
          <a:ext cx="1358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7" name="Equation" r:id="rId10" imgW="1358310" imgH="634725" progId="Equation.3">
                  <p:embed/>
                </p:oleObj>
              </mc:Choice>
              <mc:Fallback>
                <p:oleObj name="Equation" r:id="rId10" imgW="1358310" imgH="634725" progId="Equation.3">
                  <p:embed/>
                  <p:pic>
                    <p:nvPicPr>
                      <p:cNvPr id="32783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3573463"/>
                        <a:ext cx="13589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4" name="Text Box 17"/>
          <p:cNvSpPr txBox="1">
            <a:spLocks noChangeArrowheads="1"/>
          </p:cNvSpPr>
          <p:nvPr/>
        </p:nvSpPr>
        <p:spPr bwMode="auto">
          <a:xfrm>
            <a:off x="827088" y="4437063"/>
            <a:ext cx="496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Geschwindigkeit kann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berechnet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werden:</a:t>
            </a:r>
          </a:p>
        </p:txBody>
      </p:sp>
      <p:graphicFrame>
        <p:nvGraphicFramePr>
          <p:cNvPr id="32785" name="Object 27"/>
          <p:cNvGraphicFramePr>
            <a:graphicFrameLocks noChangeAspect="1"/>
          </p:cNvGraphicFramePr>
          <p:nvPr/>
        </p:nvGraphicFramePr>
        <p:xfrm>
          <a:off x="2447925" y="4976813"/>
          <a:ext cx="1447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8" name="Equation" r:id="rId12" imgW="1447800" imgH="736600" progId="Equation.3">
                  <p:embed/>
                </p:oleObj>
              </mc:Choice>
              <mc:Fallback>
                <p:oleObj name="Equation" r:id="rId12" imgW="1447800" imgH="736600" progId="Equation.3">
                  <p:embed/>
                  <p:pic>
                    <p:nvPicPr>
                      <p:cNvPr id="3278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5" y="4976813"/>
                        <a:ext cx="1447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1799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24275" r="13382" b="28999"/>
          <a:stretch>
            <a:fillRect/>
          </a:stretch>
        </p:blipFill>
        <p:spPr bwMode="auto">
          <a:xfrm>
            <a:off x="5118100" y="1600200"/>
            <a:ext cx="391160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483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483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4839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0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4834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AA9C970A-3EEC-4334-BDAF-C547F2806303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34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4835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4836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482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Geschwindigkeitsmessung / Pitot-Rohr</a:t>
            </a:r>
          </a:p>
        </p:txBody>
      </p:sp>
      <p:sp>
        <p:nvSpPr>
          <p:cNvPr id="34822" name="Text Box 12"/>
          <p:cNvSpPr txBox="1">
            <a:spLocks noChangeArrowheads="1"/>
          </p:cNvSpPr>
          <p:nvPr/>
        </p:nvSpPr>
        <p:spPr bwMode="auto">
          <a:xfrm>
            <a:off x="873125" y="619125"/>
            <a:ext cx="39354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Der Pitot-Rohr ist auch heute der primäre Instrument zur Bestimmung der Fluggeschwindigkeit!</a:t>
            </a:r>
          </a:p>
        </p:txBody>
      </p:sp>
      <p:sp>
        <p:nvSpPr>
          <p:cNvPr id="34823" name="Rectangle 1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34824" name="Text Box 16"/>
          <p:cNvSpPr txBox="1">
            <a:spLocks noChangeArrowheads="1"/>
          </p:cNvSpPr>
          <p:nvPr/>
        </p:nvSpPr>
        <p:spPr bwMode="auto">
          <a:xfrm>
            <a:off x="5118100" y="631825"/>
            <a:ext cx="3911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Separate statische Druckmesstellen an der Rumpfseite zur Bestimmung von p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st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34825" name="Rectangle 19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34826" name="Group 2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4831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4832" name="Rectangle 2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4833" name="Picture 23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27" name="Line 11"/>
          <p:cNvSpPr>
            <a:spLocks noChangeShapeType="1"/>
          </p:cNvSpPr>
          <p:nvPr/>
        </p:nvSpPr>
        <p:spPr bwMode="auto">
          <a:xfrm flipV="1">
            <a:off x="971550" y="463550"/>
            <a:ext cx="5400675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34828" name="Kép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 t="19551" r="50787" b="13776"/>
          <a:stretch>
            <a:fillRect/>
          </a:stretch>
        </p:blipFill>
        <p:spPr bwMode="auto">
          <a:xfrm>
            <a:off x="492125" y="1600200"/>
            <a:ext cx="458470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9" name="Kép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3638550"/>
            <a:ext cx="39116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Szövegdoboz 4"/>
          <p:cNvSpPr txBox="1">
            <a:spLocks noChangeArrowheads="1"/>
          </p:cNvSpPr>
          <p:nvPr/>
        </p:nvSpPr>
        <p:spPr bwMode="auto">
          <a:xfrm>
            <a:off x="504825" y="6261100"/>
            <a:ext cx="1258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200">
                <a:solidFill>
                  <a:schemeClr val="bg1"/>
                </a:solidFill>
                <a:latin typeface="Huni_Quorum Medium BT" pitchFamily="34" charset="-18"/>
              </a:rPr>
              <a:t>Embraer E-190</a:t>
            </a:r>
          </a:p>
        </p:txBody>
      </p:sp>
    </p:spTree>
    <p:extLst>
      <p:ext uri="{BB962C8B-B14F-4D97-AF65-F5344CB8AC3E}">
        <p14:creationId xmlns:p14="http://schemas.microsoft.com/office/powerpoint/2010/main" val="187671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688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82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6883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67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6878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1A2FF03A-6E26-4697-9B22-BEB60E966929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35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6879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6880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6868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Geschwindigkeitsmessung / Pitot-Rohr</a:t>
            </a:r>
          </a:p>
        </p:txBody>
      </p:sp>
      <p:sp>
        <p:nvSpPr>
          <p:cNvPr id="36869" name="Text Box 12"/>
          <p:cNvSpPr txBox="1">
            <a:spLocks noChangeArrowheads="1"/>
          </p:cNvSpPr>
          <p:nvPr/>
        </p:nvSpPr>
        <p:spPr bwMode="auto">
          <a:xfrm>
            <a:off x="984250" y="603250"/>
            <a:ext cx="7080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3150" indent="-1073150">
              <a:spcBef>
                <a:spcPct val="20000"/>
              </a:spcBef>
              <a:buChar char="•"/>
              <a:tabLst>
                <a:tab pos="1073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073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73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73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600" b="0">
                <a:solidFill>
                  <a:schemeClr val="accent2"/>
                </a:solidFill>
                <a:latin typeface="Huni_Quorum Medium BT" pitchFamily="34" charset="-18"/>
              </a:rPr>
              <a:t>Tragödie des Fluges  Air France 447 (2011): </a:t>
            </a:r>
            <a:br>
              <a:rPr lang="hu-HU" altLang="hu-HU" sz="1600" b="0">
                <a:solidFill>
                  <a:schemeClr val="accent2"/>
                </a:solidFill>
                <a:latin typeface="Huni_Quorum Medium BT" pitchFamily="34" charset="-18"/>
              </a:rPr>
            </a:br>
            <a:r>
              <a:rPr lang="hu-HU" altLang="hu-HU" sz="1600" b="0">
                <a:solidFill>
                  <a:schemeClr val="accent2"/>
                </a:solidFill>
                <a:latin typeface="Huni_Quorum Medium BT" pitchFamily="34" charset="-18"/>
              </a:rPr>
              <a:t>eine der Ursachen war die Vereisung einer der Pitot-Rohren!</a:t>
            </a:r>
          </a:p>
        </p:txBody>
      </p:sp>
      <p:sp>
        <p:nvSpPr>
          <p:cNvPr id="36870" name="Rectangle 1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36871" name="Rectangle 19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36872" name="Group 2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6875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76" name="Rectangle 2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6877" name="Picture 23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73" name="Line 11"/>
          <p:cNvSpPr>
            <a:spLocks noChangeShapeType="1"/>
          </p:cNvSpPr>
          <p:nvPr/>
        </p:nvSpPr>
        <p:spPr bwMode="auto">
          <a:xfrm flipV="1">
            <a:off x="971550" y="471488"/>
            <a:ext cx="5437188" cy="47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36874" name="Kép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84300"/>
            <a:ext cx="8683625" cy="52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848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892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8930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38931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15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8926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C97EE16A-AE55-4C58-80BD-5E40069133E1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36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8927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8928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8916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Geschwindigkeitsmessung 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/ Prandtl -Rohr</a:t>
            </a:r>
          </a:p>
        </p:txBody>
      </p:sp>
      <p:sp>
        <p:nvSpPr>
          <p:cNvPr id="3891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8918" name="Text Box 13"/>
          <p:cNvSpPr txBox="1">
            <a:spLocks noChangeArrowheads="1"/>
          </p:cNvSpPr>
          <p:nvPr/>
        </p:nvSpPr>
        <p:spPr bwMode="auto">
          <a:xfrm>
            <a:off x="863600" y="576263"/>
            <a:ext cx="813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Prandtl, Ludwig von (1875-1953), deutscher Forscher der Strömungsmechanik</a:t>
            </a:r>
          </a:p>
        </p:txBody>
      </p:sp>
      <p:pic>
        <p:nvPicPr>
          <p:cNvPr id="38919" name="Picture 14" descr="M_Prandtl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2" b="22992"/>
          <a:stretch>
            <a:fillRect/>
          </a:stretch>
        </p:blipFill>
        <p:spPr bwMode="auto">
          <a:xfrm>
            <a:off x="1258888" y="3500438"/>
            <a:ext cx="6911975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7" descr="Prandtl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016000"/>
            <a:ext cx="661035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21" name="Group 18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8923" name="Rectangle 19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8924" name="Rectangle 20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38925" name="Picture 21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2" name="AutoShape 22"/>
          <p:cNvSpPr>
            <a:spLocks noChangeArrowheads="1"/>
          </p:cNvSpPr>
          <p:nvPr/>
        </p:nvSpPr>
        <p:spPr bwMode="auto">
          <a:xfrm>
            <a:off x="142875" y="1916113"/>
            <a:ext cx="863600" cy="2873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8739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096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096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40970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63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BBF2C187-6ED7-4BA6-A19E-8E90818FF954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Volumenstrommessung</a:t>
            </a:r>
          </a:p>
        </p:txBody>
      </p:sp>
      <p:sp>
        <p:nvSpPr>
          <p:cNvPr id="4096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967" name="Text Box 12"/>
          <p:cNvSpPr txBox="1">
            <a:spLocks noChangeArrowheads="1"/>
          </p:cNvSpPr>
          <p:nvPr/>
        </p:nvSpPr>
        <p:spPr bwMode="auto">
          <a:xfrm>
            <a:off x="971550" y="800100"/>
            <a:ext cx="7848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Definition des Volumenstromes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Auf Geschwindigkeitsmessung  basierende Methoden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Für Nicht-Kreisquerschnitten auch möglich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Für Kreisquerschnitt in Normen festgelegt</a:t>
            </a:r>
          </a:p>
          <a:p>
            <a:pPr lvl="2"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10-Punkt Methode</a:t>
            </a:r>
          </a:p>
          <a:p>
            <a:pPr lvl="2"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6-Punkt Methode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Differenzdruck-Verfahren (Querschnittsverengungen)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Venturi-Rohr 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Durchflussmessblende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Saugmessblende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Messtrichter</a:t>
            </a:r>
          </a:p>
        </p:txBody>
      </p:sp>
    </p:spTree>
    <p:extLst>
      <p:ext uri="{BB962C8B-B14F-4D97-AF65-F5344CB8AC3E}">
        <p14:creationId xmlns:p14="http://schemas.microsoft.com/office/powerpoint/2010/main" val="3164148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303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3036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43037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1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E884BC66-B36C-409B-A34F-F9EFB9FCBF2E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3012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301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Durchschnitts aus mehren gemessen v Werten</a:t>
            </a:r>
          </a:p>
        </p:txBody>
      </p:sp>
      <p:sp>
        <p:nvSpPr>
          <p:cNvPr id="43014" name="Line 11"/>
          <p:cNvSpPr>
            <a:spLocks noChangeShapeType="1"/>
          </p:cNvSpPr>
          <p:nvPr/>
        </p:nvSpPr>
        <p:spPr bwMode="auto">
          <a:xfrm>
            <a:off x="971550" y="476250"/>
            <a:ext cx="63007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3015" name="Text Box 12"/>
          <p:cNvSpPr txBox="1">
            <a:spLocks noChangeArrowheads="1"/>
          </p:cNvSpPr>
          <p:nvPr/>
        </p:nvSpPr>
        <p:spPr bwMode="auto">
          <a:xfrm>
            <a:off x="971550" y="576263"/>
            <a:ext cx="7848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Durchschnitt aus den Wurzeln ≠ Wurzel aus den Durchschnittswerte (!)</a:t>
            </a:r>
          </a:p>
        </p:txBody>
      </p:sp>
      <p:sp>
        <p:nvSpPr>
          <p:cNvPr id="43016" name="Rectangle 15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grpSp>
        <p:nvGrpSpPr>
          <p:cNvPr id="43017" name="Group 16"/>
          <p:cNvGrpSpPr>
            <a:grpSpLocks/>
          </p:cNvGrpSpPr>
          <p:nvPr/>
        </p:nvGrpSpPr>
        <p:grpSpPr bwMode="auto">
          <a:xfrm>
            <a:off x="6911975" y="2133600"/>
            <a:ext cx="2016125" cy="1944688"/>
            <a:chOff x="2381" y="1888"/>
            <a:chExt cx="1270" cy="1225"/>
          </a:xfrm>
        </p:grpSpPr>
        <p:grpSp>
          <p:nvGrpSpPr>
            <p:cNvPr id="43027" name="Group 17"/>
            <p:cNvGrpSpPr>
              <a:grpSpLocks/>
            </p:cNvGrpSpPr>
            <p:nvPr/>
          </p:nvGrpSpPr>
          <p:grpSpPr bwMode="auto">
            <a:xfrm>
              <a:off x="2381" y="1888"/>
              <a:ext cx="1270" cy="1225"/>
              <a:chOff x="1202" y="2296"/>
              <a:chExt cx="1270" cy="1225"/>
            </a:xfrm>
          </p:grpSpPr>
          <p:sp>
            <p:nvSpPr>
              <p:cNvPr id="43032" name="Rectangle 18"/>
              <p:cNvSpPr>
                <a:spLocks noChangeArrowheads="1"/>
              </p:cNvSpPr>
              <p:nvPr/>
            </p:nvSpPr>
            <p:spPr bwMode="auto">
              <a:xfrm>
                <a:off x="1202" y="2296"/>
                <a:ext cx="1270" cy="12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hu-HU" sz="1800">
                  <a:latin typeface="Huni_Quorum Medium BT" pitchFamily="34" charset="-18"/>
                </a:endParaRPr>
              </a:p>
            </p:txBody>
          </p:sp>
          <p:sp>
            <p:nvSpPr>
              <p:cNvPr id="43033" name="Line 19"/>
              <p:cNvSpPr>
                <a:spLocks noChangeShapeType="1"/>
              </p:cNvSpPr>
              <p:nvPr/>
            </p:nvSpPr>
            <p:spPr bwMode="auto">
              <a:xfrm>
                <a:off x="1837" y="2296"/>
                <a:ext cx="0" cy="12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3034" name="Line 20"/>
              <p:cNvSpPr>
                <a:spLocks noChangeShapeType="1"/>
              </p:cNvSpPr>
              <p:nvPr/>
            </p:nvSpPr>
            <p:spPr bwMode="auto">
              <a:xfrm>
                <a:off x="1202" y="2886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43028" name="Rectangle 21"/>
            <p:cNvSpPr>
              <a:spLocks noChangeArrowheads="1"/>
            </p:cNvSpPr>
            <p:nvPr/>
          </p:nvSpPr>
          <p:spPr bwMode="auto">
            <a:xfrm>
              <a:off x="2608" y="2069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1.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3029" name="Rectangle 22"/>
            <p:cNvSpPr>
              <a:spLocks noChangeArrowheads="1"/>
            </p:cNvSpPr>
            <p:nvPr/>
          </p:nvSpPr>
          <p:spPr bwMode="auto">
            <a:xfrm>
              <a:off x="3152" y="2069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2.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3030" name="Rectangle 23"/>
            <p:cNvSpPr>
              <a:spLocks noChangeArrowheads="1"/>
            </p:cNvSpPr>
            <p:nvPr/>
          </p:nvSpPr>
          <p:spPr bwMode="auto">
            <a:xfrm>
              <a:off x="2608" y="2655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3.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3031" name="Rectangle 24"/>
            <p:cNvSpPr>
              <a:spLocks noChangeArrowheads="1"/>
            </p:cNvSpPr>
            <p:nvPr/>
          </p:nvSpPr>
          <p:spPr bwMode="auto">
            <a:xfrm>
              <a:off x="3140" y="2655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4.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</p:grpSp>
      <p:sp>
        <p:nvSpPr>
          <p:cNvPr id="43018" name="Rectangle 26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43019" name="Line 27"/>
          <p:cNvSpPr>
            <a:spLocks noChangeShapeType="1"/>
          </p:cNvSpPr>
          <p:nvPr/>
        </p:nvSpPr>
        <p:spPr bwMode="auto">
          <a:xfrm>
            <a:off x="6264275" y="2205038"/>
            <a:ext cx="757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3020" name="Line 30"/>
          <p:cNvSpPr>
            <a:spLocks noChangeShapeType="1"/>
          </p:cNvSpPr>
          <p:nvPr/>
        </p:nvSpPr>
        <p:spPr bwMode="auto">
          <a:xfrm flipV="1">
            <a:off x="5759450" y="4221163"/>
            <a:ext cx="3133725" cy="17637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3021" name="Line 31"/>
          <p:cNvSpPr>
            <a:spLocks noChangeShapeType="1"/>
          </p:cNvSpPr>
          <p:nvPr/>
        </p:nvSpPr>
        <p:spPr bwMode="auto">
          <a:xfrm>
            <a:off x="5832475" y="4184650"/>
            <a:ext cx="3168650" cy="1800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3022" name="Rectangle 32"/>
          <p:cNvSpPr>
            <a:spLocks noChangeArrowheads="1"/>
          </p:cNvSpPr>
          <p:nvPr/>
        </p:nvSpPr>
        <p:spPr bwMode="auto">
          <a:xfrm>
            <a:off x="2627313" y="5697538"/>
            <a:ext cx="1439862" cy="369887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RICHTIG</a:t>
            </a:r>
          </a:p>
        </p:txBody>
      </p:sp>
      <p:sp>
        <p:nvSpPr>
          <p:cNvPr id="43023" name="Rectangle 33"/>
          <p:cNvSpPr>
            <a:spLocks noChangeArrowheads="1"/>
          </p:cNvSpPr>
          <p:nvPr/>
        </p:nvSpPr>
        <p:spPr bwMode="auto">
          <a:xfrm>
            <a:off x="6516688" y="5697538"/>
            <a:ext cx="1655762" cy="3698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FALSCH</a:t>
            </a:r>
          </a:p>
        </p:txBody>
      </p:sp>
      <p:graphicFrame>
        <p:nvGraphicFramePr>
          <p:cNvPr id="43024" name="Object 30"/>
          <p:cNvGraphicFramePr>
            <a:graphicFrameLocks noChangeAspect="1"/>
          </p:cNvGraphicFramePr>
          <p:nvPr/>
        </p:nvGraphicFramePr>
        <p:xfrm>
          <a:off x="1584325" y="2133600"/>
          <a:ext cx="1612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0" name="Equation" r:id="rId6" imgW="1612900" imgH="736600" progId="Equation.3">
                  <p:embed/>
                </p:oleObj>
              </mc:Choice>
              <mc:Fallback>
                <p:oleObj name="Equation" r:id="rId6" imgW="1612900" imgH="736600" progId="Equation.3">
                  <p:embed/>
                  <p:pic>
                    <p:nvPicPr>
                      <p:cNvPr id="43024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2133600"/>
                        <a:ext cx="1612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5" name="Object 31"/>
          <p:cNvGraphicFramePr>
            <a:graphicFrameLocks noChangeAspect="1"/>
          </p:cNvGraphicFramePr>
          <p:nvPr/>
        </p:nvGraphicFramePr>
        <p:xfrm>
          <a:off x="4608513" y="1808163"/>
          <a:ext cx="1638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1" name="Equation" r:id="rId8" imgW="1638300" imgH="736600" progId="Equation.3">
                  <p:embed/>
                </p:oleObj>
              </mc:Choice>
              <mc:Fallback>
                <p:oleObj name="Equation" r:id="rId8" imgW="1638300" imgH="736600" progId="Equation.3">
                  <p:embed/>
                  <p:pic>
                    <p:nvPicPr>
                      <p:cNvPr id="4302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1808163"/>
                        <a:ext cx="16383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6" name="Object 32"/>
          <p:cNvGraphicFramePr>
            <a:graphicFrameLocks noChangeAspect="1"/>
          </p:cNvGraphicFramePr>
          <p:nvPr/>
        </p:nvGraphicFramePr>
        <p:xfrm>
          <a:off x="611188" y="4508500"/>
          <a:ext cx="8205787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2" name="Equation" r:id="rId10" imgW="9118600" imgH="1130300" progId="Equation.3">
                  <p:embed/>
                </p:oleObj>
              </mc:Choice>
              <mc:Fallback>
                <p:oleObj name="Equation" r:id="rId10" imgW="9118600" imgH="1130300" progId="Equation.3">
                  <p:embed/>
                  <p:pic>
                    <p:nvPicPr>
                      <p:cNvPr id="43026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508500"/>
                        <a:ext cx="8205787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0420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509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509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45094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059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9BAB7AAE-021C-4195-AB17-CD825F1CECB4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5060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506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Volumenstrommessung / auf Geschw. basierend</a:t>
            </a:r>
          </a:p>
        </p:txBody>
      </p:sp>
      <p:sp>
        <p:nvSpPr>
          <p:cNvPr id="45062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45063" name="Picture 13" descr="nem_kor_vezeték_terfeogatara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981075"/>
            <a:ext cx="325437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Rectangle 24"/>
          <p:cNvSpPr>
            <a:spLocks noChangeArrowheads="1"/>
          </p:cNvSpPr>
          <p:nvPr/>
        </p:nvSpPr>
        <p:spPr bwMode="auto">
          <a:xfrm>
            <a:off x="971550" y="476250"/>
            <a:ext cx="79930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Nicht Kreisquerschnittsrohre</a:t>
            </a:r>
          </a:p>
        </p:txBody>
      </p:sp>
      <p:sp>
        <p:nvSpPr>
          <p:cNvPr id="45065" name="Rectangle 34"/>
          <p:cNvSpPr>
            <a:spLocks noChangeArrowheads="1"/>
          </p:cNvSpPr>
          <p:nvPr/>
        </p:nvSpPr>
        <p:spPr bwMode="auto">
          <a:xfrm>
            <a:off x="0" y="30495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45066" name="Rectangle 35"/>
          <p:cNvSpPr>
            <a:spLocks noChangeArrowheads="1"/>
          </p:cNvSpPr>
          <p:nvPr/>
        </p:nvSpPr>
        <p:spPr bwMode="auto">
          <a:xfrm>
            <a:off x="863600" y="1773238"/>
            <a:ext cx="847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Wenn:</a:t>
            </a:r>
          </a:p>
        </p:txBody>
      </p:sp>
      <p:sp>
        <p:nvSpPr>
          <p:cNvPr id="45067" name="Rectangle 38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45068" name="Rectangle 40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45069" name="Rectangle 42"/>
          <p:cNvSpPr>
            <a:spLocks noChangeArrowheads="1"/>
          </p:cNvSpPr>
          <p:nvPr/>
        </p:nvSpPr>
        <p:spPr bwMode="auto">
          <a:xfrm>
            <a:off x="0" y="30114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grpSp>
        <p:nvGrpSpPr>
          <p:cNvPr id="45070" name="Group 53"/>
          <p:cNvGrpSpPr>
            <a:grpSpLocks/>
          </p:cNvGrpSpPr>
          <p:nvPr/>
        </p:nvGrpSpPr>
        <p:grpSpPr bwMode="auto">
          <a:xfrm>
            <a:off x="1150938" y="4005263"/>
            <a:ext cx="3997325" cy="2268537"/>
            <a:chOff x="725" y="2523"/>
            <a:chExt cx="2518" cy="1429"/>
          </a:xfrm>
        </p:grpSpPr>
        <p:grpSp>
          <p:nvGrpSpPr>
            <p:cNvPr id="45075" name="Group 23"/>
            <p:cNvGrpSpPr>
              <a:grpSpLocks/>
            </p:cNvGrpSpPr>
            <p:nvPr/>
          </p:nvGrpSpPr>
          <p:grpSpPr bwMode="auto">
            <a:xfrm>
              <a:off x="1383" y="2727"/>
              <a:ext cx="1270" cy="1225"/>
              <a:chOff x="2381" y="1888"/>
              <a:chExt cx="1270" cy="1225"/>
            </a:xfrm>
          </p:grpSpPr>
          <p:grpSp>
            <p:nvGrpSpPr>
              <p:cNvPr id="45084" name="Group 17"/>
              <p:cNvGrpSpPr>
                <a:grpSpLocks/>
              </p:cNvGrpSpPr>
              <p:nvPr/>
            </p:nvGrpSpPr>
            <p:grpSpPr bwMode="auto">
              <a:xfrm>
                <a:off x="2381" y="1888"/>
                <a:ext cx="1270" cy="1225"/>
                <a:chOff x="1202" y="2296"/>
                <a:chExt cx="1270" cy="1225"/>
              </a:xfrm>
            </p:grpSpPr>
            <p:sp>
              <p:nvSpPr>
                <p:cNvPr id="45089" name="Rectangle 14"/>
                <p:cNvSpPr>
                  <a:spLocks noChangeArrowheads="1"/>
                </p:cNvSpPr>
                <p:nvPr/>
              </p:nvSpPr>
              <p:spPr bwMode="auto">
                <a:xfrm>
                  <a:off x="1202" y="2296"/>
                  <a:ext cx="1270" cy="122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de-DE" altLang="hu-HU" sz="1800">
                    <a:latin typeface="Huni_Quorum Medium BT" pitchFamily="34" charset="-18"/>
                  </a:endParaRPr>
                </a:p>
              </p:txBody>
            </p:sp>
            <p:sp>
              <p:nvSpPr>
                <p:cNvPr id="45090" name="Line 15"/>
                <p:cNvSpPr>
                  <a:spLocks noChangeShapeType="1"/>
                </p:cNvSpPr>
                <p:nvPr/>
              </p:nvSpPr>
              <p:spPr bwMode="auto">
                <a:xfrm>
                  <a:off x="1837" y="2296"/>
                  <a:ext cx="0" cy="12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5091" name="Line 16"/>
                <p:cNvSpPr>
                  <a:spLocks noChangeShapeType="1"/>
                </p:cNvSpPr>
                <p:nvPr/>
              </p:nvSpPr>
              <p:spPr bwMode="auto">
                <a:xfrm>
                  <a:off x="1202" y="2886"/>
                  <a:ext cx="127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45085" name="Rectangle 19"/>
              <p:cNvSpPr>
                <a:spLocks noChangeArrowheads="1"/>
              </p:cNvSpPr>
              <p:nvPr/>
            </p:nvSpPr>
            <p:spPr bwMode="auto">
              <a:xfrm>
                <a:off x="2608" y="2069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1.</a:t>
                </a:r>
                <a:r>
                  <a:rPr lang="de-DE" altLang="hu-HU" sz="1800" b="0">
                    <a:latin typeface="Huni_Quorum Medium BT" pitchFamily="34" charset="-18"/>
                  </a:rPr>
                  <a:t> </a:t>
                </a:r>
              </a:p>
            </p:txBody>
          </p:sp>
          <p:sp>
            <p:nvSpPr>
              <p:cNvPr id="45086" name="Rectangle 20"/>
              <p:cNvSpPr>
                <a:spLocks noChangeArrowheads="1"/>
              </p:cNvSpPr>
              <p:nvPr/>
            </p:nvSpPr>
            <p:spPr bwMode="auto">
              <a:xfrm>
                <a:off x="3152" y="2069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2.</a:t>
                </a:r>
                <a:r>
                  <a:rPr lang="de-DE" altLang="hu-HU" sz="1800" b="0">
                    <a:latin typeface="Huni_Quorum Medium BT" pitchFamily="34" charset="-18"/>
                  </a:rPr>
                  <a:t> </a:t>
                </a:r>
              </a:p>
            </p:txBody>
          </p:sp>
          <p:sp>
            <p:nvSpPr>
              <p:cNvPr id="45087" name="Rectangle 21"/>
              <p:cNvSpPr>
                <a:spLocks noChangeArrowheads="1"/>
              </p:cNvSpPr>
              <p:nvPr/>
            </p:nvSpPr>
            <p:spPr bwMode="auto">
              <a:xfrm>
                <a:off x="2608" y="2655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3.</a:t>
                </a:r>
                <a:r>
                  <a:rPr lang="de-DE" altLang="hu-HU" sz="1800" b="0">
                    <a:latin typeface="Huni_Quorum Medium BT" pitchFamily="34" charset="-18"/>
                  </a:rPr>
                  <a:t> </a:t>
                </a:r>
              </a:p>
            </p:txBody>
          </p:sp>
          <p:sp>
            <p:nvSpPr>
              <p:cNvPr id="45088" name="Rectangle 22"/>
              <p:cNvSpPr>
                <a:spLocks noChangeArrowheads="1"/>
              </p:cNvSpPr>
              <p:nvPr/>
            </p:nvSpPr>
            <p:spPr bwMode="auto">
              <a:xfrm>
                <a:off x="3140" y="2655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4.</a:t>
                </a:r>
                <a:r>
                  <a:rPr lang="de-DE" altLang="hu-HU" sz="1800" b="0">
                    <a:latin typeface="Huni_Quorum Medium BT" pitchFamily="34" charset="-18"/>
                  </a:rPr>
                  <a:t> </a:t>
                </a:r>
              </a:p>
            </p:txBody>
          </p:sp>
        </p:grpSp>
        <p:sp>
          <p:nvSpPr>
            <p:cNvPr id="45076" name="Line 36"/>
            <p:cNvSpPr>
              <a:spLocks noChangeShapeType="1"/>
            </p:cNvSpPr>
            <p:nvPr/>
          </p:nvSpPr>
          <p:spPr bwMode="auto">
            <a:xfrm>
              <a:off x="1020" y="2727"/>
              <a:ext cx="47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graphicFrame>
          <p:nvGraphicFramePr>
            <p:cNvPr id="45077" name="Object 2"/>
            <p:cNvGraphicFramePr>
              <a:graphicFrameLocks noChangeAspect="1"/>
            </p:cNvGraphicFramePr>
            <p:nvPr/>
          </p:nvGraphicFramePr>
          <p:xfrm>
            <a:off x="2948" y="2523"/>
            <a:ext cx="25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526" name="Equation" r:id="rId7" imgW="228600" imgH="228600" progId="Equation.DSMT4">
                    <p:embed/>
                  </p:oleObj>
                </mc:Choice>
                <mc:Fallback>
                  <p:oleObj name="Equation" r:id="rId7" imgW="228600" imgH="228600" progId="Equation.DSMT4">
                    <p:embed/>
                    <p:pic>
                      <p:nvPicPr>
                        <p:cNvPr id="4507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8" y="2523"/>
                          <a:ext cx="25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78" name="Object 41"/>
            <p:cNvGraphicFramePr>
              <a:graphicFrameLocks noChangeAspect="1"/>
            </p:cNvGraphicFramePr>
            <p:nvPr/>
          </p:nvGraphicFramePr>
          <p:xfrm>
            <a:off x="725" y="3158"/>
            <a:ext cx="27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527" name="Equation" r:id="rId9" imgW="228600" imgH="228600" progId="Equation.DSMT4">
                    <p:embed/>
                  </p:oleObj>
                </mc:Choice>
                <mc:Fallback>
                  <p:oleObj name="Equation" r:id="rId9" imgW="228600" imgH="228600" progId="Equation.DSMT4">
                    <p:embed/>
                    <p:pic>
                      <p:nvPicPr>
                        <p:cNvPr id="45078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5" y="3158"/>
                          <a:ext cx="273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79" name="Object 43"/>
            <p:cNvGraphicFramePr>
              <a:graphicFrameLocks noChangeAspect="1"/>
            </p:cNvGraphicFramePr>
            <p:nvPr/>
          </p:nvGraphicFramePr>
          <p:xfrm>
            <a:off x="748" y="2568"/>
            <a:ext cx="237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528" name="Equation" r:id="rId11" imgW="215806" imgH="228501" progId="Equation.DSMT4">
                    <p:embed/>
                  </p:oleObj>
                </mc:Choice>
                <mc:Fallback>
                  <p:oleObj name="Equation" r:id="rId11" imgW="215806" imgH="228501" progId="Equation.DSMT4">
                    <p:embed/>
                    <p:pic>
                      <p:nvPicPr>
                        <p:cNvPr id="45079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2568"/>
                          <a:ext cx="237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80" name="Line 45"/>
            <p:cNvSpPr>
              <a:spLocks noChangeShapeType="1"/>
            </p:cNvSpPr>
            <p:nvPr/>
          </p:nvSpPr>
          <p:spPr bwMode="auto">
            <a:xfrm flipH="1">
              <a:off x="2494" y="2659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5081" name="Line 46"/>
            <p:cNvSpPr>
              <a:spLocks noChangeShapeType="1"/>
            </p:cNvSpPr>
            <p:nvPr/>
          </p:nvSpPr>
          <p:spPr bwMode="auto">
            <a:xfrm flipH="1">
              <a:off x="2494" y="3271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5082" name="Line 47"/>
            <p:cNvSpPr>
              <a:spLocks noChangeShapeType="1"/>
            </p:cNvSpPr>
            <p:nvPr/>
          </p:nvSpPr>
          <p:spPr bwMode="auto">
            <a:xfrm>
              <a:off x="1043" y="3339"/>
              <a:ext cx="47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graphicFrame>
          <p:nvGraphicFramePr>
            <p:cNvPr id="45083" name="Object 51"/>
            <p:cNvGraphicFramePr>
              <a:graphicFrameLocks noChangeAspect="1"/>
            </p:cNvGraphicFramePr>
            <p:nvPr/>
          </p:nvGraphicFramePr>
          <p:xfrm>
            <a:off x="2971" y="3181"/>
            <a:ext cx="27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529" name="Equation" r:id="rId13" imgW="241300" imgH="228600" progId="Equation.DSMT4">
                    <p:embed/>
                  </p:oleObj>
                </mc:Choice>
                <mc:Fallback>
                  <p:oleObj name="Equation" r:id="rId13" imgW="241300" imgH="228600" progId="Equation.DSMT4">
                    <p:embed/>
                    <p:pic>
                      <p:nvPicPr>
                        <p:cNvPr id="45083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3181"/>
                          <a:ext cx="27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071" name="AutoShape 54"/>
          <p:cNvSpPr>
            <a:spLocks noChangeArrowheads="1"/>
          </p:cNvSpPr>
          <p:nvPr/>
        </p:nvSpPr>
        <p:spPr bwMode="auto">
          <a:xfrm rot="-5400000">
            <a:off x="6623844" y="5696744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45072" name="Object 38"/>
          <p:cNvGraphicFramePr>
            <a:graphicFrameLocks noChangeAspect="1"/>
          </p:cNvGraphicFramePr>
          <p:nvPr/>
        </p:nvGraphicFramePr>
        <p:xfrm>
          <a:off x="935038" y="981075"/>
          <a:ext cx="2806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0" name="Equation" r:id="rId15" imgW="2806700" imgH="711200" progId="Equation.3">
                  <p:embed/>
                </p:oleObj>
              </mc:Choice>
              <mc:Fallback>
                <p:oleObj name="Equation" r:id="rId15" imgW="2806700" imgH="711200" progId="Equation.3">
                  <p:embed/>
                  <p:pic>
                    <p:nvPicPr>
                      <p:cNvPr id="4507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981075"/>
                        <a:ext cx="2806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73" name="Object 39"/>
          <p:cNvGraphicFramePr>
            <a:graphicFrameLocks noChangeAspect="1"/>
          </p:cNvGraphicFramePr>
          <p:nvPr/>
        </p:nvGraphicFramePr>
        <p:xfrm>
          <a:off x="827088" y="2205038"/>
          <a:ext cx="228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1" name="Equation" r:id="rId17" imgW="2286000" imgH="609600" progId="Equation.3">
                  <p:embed/>
                </p:oleObj>
              </mc:Choice>
              <mc:Fallback>
                <p:oleObj name="Equation" r:id="rId17" imgW="2286000" imgH="609600" progId="Equation.3">
                  <p:embed/>
                  <p:pic>
                    <p:nvPicPr>
                      <p:cNvPr id="4507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205038"/>
                        <a:ext cx="2286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74" name="Object 40"/>
          <p:cNvGraphicFramePr>
            <a:graphicFrameLocks noChangeAspect="1"/>
          </p:cNvGraphicFramePr>
          <p:nvPr/>
        </p:nvGraphicFramePr>
        <p:xfrm>
          <a:off x="792163" y="2997200"/>
          <a:ext cx="3835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2" name="Equation" r:id="rId19" imgW="3835400" imgH="685800" progId="Equation.3">
                  <p:embed/>
                </p:oleObj>
              </mc:Choice>
              <mc:Fallback>
                <p:oleObj name="Equation" r:id="rId19" imgW="3835400" imgH="685800" progId="Equation.3">
                  <p:embed/>
                  <p:pic>
                    <p:nvPicPr>
                      <p:cNvPr id="45074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2997200"/>
                        <a:ext cx="3835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3046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712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7126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47127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10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47108" name="Picture 12" descr="térfogatáram_kor_vezetek_köny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46085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14"/>
          <p:cNvSpPr>
            <a:spLocks noChangeArrowheads="1"/>
          </p:cNvSpPr>
          <p:nvPr/>
        </p:nvSpPr>
        <p:spPr bwMode="auto">
          <a:xfrm>
            <a:off x="900113" y="800100"/>
            <a:ext cx="79200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Brauchbar für parab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o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loidförmigen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(10P Methode) und für turbulente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Geschwindigkeitsverteilung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(6P Methode)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Stationären Strömung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</a:p>
        </p:txBody>
      </p:sp>
      <p:sp>
        <p:nvSpPr>
          <p:cNvPr id="47110" name="Rectangle 16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Kreisquerschnitt, 10 Punkt (6Punkt) Methode</a:t>
            </a:r>
          </a:p>
        </p:txBody>
      </p:sp>
      <p:grpSp>
        <p:nvGrpSpPr>
          <p:cNvPr id="47111" name="Group 32"/>
          <p:cNvGrpSpPr>
            <a:grpSpLocks/>
          </p:cNvGrpSpPr>
          <p:nvPr/>
        </p:nvGrpSpPr>
        <p:grpSpPr bwMode="auto">
          <a:xfrm>
            <a:off x="3384550" y="2565400"/>
            <a:ext cx="5327650" cy="3455988"/>
            <a:chOff x="2109" y="1230"/>
            <a:chExt cx="3356" cy="2177"/>
          </a:xfrm>
        </p:grpSpPr>
        <p:pic>
          <p:nvPicPr>
            <p:cNvPr id="47114" name="Picture 21" descr="térfogatáram_könyv_csupasz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1230"/>
              <a:ext cx="1905" cy="2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5" name="Line 22"/>
            <p:cNvSpPr>
              <a:spLocks noChangeShapeType="1"/>
            </p:cNvSpPr>
            <p:nvPr/>
          </p:nvSpPr>
          <p:spPr bwMode="auto">
            <a:xfrm>
              <a:off x="4308" y="3271"/>
              <a:ext cx="1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16" name="Line 23"/>
            <p:cNvSpPr>
              <a:spLocks noChangeShapeType="1"/>
            </p:cNvSpPr>
            <p:nvPr/>
          </p:nvSpPr>
          <p:spPr bwMode="auto">
            <a:xfrm>
              <a:off x="4309" y="3158"/>
              <a:ext cx="2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17" name="Line 24"/>
            <p:cNvSpPr>
              <a:spLocks noChangeShapeType="1"/>
            </p:cNvSpPr>
            <p:nvPr/>
          </p:nvSpPr>
          <p:spPr bwMode="auto">
            <a:xfrm>
              <a:off x="4308" y="3045"/>
              <a:ext cx="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18" name="Line 25"/>
            <p:cNvSpPr>
              <a:spLocks noChangeShapeType="1"/>
            </p:cNvSpPr>
            <p:nvPr/>
          </p:nvSpPr>
          <p:spPr bwMode="auto">
            <a:xfrm>
              <a:off x="4309" y="2863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19" name="Line 26"/>
            <p:cNvSpPr>
              <a:spLocks noChangeShapeType="1"/>
            </p:cNvSpPr>
            <p:nvPr/>
          </p:nvSpPr>
          <p:spPr bwMode="auto">
            <a:xfrm>
              <a:off x="4309" y="2636"/>
              <a:ext cx="4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20" name="Line 27"/>
            <p:cNvSpPr>
              <a:spLocks noChangeShapeType="1"/>
            </p:cNvSpPr>
            <p:nvPr/>
          </p:nvSpPr>
          <p:spPr bwMode="auto">
            <a:xfrm>
              <a:off x="2177" y="2636"/>
              <a:ext cx="2109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21" name="Line 28"/>
            <p:cNvSpPr>
              <a:spLocks noChangeShapeType="1"/>
            </p:cNvSpPr>
            <p:nvPr/>
          </p:nvSpPr>
          <p:spPr bwMode="auto">
            <a:xfrm>
              <a:off x="2131" y="2863"/>
              <a:ext cx="2155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22" name="Line 29"/>
            <p:cNvSpPr>
              <a:spLocks noChangeShapeType="1"/>
            </p:cNvSpPr>
            <p:nvPr/>
          </p:nvSpPr>
          <p:spPr bwMode="auto">
            <a:xfrm>
              <a:off x="2109" y="3022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23" name="Line 30"/>
            <p:cNvSpPr>
              <a:spLocks noChangeShapeType="1"/>
            </p:cNvSpPr>
            <p:nvPr/>
          </p:nvSpPr>
          <p:spPr bwMode="auto">
            <a:xfrm>
              <a:off x="2109" y="3158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7124" name="Line 31"/>
            <p:cNvSpPr>
              <a:spLocks noChangeShapeType="1"/>
            </p:cNvSpPr>
            <p:nvPr/>
          </p:nvSpPr>
          <p:spPr bwMode="auto">
            <a:xfrm>
              <a:off x="2109" y="3271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7112" name="Rectangle 24"/>
          <p:cNvSpPr>
            <a:spLocks noChangeArrowheads="1"/>
          </p:cNvSpPr>
          <p:nvPr/>
        </p:nvSpPr>
        <p:spPr bwMode="auto">
          <a:xfrm>
            <a:off x="792163" y="5986463"/>
            <a:ext cx="7726362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Methode in Norm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festgelegt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, Messpunkte aus dem Norm (</a:t>
            </a:r>
            <a:r>
              <a:rPr lang="de-DE" altLang="hu-HU" sz="1800">
                <a:latin typeface="Huni_Quorum Medium BT" pitchFamily="34" charset="-18"/>
              </a:rPr>
              <a:t>MSZ 21853/2)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S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/D= 0.026, 0.082, 0.146, 0.226, 0.342, 0.658, 0.774, 0.854, 0.918, 0.974</a:t>
            </a:r>
          </a:p>
        </p:txBody>
      </p:sp>
      <p:sp>
        <p:nvSpPr>
          <p:cNvPr id="4711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Volumenstrommessung / auf Geschw. Basierend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 I.</a:t>
            </a:r>
            <a:endParaRPr lang="de-DE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61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916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916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4916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9155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BCB00220-6D53-4D7E-B340-F22329D90ACD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9156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9157" name="Line 11"/>
          <p:cNvSpPr>
            <a:spLocks noChangeShapeType="1"/>
          </p:cNvSpPr>
          <p:nvPr/>
        </p:nvSpPr>
        <p:spPr bwMode="auto">
          <a:xfrm>
            <a:off x="971550" y="476250"/>
            <a:ext cx="67691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49158" name="Picture 23" descr="térfogatáram_kor_vezetek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916113"/>
            <a:ext cx="46085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Rectangle 26"/>
          <p:cNvSpPr>
            <a:spLocks noChangeArrowheads="1"/>
          </p:cNvSpPr>
          <p:nvPr/>
        </p:nvSpPr>
        <p:spPr bwMode="auto">
          <a:xfrm>
            <a:off x="719138" y="3068638"/>
            <a:ext cx="4932362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Vorteile: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Strömung wird nicht gestört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Optimal zur individuellen Messung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Einfach, leicht verwirklichbar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Nachteil: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Stationären Strömung nötig  während der Messung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Messfehler kann grösser sein</a:t>
            </a:r>
          </a:p>
        </p:txBody>
      </p:sp>
      <p:sp>
        <p:nvSpPr>
          <p:cNvPr id="49160" name="Rectangle 27"/>
          <p:cNvSpPr>
            <a:spLocks noChangeArrowheads="1"/>
          </p:cNvSpPr>
          <p:nvPr/>
        </p:nvSpPr>
        <p:spPr bwMode="auto">
          <a:xfrm>
            <a:off x="971550" y="51276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Kreisquerschnitt, 10 Punkt (6 Punkt) Methode</a:t>
            </a:r>
          </a:p>
        </p:txBody>
      </p:sp>
      <p:sp>
        <p:nvSpPr>
          <p:cNvPr id="49161" name="Rectangle 2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49162" name="Rectangle 31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49163" name="Rectangle 32"/>
          <p:cNvSpPr>
            <a:spLocks noChangeArrowheads="1"/>
          </p:cNvSpPr>
          <p:nvPr/>
        </p:nvSpPr>
        <p:spPr bwMode="auto">
          <a:xfrm>
            <a:off x="647700" y="1808163"/>
            <a:ext cx="5403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Teilquerschnitte müssen die gleiche Grösse haben: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49164" name="Object 19"/>
          <p:cNvGraphicFramePr>
            <a:graphicFrameLocks noChangeAspect="1"/>
          </p:cNvGraphicFramePr>
          <p:nvPr/>
        </p:nvGraphicFramePr>
        <p:xfrm>
          <a:off x="1295400" y="1196975"/>
          <a:ext cx="264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10" name="Equation" r:id="rId7" imgW="2641600" imgH="609600" progId="Equation.3">
                  <p:embed/>
                </p:oleObj>
              </mc:Choice>
              <mc:Fallback>
                <p:oleObj name="Equation" r:id="rId7" imgW="2641600" imgH="609600" progId="Equation.3">
                  <p:embed/>
                  <p:pic>
                    <p:nvPicPr>
                      <p:cNvPr id="4916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96975"/>
                        <a:ext cx="2641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5" name="Object 20"/>
          <p:cNvGraphicFramePr>
            <a:graphicFrameLocks noChangeAspect="1"/>
          </p:cNvGraphicFramePr>
          <p:nvPr/>
        </p:nvGraphicFramePr>
        <p:xfrm>
          <a:off x="1295400" y="2492375"/>
          <a:ext cx="1917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11" name="Equation" r:id="rId9" imgW="1917700" imgH="330200" progId="Equation.3">
                  <p:embed/>
                </p:oleObj>
              </mc:Choice>
              <mc:Fallback>
                <p:oleObj name="Equation" r:id="rId9" imgW="1917700" imgH="330200" progId="Equation.3">
                  <p:embed/>
                  <p:pic>
                    <p:nvPicPr>
                      <p:cNvPr id="49165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492375"/>
                        <a:ext cx="1917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6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Volumenstrommessung / auf Geschw. Basierend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 II.</a:t>
            </a:r>
            <a:endParaRPr lang="de-DE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74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123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123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5123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03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6623E9D1-936A-43A0-8EAA-1B7E541D25DF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1204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1205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06" name="Rectangle 17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Venturi-Rohr</a:t>
            </a:r>
          </a:p>
        </p:txBody>
      </p:sp>
      <p:grpSp>
        <p:nvGrpSpPr>
          <p:cNvPr id="51207" name="Group 28"/>
          <p:cNvGrpSpPr>
            <a:grpSpLocks/>
          </p:cNvGrpSpPr>
          <p:nvPr/>
        </p:nvGrpSpPr>
        <p:grpSpPr bwMode="auto">
          <a:xfrm>
            <a:off x="5005388" y="728663"/>
            <a:ext cx="3959225" cy="3751262"/>
            <a:chOff x="3107" y="459"/>
            <a:chExt cx="2494" cy="2363"/>
          </a:xfrm>
        </p:grpSpPr>
        <p:pic>
          <p:nvPicPr>
            <p:cNvPr id="51233" name="Picture 24" descr="venturi_zh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459"/>
              <a:ext cx="2494" cy="1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34" name="Picture 25" descr="manomater_kitere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" y="1616"/>
              <a:ext cx="984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35" name="Line 26"/>
            <p:cNvSpPr>
              <a:spLocks noChangeShapeType="1"/>
            </p:cNvSpPr>
            <p:nvPr/>
          </p:nvSpPr>
          <p:spPr bwMode="auto">
            <a:xfrm flipH="1">
              <a:off x="3583" y="1616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1236" name="Line 27"/>
            <p:cNvSpPr>
              <a:spLocks noChangeShapeType="1"/>
            </p:cNvSpPr>
            <p:nvPr/>
          </p:nvSpPr>
          <p:spPr bwMode="auto">
            <a:xfrm>
              <a:off x="4286" y="1616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51208" name="Rectangle 29"/>
          <p:cNvSpPr>
            <a:spLocks noChangeArrowheads="1"/>
          </p:cNvSpPr>
          <p:nvPr/>
        </p:nvSpPr>
        <p:spPr bwMode="auto">
          <a:xfrm>
            <a:off x="5688013" y="2744788"/>
            <a:ext cx="4111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09" name="Rectangle 30"/>
          <p:cNvSpPr>
            <a:spLocks noChangeArrowheads="1"/>
          </p:cNvSpPr>
          <p:nvPr/>
        </p:nvSpPr>
        <p:spPr bwMode="auto">
          <a:xfrm>
            <a:off x="7077075" y="2771775"/>
            <a:ext cx="4111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10" name="Line 31"/>
          <p:cNvSpPr>
            <a:spLocks noChangeShapeType="1"/>
          </p:cNvSpPr>
          <p:nvPr/>
        </p:nvSpPr>
        <p:spPr bwMode="auto">
          <a:xfrm>
            <a:off x="5832475" y="3824288"/>
            <a:ext cx="430213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1" name="Rectangle 32"/>
          <p:cNvSpPr>
            <a:spLocks noChangeArrowheads="1"/>
          </p:cNvSpPr>
          <p:nvPr/>
        </p:nvSpPr>
        <p:spPr bwMode="auto">
          <a:xfrm>
            <a:off x="5472113" y="35734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12" name="Line 33"/>
          <p:cNvSpPr>
            <a:spLocks noChangeShapeType="1"/>
          </p:cNvSpPr>
          <p:nvPr/>
        </p:nvSpPr>
        <p:spPr bwMode="auto">
          <a:xfrm>
            <a:off x="4356100" y="1628775"/>
            <a:ext cx="755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3" name="Rectangle 34"/>
          <p:cNvSpPr>
            <a:spLocks noChangeArrowheads="1"/>
          </p:cNvSpPr>
          <p:nvPr/>
        </p:nvSpPr>
        <p:spPr bwMode="auto">
          <a:xfrm>
            <a:off x="5435600" y="31416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14" name="Line 35"/>
          <p:cNvSpPr>
            <a:spLocks noChangeShapeType="1"/>
          </p:cNvSpPr>
          <p:nvPr/>
        </p:nvSpPr>
        <p:spPr bwMode="auto">
          <a:xfrm flipV="1">
            <a:off x="5867400" y="3321050"/>
            <a:ext cx="360363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5" name="Line 36"/>
          <p:cNvSpPr>
            <a:spLocks noChangeShapeType="1"/>
          </p:cNvSpPr>
          <p:nvPr/>
        </p:nvSpPr>
        <p:spPr bwMode="auto">
          <a:xfrm>
            <a:off x="6227763" y="3789363"/>
            <a:ext cx="165735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6" name="Line 37"/>
          <p:cNvSpPr>
            <a:spLocks noChangeShapeType="1"/>
          </p:cNvSpPr>
          <p:nvPr/>
        </p:nvSpPr>
        <p:spPr bwMode="auto">
          <a:xfrm flipV="1">
            <a:off x="6877050" y="3465513"/>
            <a:ext cx="1008063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7" name="Line 38"/>
          <p:cNvSpPr>
            <a:spLocks noChangeShapeType="1"/>
          </p:cNvSpPr>
          <p:nvPr/>
        </p:nvSpPr>
        <p:spPr bwMode="auto">
          <a:xfrm>
            <a:off x="7775575" y="1665288"/>
            <a:ext cx="0" cy="1800225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8" name="Line 39"/>
          <p:cNvSpPr>
            <a:spLocks noChangeShapeType="1"/>
          </p:cNvSpPr>
          <p:nvPr/>
        </p:nvSpPr>
        <p:spPr bwMode="auto">
          <a:xfrm>
            <a:off x="7775575" y="3465513"/>
            <a:ext cx="0" cy="32385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9" name="Rectangle 40"/>
          <p:cNvSpPr>
            <a:spLocks noChangeArrowheads="1"/>
          </p:cNvSpPr>
          <p:nvPr/>
        </p:nvSpPr>
        <p:spPr bwMode="auto">
          <a:xfrm>
            <a:off x="7380288" y="3422650"/>
            <a:ext cx="53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rgbClr val="B2B2B2"/>
                </a:solidFill>
                <a:latin typeface="Symbol" panose="05050102010706020507" pitchFamily="18" charset="2"/>
              </a:rPr>
              <a:t>D</a:t>
            </a:r>
            <a:r>
              <a:rPr lang="de-DE" altLang="hu-HU" sz="1800" b="0">
                <a:solidFill>
                  <a:srgbClr val="B2B2B2"/>
                </a:solidFill>
                <a:latin typeface="Huni_Quorum Medium BT" pitchFamily="34" charset="-18"/>
              </a:rPr>
              <a:t>h</a:t>
            </a:r>
            <a:endParaRPr lang="de-DE" altLang="hu-HU" sz="1800" b="0" baseline="-25000">
              <a:solidFill>
                <a:srgbClr val="B2B2B2"/>
              </a:solidFill>
              <a:latin typeface="Huni_Quorum Medium BT" pitchFamily="34" charset="-18"/>
            </a:endParaRPr>
          </a:p>
        </p:txBody>
      </p:sp>
      <p:sp>
        <p:nvSpPr>
          <p:cNvPr id="51220" name="Rectangle 41"/>
          <p:cNvSpPr>
            <a:spLocks noChangeArrowheads="1"/>
          </p:cNvSpPr>
          <p:nvPr/>
        </p:nvSpPr>
        <p:spPr bwMode="auto">
          <a:xfrm>
            <a:off x="7488238" y="2384425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rgbClr val="B2B2B2"/>
                </a:solidFill>
                <a:latin typeface="Huni_Quorum Medium BT" pitchFamily="34" charset="-18"/>
              </a:rPr>
              <a:t>H</a:t>
            </a:r>
          </a:p>
        </p:txBody>
      </p:sp>
      <p:sp>
        <p:nvSpPr>
          <p:cNvPr id="51221" name="Rectangle 45"/>
          <p:cNvSpPr>
            <a:spLocks noChangeArrowheads="1"/>
          </p:cNvSpPr>
          <p:nvPr/>
        </p:nvSpPr>
        <p:spPr bwMode="auto">
          <a:xfrm>
            <a:off x="0" y="30495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1222" name="Rectangle 48"/>
          <p:cNvSpPr>
            <a:spLocks noChangeArrowheads="1"/>
          </p:cNvSpPr>
          <p:nvPr/>
        </p:nvSpPr>
        <p:spPr bwMode="auto">
          <a:xfrm>
            <a:off x="558800" y="2997200"/>
            <a:ext cx="52101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Bernoullische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Gleichung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(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=konst., U=konst., Verluste vernachl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ä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ssigbar):</a:t>
            </a:r>
          </a:p>
        </p:txBody>
      </p:sp>
      <p:sp>
        <p:nvSpPr>
          <p:cNvPr id="51223" name="Rectangle 55"/>
          <p:cNvSpPr>
            <a:spLocks noChangeArrowheads="1"/>
          </p:cNvSpPr>
          <p:nvPr/>
        </p:nvSpPr>
        <p:spPr bwMode="auto">
          <a:xfrm>
            <a:off x="5940425" y="7286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24" name="Rectangle 56"/>
          <p:cNvSpPr>
            <a:spLocks noChangeArrowheads="1"/>
          </p:cNvSpPr>
          <p:nvPr/>
        </p:nvSpPr>
        <p:spPr bwMode="auto">
          <a:xfrm>
            <a:off x="7451725" y="908050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A</a:t>
            </a:r>
            <a:r>
              <a:rPr lang="de-DE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1225" name="Rectangle 68"/>
          <p:cNvSpPr>
            <a:spLocks noChangeArrowheads="1"/>
          </p:cNvSpPr>
          <p:nvPr/>
        </p:nvSpPr>
        <p:spPr bwMode="auto">
          <a:xfrm>
            <a:off x="0" y="28209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1226" name="AutoShape 69"/>
          <p:cNvSpPr>
            <a:spLocks noChangeArrowheads="1"/>
          </p:cNvSpPr>
          <p:nvPr/>
        </p:nvSpPr>
        <p:spPr bwMode="auto">
          <a:xfrm>
            <a:off x="8280400" y="152082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51227" name="Object 48"/>
          <p:cNvGraphicFramePr>
            <a:graphicFrameLocks noChangeAspect="1"/>
          </p:cNvGraphicFramePr>
          <p:nvPr/>
        </p:nvGraphicFramePr>
        <p:xfrm>
          <a:off x="793750" y="1665288"/>
          <a:ext cx="35861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0" name="Equation" r:id="rId8" imgW="3581400" imgH="647700" progId="Equation.3">
                  <p:embed/>
                </p:oleObj>
              </mc:Choice>
              <mc:Fallback>
                <p:oleObj name="Equation" r:id="rId8" imgW="3581400" imgH="647700" progId="Equation.3">
                  <p:embed/>
                  <p:pic>
                    <p:nvPicPr>
                      <p:cNvPr id="51227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665288"/>
                        <a:ext cx="358616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8" name="Object 49"/>
          <p:cNvGraphicFramePr>
            <a:graphicFrameLocks noChangeAspect="1"/>
          </p:cNvGraphicFramePr>
          <p:nvPr/>
        </p:nvGraphicFramePr>
        <p:xfrm>
          <a:off x="971550" y="2528888"/>
          <a:ext cx="2120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1" name="Equation" r:id="rId10" imgW="2120900" imgH="317500" progId="Equation.3">
                  <p:embed/>
                </p:oleObj>
              </mc:Choice>
              <mc:Fallback>
                <p:oleObj name="Equation" r:id="rId10" imgW="2120900" imgH="317500" progId="Equation.3">
                  <p:embed/>
                  <p:pic>
                    <p:nvPicPr>
                      <p:cNvPr id="51228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528888"/>
                        <a:ext cx="21209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9" name="Object 50"/>
          <p:cNvGraphicFramePr>
            <a:graphicFrameLocks noChangeAspect="1"/>
          </p:cNvGraphicFramePr>
          <p:nvPr/>
        </p:nvGraphicFramePr>
        <p:xfrm>
          <a:off x="1187450" y="3608388"/>
          <a:ext cx="2921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2" name="Equation" r:id="rId12" imgW="2921000" imgH="635000" progId="Equation.3">
                  <p:embed/>
                </p:oleObj>
              </mc:Choice>
              <mc:Fallback>
                <p:oleObj name="Equation" r:id="rId12" imgW="2921000" imgH="635000" progId="Equation.3">
                  <p:embed/>
                  <p:pic>
                    <p:nvPicPr>
                      <p:cNvPr id="51229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608388"/>
                        <a:ext cx="2921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0" name="Object 51"/>
          <p:cNvGraphicFramePr>
            <a:graphicFrameLocks noChangeAspect="1"/>
          </p:cNvGraphicFramePr>
          <p:nvPr/>
        </p:nvGraphicFramePr>
        <p:xfrm>
          <a:off x="863600" y="4724400"/>
          <a:ext cx="4800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3" name="Equation" r:id="rId14" imgW="4800600" imgH="1231900" progId="Equation.3">
                  <p:embed/>
                </p:oleObj>
              </mc:Choice>
              <mc:Fallback>
                <p:oleObj name="Equation" r:id="rId14" imgW="4800600" imgH="1231900" progId="Equation.3">
                  <p:embed/>
                  <p:pic>
                    <p:nvPicPr>
                      <p:cNvPr id="5123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4724400"/>
                        <a:ext cx="48006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1" name="Rectangle 48"/>
          <p:cNvSpPr>
            <a:spLocks noChangeArrowheads="1"/>
          </p:cNvSpPr>
          <p:nvPr/>
        </p:nvSpPr>
        <p:spPr bwMode="auto">
          <a:xfrm>
            <a:off x="827088" y="944563"/>
            <a:ext cx="3492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Bei niedrigen Druckver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ä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nderung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(</a:t>
            </a:r>
            <a:r>
              <a:rPr lang="de-DE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=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konst</a:t>
            </a: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.):</a:t>
            </a:r>
          </a:p>
        </p:txBody>
      </p:sp>
      <p:sp>
        <p:nvSpPr>
          <p:cNvPr id="51232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 / Differenzdruck-Verfahren</a:t>
            </a:r>
          </a:p>
        </p:txBody>
      </p:sp>
    </p:spTree>
    <p:extLst>
      <p:ext uri="{BB962C8B-B14F-4D97-AF65-F5344CB8AC3E}">
        <p14:creationId xmlns:p14="http://schemas.microsoft.com/office/powerpoint/2010/main" val="441400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326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326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hu-HU" sz="1800">
                <a:latin typeface="Huni_Quorum Medium BT" pitchFamily="34" charset="-18"/>
              </a:endParaRPr>
            </a:p>
          </p:txBody>
        </p:sp>
        <p:pic>
          <p:nvPicPr>
            <p:cNvPr id="53265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1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 </a:t>
            </a:r>
            <a:fld id="{10E09EF7-57BE-47C9-99A3-4961229CFC9A}" type="slidenum">
              <a:rPr lang="de-DE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r>
              <a:rPr lang="de-DE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3252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3253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3254" name="Rectangle 14"/>
          <p:cNvSpPr>
            <a:spLocks noChangeArrowheads="1"/>
          </p:cNvSpPr>
          <p:nvPr/>
        </p:nvSpPr>
        <p:spPr bwMode="auto">
          <a:xfrm>
            <a:off x="900113" y="908050"/>
            <a:ext cx="362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800" b="0">
                <a:solidFill>
                  <a:schemeClr val="accent2"/>
                </a:solidFill>
                <a:latin typeface="Huni_Quorum Medium BT" pitchFamily="34" charset="-18"/>
              </a:rPr>
              <a:t>In Norm festgelegt =&gt; sehr genau</a:t>
            </a:r>
          </a:p>
        </p:txBody>
      </p:sp>
      <p:sp>
        <p:nvSpPr>
          <p:cNvPr id="53255" name="Rectangle 15"/>
          <p:cNvSpPr>
            <a:spLocks noChangeArrowheads="1"/>
          </p:cNvSpPr>
          <p:nvPr/>
        </p:nvSpPr>
        <p:spPr bwMode="auto">
          <a:xfrm>
            <a:off x="863600" y="3933825"/>
            <a:ext cx="7921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b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= d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mp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/D 	Durchmesserverhältnis,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d 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mp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[m] 	Durchmesser der Bohrung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D [m] 	Durchmesser der Rohrleitung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Re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D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= vD/</a:t>
            </a: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n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de-DE" altLang="hu-HU" sz="1400">
                <a:solidFill>
                  <a:schemeClr val="accent2"/>
                </a:solidFill>
                <a:latin typeface="Huni_Quorum Medium BT" pitchFamily="34" charset="-18"/>
              </a:rPr>
              <a:t>Reynolds-Zahl</a:t>
            </a:r>
            <a:endParaRPr lang="de-DE" altLang="hu-HU" sz="14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v [m/s] 	Durchschnittsgeschwindigkeit in der Rohrleitung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n 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[m</a:t>
            </a:r>
            <a:r>
              <a:rPr lang="de-DE" altLang="hu-HU" sz="1400" b="0" baseline="30000">
                <a:solidFill>
                  <a:schemeClr val="accent2"/>
                </a:solidFill>
                <a:latin typeface="Huni_Quorum Medium BT" pitchFamily="34" charset="-18"/>
              </a:rPr>
              <a:t>2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/s] 	kinematische Visko</a:t>
            </a: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s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itä</a:t>
            </a:r>
            <a:r>
              <a:rPr lang="de-DE" altLang="hu-HU" sz="1400" b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de-DE" altLang="hu-HU" sz="14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Δp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mp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[Pa] 	Druckunterschied gemessen an der Messblende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Char char="e"/>
            </a:pP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	</a:t>
            </a: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K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ompressibilitätsfaktor (</a:t>
            </a: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e=e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(</a:t>
            </a: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b,t,k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)~1 wenn Δp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mp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&gt;5000Pa, und p1 nahe atmosphärisch) 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a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	Durchflusszahl, </a:t>
            </a: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a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=(</a:t>
            </a: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b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,Re</a:t>
            </a:r>
            <a:r>
              <a:rPr lang="de-DE" altLang="hu-HU" sz="1400" b="0" baseline="-25000">
                <a:solidFill>
                  <a:schemeClr val="accent2"/>
                </a:solidFill>
                <a:latin typeface="Huni_Quorum Medium BT" pitchFamily="34" charset="-18"/>
              </a:rPr>
              <a:t>D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) (in Norm definiert!)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1400" b="0">
                <a:solidFill>
                  <a:schemeClr val="accent2"/>
                </a:solidFill>
                <a:latin typeface="Symbol" panose="05050102010706020507" pitchFamily="18" charset="2"/>
              </a:rPr>
              <a:t>k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 	I</a:t>
            </a: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s</a:t>
            </a:r>
            <a:r>
              <a:rPr lang="de-DE" altLang="hu-HU" sz="1400" b="0">
                <a:solidFill>
                  <a:schemeClr val="accent2"/>
                </a:solidFill>
                <a:latin typeface="Huni_Quorum Medium BT" pitchFamily="34" charset="-18"/>
              </a:rPr>
              <a:t>entropische Exponente</a:t>
            </a:r>
            <a:endParaRPr lang="de-DE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3256" name="Rectangle 16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Durchflussmessblende </a:t>
            </a:r>
          </a:p>
        </p:txBody>
      </p:sp>
      <p:pic>
        <p:nvPicPr>
          <p:cNvPr id="53257" name="Picture 17" descr="atfolyo_meroperem_ko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341438"/>
            <a:ext cx="581501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8" name="Rectangle 28"/>
          <p:cNvSpPr>
            <a:spLocks noChangeArrowheads="1"/>
          </p:cNvSpPr>
          <p:nvPr/>
        </p:nvSpPr>
        <p:spPr bwMode="auto">
          <a:xfrm>
            <a:off x="0" y="29924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hu-HU" sz="1800">
              <a:latin typeface="Huni_Quorum Medium BT" pitchFamily="34" charset="-18"/>
            </a:endParaRPr>
          </a:p>
        </p:txBody>
      </p:sp>
      <p:sp>
        <p:nvSpPr>
          <p:cNvPr id="53259" name="AutoShape 29"/>
          <p:cNvSpPr>
            <a:spLocks noChangeArrowheads="1"/>
          </p:cNvSpPr>
          <p:nvPr/>
        </p:nvSpPr>
        <p:spPr bwMode="auto">
          <a:xfrm>
            <a:off x="4932363" y="20605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3260" name="AutoShape 30"/>
          <p:cNvSpPr>
            <a:spLocks noChangeArrowheads="1"/>
          </p:cNvSpPr>
          <p:nvPr/>
        </p:nvSpPr>
        <p:spPr bwMode="auto">
          <a:xfrm>
            <a:off x="8064500" y="20605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53261" name="Object 45"/>
          <p:cNvGraphicFramePr>
            <a:graphicFrameLocks noChangeAspect="1"/>
          </p:cNvGraphicFramePr>
          <p:nvPr/>
        </p:nvGraphicFramePr>
        <p:xfrm>
          <a:off x="1079500" y="2924175"/>
          <a:ext cx="29337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0" name="Equation" r:id="rId7" imgW="2933700" imgH="736600" progId="Equation.3">
                  <p:embed/>
                </p:oleObj>
              </mc:Choice>
              <mc:Fallback>
                <p:oleObj name="Equation" r:id="rId7" imgW="2933700" imgH="736600" progId="Equation.3">
                  <p:embed/>
                  <p:pic>
                    <p:nvPicPr>
                      <p:cNvPr id="53261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924175"/>
                        <a:ext cx="2933700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2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 / Differenzdruck-Verfahren</a:t>
            </a:r>
          </a:p>
        </p:txBody>
      </p:sp>
    </p:spTree>
    <p:extLst>
      <p:ext uri="{BB962C8B-B14F-4D97-AF65-F5344CB8AC3E}">
        <p14:creationId xmlns:p14="http://schemas.microsoft.com/office/powerpoint/2010/main" val="1009922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55327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2EDD2F65-6149-406F-9AD0-9AB906B23DBB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44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55328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55329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55299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5300" name="Rectangle 12"/>
          <p:cNvSpPr>
            <a:spLocks noChangeArrowheads="1"/>
          </p:cNvSpPr>
          <p:nvPr/>
        </p:nvSpPr>
        <p:spPr bwMode="auto">
          <a:xfrm>
            <a:off x="900113" y="908050"/>
            <a:ext cx="162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Nicht genormt</a:t>
            </a:r>
          </a:p>
        </p:txBody>
      </p:sp>
      <p:sp>
        <p:nvSpPr>
          <p:cNvPr id="55301" name="Rectangle 14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Saugmessblende, nicht normiert</a:t>
            </a:r>
          </a:p>
        </p:txBody>
      </p:sp>
      <p:grpSp>
        <p:nvGrpSpPr>
          <p:cNvPr id="55302" name="Group 22"/>
          <p:cNvGrpSpPr>
            <a:grpSpLocks/>
          </p:cNvGrpSpPr>
          <p:nvPr/>
        </p:nvGrpSpPr>
        <p:grpSpPr bwMode="auto">
          <a:xfrm>
            <a:off x="4392613" y="3897313"/>
            <a:ext cx="3671887" cy="1150937"/>
            <a:chOff x="2086" y="913"/>
            <a:chExt cx="3515" cy="1254"/>
          </a:xfrm>
        </p:grpSpPr>
        <p:pic>
          <p:nvPicPr>
            <p:cNvPr id="55325" name="Picture 20" descr="beszivo_tolcse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" y="913"/>
              <a:ext cx="3515" cy="1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26" name="Line 21"/>
            <p:cNvSpPr>
              <a:spLocks noChangeShapeType="1"/>
            </p:cNvSpPr>
            <p:nvPr/>
          </p:nvSpPr>
          <p:spPr bwMode="auto">
            <a:xfrm>
              <a:off x="3628" y="1911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303" name="Group 27"/>
          <p:cNvGrpSpPr>
            <a:grpSpLocks/>
          </p:cNvGrpSpPr>
          <p:nvPr/>
        </p:nvGrpSpPr>
        <p:grpSpPr bwMode="auto">
          <a:xfrm>
            <a:off x="4356100" y="1808163"/>
            <a:ext cx="3708400" cy="900112"/>
            <a:chOff x="3334" y="845"/>
            <a:chExt cx="2336" cy="567"/>
          </a:xfrm>
        </p:grpSpPr>
        <p:sp>
          <p:nvSpPr>
            <p:cNvPr id="55319" name="Line 28"/>
            <p:cNvSpPr>
              <a:spLocks noChangeShapeType="1"/>
            </p:cNvSpPr>
            <p:nvPr/>
          </p:nvSpPr>
          <p:spPr bwMode="auto">
            <a:xfrm>
              <a:off x="3515" y="890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20" name="Line 29"/>
            <p:cNvSpPr>
              <a:spLocks noChangeShapeType="1"/>
            </p:cNvSpPr>
            <p:nvPr/>
          </p:nvSpPr>
          <p:spPr bwMode="auto">
            <a:xfrm>
              <a:off x="3515" y="1366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21" name="Line 30"/>
            <p:cNvSpPr>
              <a:spLocks noChangeShapeType="1"/>
            </p:cNvSpPr>
            <p:nvPr/>
          </p:nvSpPr>
          <p:spPr bwMode="auto">
            <a:xfrm>
              <a:off x="3334" y="1117"/>
              <a:ext cx="2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22" name="Line 31"/>
            <p:cNvSpPr>
              <a:spLocks noChangeShapeType="1"/>
            </p:cNvSpPr>
            <p:nvPr/>
          </p:nvSpPr>
          <p:spPr bwMode="auto">
            <a:xfrm>
              <a:off x="3515" y="845"/>
              <a:ext cx="0" cy="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23" name="Line 32"/>
            <p:cNvSpPr>
              <a:spLocks noChangeShapeType="1"/>
            </p:cNvSpPr>
            <p:nvPr/>
          </p:nvSpPr>
          <p:spPr bwMode="auto">
            <a:xfrm>
              <a:off x="3515" y="1299"/>
              <a:ext cx="0" cy="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24" name="Line 33"/>
            <p:cNvSpPr>
              <a:spLocks noChangeShapeType="1"/>
            </p:cNvSpPr>
            <p:nvPr/>
          </p:nvSpPr>
          <p:spPr bwMode="auto">
            <a:xfrm>
              <a:off x="3515" y="93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304" name="Group 41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5316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5317" name="Rectangle 43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itchFamily="34" charset="-18"/>
              </a:endParaRPr>
            </a:p>
          </p:txBody>
        </p:sp>
        <p:pic>
          <p:nvPicPr>
            <p:cNvPr id="55318" name="Picture 44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55305" name="Object 45"/>
          <p:cNvGraphicFramePr>
            <a:graphicFrameLocks noChangeAspect="1"/>
          </p:cNvGraphicFramePr>
          <p:nvPr/>
        </p:nvGraphicFramePr>
        <p:xfrm>
          <a:off x="1008063" y="1736725"/>
          <a:ext cx="3073400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2" name="Equation" r:id="rId7" imgW="3073400" imgH="1092200" progId="Equation.3">
                  <p:embed/>
                </p:oleObj>
              </mc:Choice>
              <mc:Fallback>
                <p:oleObj name="Equation" r:id="rId7" imgW="3073400" imgH="1092200" progId="Equation.3">
                  <p:embed/>
                  <p:pic>
                    <p:nvPicPr>
                      <p:cNvPr id="5530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736725"/>
                        <a:ext cx="3073400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6" name="Object 46"/>
          <p:cNvGraphicFramePr>
            <a:graphicFrameLocks noChangeAspect="1"/>
          </p:cNvGraphicFramePr>
          <p:nvPr/>
        </p:nvGraphicFramePr>
        <p:xfrm>
          <a:off x="1079500" y="4076700"/>
          <a:ext cx="28829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3" name="Equation" r:id="rId9" imgW="2882900" imgH="723900" progId="Equation.3">
                  <p:embed/>
                </p:oleObj>
              </mc:Choice>
              <mc:Fallback>
                <p:oleObj name="Equation" r:id="rId9" imgW="2882900" imgH="723900" progId="Equation.3">
                  <p:embed/>
                  <p:pic>
                    <p:nvPicPr>
                      <p:cNvPr id="55306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4076700"/>
                        <a:ext cx="28829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7" name="Rectangle 47"/>
          <p:cNvSpPr>
            <a:spLocks noChangeArrowheads="1"/>
          </p:cNvSpPr>
          <p:nvPr/>
        </p:nvSpPr>
        <p:spPr bwMode="auto">
          <a:xfrm>
            <a:off x="4895850" y="3897313"/>
            <a:ext cx="714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08" name="Rectangle 48"/>
          <p:cNvSpPr>
            <a:spLocks noChangeArrowheads="1"/>
          </p:cNvSpPr>
          <p:nvPr/>
        </p:nvSpPr>
        <p:spPr bwMode="auto">
          <a:xfrm>
            <a:off x="4895850" y="4833938"/>
            <a:ext cx="714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09" name="Rectangle 49"/>
          <p:cNvSpPr>
            <a:spLocks noChangeArrowheads="1"/>
          </p:cNvSpPr>
          <p:nvPr/>
        </p:nvSpPr>
        <p:spPr bwMode="auto">
          <a:xfrm>
            <a:off x="4859338" y="2636838"/>
            <a:ext cx="714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10" name="Rectangle 50"/>
          <p:cNvSpPr>
            <a:spLocks noChangeArrowheads="1"/>
          </p:cNvSpPr>
          <p:nvPr/>
        </p:nvSpPr>
        <p:spPr bwMode="auto">
          <a:xfrm>
            <a:off x="4859338" y="1665288"/>
            <a:ext cx="714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11" name="Oval 51"/>
          <p:cNvSpPr>
            <a:spLocks noChangeArrowheads="1"/>
          </p:cNvSpPr>
          <p:nvPr/>
        </p:nvSpPr>
        <p:spPr bwMode="auto">
          <a:xfrm>
            <a:off x="4895850" y="4400550"/>
            <a:ext cx="107950" cy="1079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12" name="Oval 52"/>
          <p:cNvSpPr>
            <a:spLocks noChangeArrowheads="1"/>
          </p:cNvSpPr>
          <p:nvPr/>
        </p:nvSpPr>
        <p:spPr bwMode="auto">
          <a:xfrm>
            <a:off x="4859338" y="2168525"/>
            <a:ext cx="107950" cy="1079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itchFamily="34" charset="-18"/>
            </a:endParaRPr>
          </a:p>
        </p:txBody>
      </p:sp>
      <p:sp>
        <p:nvSpPr>
          <p:cNvPr id="55313" name="AutoShape 53"/>
          <p:cNvSpPr>
            <a:spLocks noChangeArrowheads="1"/>
          </p:cNvSpPr>
          <p:nvPr/>
        </p:nvSpPr>
        <p:spPr bwMode="auto">
          <a:xfrm>
            <a:off x="5724525" y="20986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5314" name="AutoShape 54"/>
          <p:cNvSpPr>
            <a:spLocks noChangeArrowheads="1"/>
          </p:cNvSpPr>
          <p:nvPr/>
        </p:nvSpPr>
        <p:spPr bwMode="auto">
          <a:xfrm>
            <a:off x="5795963" y="4329113"/>
            <a:ext cx="863600" cy="2873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5315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Volumenstrom / Differenzdruck-Verfahren</a:t>
            </a:r>
          </a:p>
        </p:txBody>
      </p:sp>
    </p:spTree>
    <p:extLst>
      <p:ext uri="{BB962C8B-B14F-4D97-AF65-F5344CB8AC3E}">
        <p14:creationId xmlns:p14="http://schemas.microsoft.com/office/powerpoint/2010/main" val="2457318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11937</TotalTime>
  <Words>2058</Words>
  <Application>Microsoft Office PowerPoint</Application>
  <PresentationFormat>Diavetítés a képernyőre (4:3 oldalarány)</PresentationFormat>
  <Paragraphs>516</Paragraphs>
  <Slides>44</Slides>
  <Notes>41</Notes>
  <HiddenSlides>0</HiddenSlides>
  <MMClips>0</MMClips>
  <ScaleCrop>false</ScaleCrop>
  <HeadingPairs>
    <vt:vector size="10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44</vt:i4>
      </vt:variant>
      <vt:variant>
        <vt:lpstr>Egyéni diasorok</vt:lpstr>
      </vt:variant>
      <vt:variant>
        <vt:i4>1</vt:i4>
      </vt:variant>
    </vt:vector>
  </HeadingPairs>
  <TitlesOfParts>
    <vt:vector size="54" baseType="lpstr">
      <vt:lpstr>Arial</vt:lpstr>
      <vt:lpstr>Bookman Old Style</vt:lpstr>
      <vt:lpstr>Calibri</vt:lpstr>
      <vt:lpstr>Cambria Math</vt:lpstr>
      <vt:lpstr>Huni_Quorum Medium BT</vt:lpstr>
      <vt:lpstr>Symbol</vt:lpstr>
      <vt:lpstr>Times New Roman</vt:lpstr>
      <vt:lpstr>Alapértelmezett terv</vt:lpstr>
      <vt:lpstr>Equation</vt:lpstr>
      <vt:lpstr> I. Labormessung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Egyéni diasor 1</vt:lpstr>
    </vt:vector>
  </TitlesOfParts>
  <Company>BME Áramlástan Tanszék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Jegyzőkönyv beszámoló</dc:title>
  <dc:creator>Nagy László</dc:creator>
  <cp:lastModifiedBy>istok</cp:lastModifiedBy>
  <cp:revision>269</cp:revision>
  <dcterms:created xsi:type="dcterms:W3CDTF">2005-11-15T08:12:11Z</dcterms:created>
  <dcterms:modified xsi:type="dcterms:W3CDTF">2019-02-06T12:40:57Z</dcterms:modified>
</cp:coreProperties>
</file>