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sldIdLst>
    <p:sldId id="256" r:id="rId2"/>
    <p:sldId id="301" r:id="rId3"/>
    <p:sldId id="259" r:id="rId4"/>
    <p:sldId id="260" r:id="rId5"/>
    <p:sldId id="261" r:id="rId6"/>
    <p:sldId id="262" r:id="rId7"/>
    <p:sldId id="263" r:id="rId8"/>
    <p:sldId id="264" r:id="rId9"/>
    <p:sldId id="265" r:id="rId10"/>
    <p:sldId id="266" r:id="rId11"/>
    <p:sldId id="302" r:id="rId12"/>
    <p:sldId id="306" r:id="rId13"/>
    <p:sldId id="267" r:id="rId14"/>
    <p:sldId id="303" r:id="rId15"/>
    <p:sldId id="304" r:id="rId16"/>
    <p:sldId id="268" r:id="rId17"/>
    <p:sldId id="269" r:id="rId18"/>
    <p:sldId id="270" r:id="rId19"/>
    <p:sldId id="307" r:id="rId20"/>
    <p:sldId id="308" r:id="rId21"/>
    <p:sldId id="271" r:id="rId22"/>
    <p:sldId id="272" r:id="rId23"/>
    <p:sldId id="274" r:id="rId24"/>
    <p:sldId id="273" r:id="rId25"/>
    <p:sldId id="275" r:id="rId26"/>
    <p:sldId id="276" r:id="rId27"/>
    <p:sldId id="277" r:id="rId28"/>
    <p:sldId id="278" r:id="rId29"/>
    <p:sldId id="279" r:id="rId30"/>
    <p:sldId id="305" r:id="rId31"/>
    <p:sldId id="309" r:id="rId32"/>
  </p:sldIdLst>
  <p:sldSz cx="9144000" cy="6858000" type="screen4x3"/>
  <p:notesSz cx="6811963" cy="9942513"/>
  <p:defaultTextStyle>
    <a:defPPr>
      <a:defRPr lang="en-GB"/>
    </a:defPPr>
    <a:lvl1pPr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1pPr>
    <a:lvl2pPr marL="742950" indent="-28575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2pPr>
    <a:lvl3pPr marL="11430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3pPr>
    <a:lvl4pPr marL="16002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4pPr>
    <a:lvl5pPr marL="2057400" indent="-228600" algn="l" defTabSz="449263" rtl="0" fontAlgn="base">
      <a:spcBef>
        <a:spcPct val="0"/>
      </a:spcBef>
      <a:spcAft>
        <a:spcPct val="0"/>
      </a:spcAft>
      <a:buClr>
        <a:srgbClr val="000000"/>
      </a:buClr>
      <a:buSzPct val="100000"/>
      <a:buFont typeface="Times New Roman" pitchFamily="18" charset="0"/>
      <a:defRPr b="1" kern="1200">
        <a:solidFill>
          <a:schemeClr val="bg1"/>
        </a:solidFill>
        <a:latin typeface="Huni_Quorum Medium BT" pitchFamily="34" charset="-18"/>
        <a:ea typeface="+mn-ea"/>
        <a:cs typeface="+mn-cs"/>
      </a:defRPr>
    </a:lvl5pPr>
    <a:lvl6pPr marL="2286000" algn="l" defTabSz="914400" rtl="0" eaLnBrk="1" latinLnBrk="0" hangingPunct="1">
      <a:defRPr b="1" kern="1200">
        <a:solidFill>
          <a:schemeClr val="bg1"/>
        </a:solidFill>
        <a:latin typeface="Huni_Quorum Medium BT" pitchFamily="34" charset="-18"/>
        <a:ea typeface="+mn-ea"/>
        <a:cs typeface="+mn-cs"/>
      </a:defRPr>
    </a:lvl6pPr>
    <a:lvl7pPr marL="2743200" algn="l" defTabSz="914400" rtl="0" eaLnBrk="1" latinLnBrk="0" hangingPunct="1">
      <a:defRPr b="1" kern="1200">
        <a:solidFill>
          <a:schemeClr val="bg1"/>
        </a:solidFill>
        <a:latin typeface="Huni_Quorum Medium BT" pitchFamily="34" charset="-18"/>
        <a:ea typeface="+mn-ea"/>
        <a:cs typeface="+mn-cs"/>
      </a:defRPr>
    </a:lvl7pPr>
    <a:lvl8pPr marL="3200400" algn="l" defTabSz="914400" rtl="0" eaLnBrk="1" latinLnBrk="0" hangingPunct="1">
      <a:defRPr b="1" kern="1200">
        <a:solidFill>
          <a:schemeClr val="bg1"/>
        </a:solidFill>
        <a:latin typeface="Huni_Quorum Medium BT" pitchFamily="34" charset="-18"/>
        <a:ea typeface="+mn-ea"/>
        <a:cs typeface="+mn-cs"/>
      </a:defRPr>
    </a:lvl8pPr>
    <a:lvl9pPr marL="3657600" algn="l" defTabSz="914400" rtl="0" eaLnBrk="1" latinLnBrk="0" hangingPunct="1">
      <a:defRPr b="1" kern="1200">
        <a:solidFill>
          <a:schemeClr val="bg1"/>
        </a:solidFill>
        <a:latin typeface="Huni_Quorum Medium BT" pitchFamily="34" charset="-1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08" y="72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0" name="AutoShape 2"/>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1" name="AutoShape 3"/>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2" name="AutoShape 4"/>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3" name="AutoShape 5"/>
          <p:cNvSpPr>
            <a:spLocks noChangeArrowheads="1"/>
          </p:cNvSpPr>
          <p:nvPr/>
        </p:nvSpPr>
        <p:spPr bwMode="auto">
          <a:xfrm>
            <a:off x="0" y="0"/>
            <a:ext cx="6811963" cy="9942513"/>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4" name="Text Box 6"/>
          <p:cNvSpPr txBox="1">
            <a:spLocks noChangeArrowheads="1"/>
          </p:cNvSpP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5" name="Text Box 7"/>
          <p:cNvSpPr txBox="1">
            <a:spLocks noChangeArrowheads="1"/>
          </p:cNvSpPr>
          <p:nvPr/>
        </p:nvSpPr>
        <p:spPr bwMode="auto">
          <a:xfrm>
            <a:off x="3859213" y="0"/>
            <a:ext cx="2951162"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6" name="Rectangle 8"/>
          <p:cNvSpPr>
            <a:spLocks noGrp="1" noRot="1" noChangeAspect="1" noChangeArrowheads="1"/>
          </p:cNvSpPr>
          <p:nvPr>
            <p:ph type="sldImg"/>
          </p:nvPr>
        </p:nvSpPr>
        <p:spPr bwMode="auto">
          <a:xfrm>
            <a:off x="920750" y="746125"/>
            <a:ext cx="4962525" cy="371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7" name="Rectangle 9"/>
          <p:cNvSpPr>
            <a:spLocks noGrp="1" noChangeArrowheads="1"/>
          </p:cNvSpPr>
          <p:nvPr>
            <p:ph type="body"/>
          </p:nvPr>
        </p:nvSpPr>
        <p:spPr bwMode="auto">
          <a:xfrm>
            <a:off x="681038" y="4722813"/>
            <a:ext cx="5441950" cy="4465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hu-HU"/>
          </a:p>
        </p:txBody>
      </p:sp>
      <p:sp>
        <p:nvSpPr>
          <p:cNvPr id="2058" name="Text Box 10"/>
          <p:cNvSpPr txBox="1">
            <a:spLocks noChangeArrowheads="1"/>
          </p:cNvSpPr>
          <p:nvPr/>
        </p:nvSpPr>
        <p:spPr bwMode="auto">
          <a:xfrm>
            <a:off x="0" y="9442450"/>
            <a:ext cx="295116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59" name="Rectangle 11"/>
          <p:cNvSpPr>
            <a:spLocks noGrp="1" noChangeArrowheads="1"/>
          </p:cNvSpPr>
          <p:nvPr>
            <p:ph type="sldNum"/>
          </p:nvPr>
        </p:nvSpPr>
        <p:spPr bwMode="auto">
          <a:xfrm>
            <a:off x="3859213" y="9442450"/>
            <a:ext cx="29432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b="0">
                <a:solidFill>
                  <a:srgbClr val="000000"/>
                </a:solidFill>
                <a:latin typeface="Arial" charset="0"/>
                <a:ea typeface="DejaVu Sans" charset="0"/>
                <a:cs typeface="DejaVu Sans" charset="0"/>
              </a:defRPr>
            </a:lvl1pPr>
          </a:lstStyle>
          <a:p>
            <a:fld id="{770619BA-6915-436E-8434-C25C7DB7C41B}" type="slidenum">
              <a:rPr lang="en-US"/>
              <a:pPr/>
              <a:t>‹#›</a:t>
            </a:fld>
            <a:endParaRPr lang="en-US"/>
          </a:p>
        </p:txBody>
      </p:sp>
    </p:spTree>
    <p:extLst>
      <p:ext uri="{BB962C8B-B14F-4D97-AF65-F5344CB8AC3E}">
        <p14:creationId xmlns:p14="http://schemas.microsoft.com/office/powerpoint/2010/main" val="288455752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C614922-0736-48FB-81E2-59812290E481}" type="slidenum">
              <a:rPr lang="en-US"/>
              <a:pPr/>
              <a:t>1</a:t>
            </a:fld>
            <a:endParaRPr lang="en-US"/>
          </a:p>
        </p:txBody>
      </p:sp>
      <p:sp>
        <p:nvSpPr>
          <p:cNvPr id="3993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20C7164-3086-4C37-A475-46B96A46D5EE}" type="slidenum">
              <a:rPr lang="en-US" sz="1200" b="0">
                <a:latin typeface="Arial" charset="0"/>
              </a:rPr>
              <a:pPr algn="r">
                <a:buClrTx/>
                <a:buFontTx/>
                <a:buNone/>
              </a:pPr>
              <a:t>1</a:t>
            </a:fld>
            <a:endParaRPr lang="en-US" sz="1200" b="0">
              <a:latin typeface="Arial" charset="0"/>
            </a:endParaRPr>
          </a:p>
        </p:txBody>
      </p:sp>
      <p:sp>
        <p:nvSpPr>
          <p:cNvPr id="3993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49064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801AC6-DDAE-4711-9BDC-2B47FB882008}" type="slidenum">
              <a:rPr lang="en-US" altLang="hu-HU" smtClean="0"/>
              <a:pPr>
                <a:spcBef>
                  <a:spcPct val="0"/>
                </a:spcBef>
              </a:pPr>
              <a:t>2</a:t>
            </a:fld>
            <a:endParaRPr lang="en-US" altLang="hu-HU"/>
          </a:p>
        </p:txBody>
      </p:sp>
      <p:sp>
        <p:nvSpPr>
          <p:cNvPr id="12291" name="Rectangle 2"/>
          <p:cNvSpPr>
            <a:spLocks noGrp="1" noRot="1" noChangeAspect="1" noChangeArrowheads="1" noTextEdit="1"/>
          </p:cNvSpPr>
          <p:nvPr>
            <p:ph type="sldImg"/>
          </p:nvPr>
        </p:nvSpPr>
        <p:spPr>
          <a:xfrm>
            <a:off x="922338" y="746125"/>
            <a:ext cx="4959350" cy="3719513"/>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1944143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1C75CF89-EDD6-48C3-8A30-0F89BA67BFBF}" type="slidenum">
              <a:rPr lang="en-US"/>
              <a:pPr/>
              <a:t>3</a:t>
            </a:fld>
            <a:endParaRPr lang="en-US"/>
          </a:p>
        </p:txBody>
      </p:sp>
      <p:sp>
        <p:nvSpPr>
          <p:cNvPr id="4300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323243FD-4C1A-4365-A01D-13E4A3EE6943}" type="slidenum">
              <a:rPr lang="en-US" sz="1200" b="0">
                <a:latin typeface="Arial" charset="0"/>
              </a:rPr>
              <a:pPr algn="r">
                <a:buClrTx/>
                <a:buFontTx/>
                <a:buNone/>
              </a:pPr>
              <a:t>3</a:t>
            </a:fld>
            <a:endParaRPr lang="en-US" sz="1200" b="0">
              <a:latin typeface="Arial" charset="0"/>
            </a:endParaRPr>
          </a:p>
        </p:txBody>
      </p:sp>
      <p:sp>
        <p:nvSpPr>
          <p:cNvPr id="4301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25992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1A1A33E9-E79D-49DE-A74D-4127B4A4FF08}" type="slidenum">
              <a:rPr lang="en-US"/>
              <a:pPr/>
              <a:t>4</a:t>
            </a:fld>
            <a:endParaRPr lang="en-US"/>
          </a:p>
        </p:txBody>
      </p:sp>
      <p:sp>
        <p:nvSpPr>
          <p:cNvPr id="4403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11BCC68C-5824-4677-AAB6-CFA64CB460BE}" type="slidenum">
              <a:rPr lang="en-US" sz="1200" b="0">
                <a:latin typeface="Arial" charset="0"/>
              </a:rPr>
              <a:pPr algn="r">
                <a:buClrTx/>
                <a:buFontTx/>
                <a:buNone/>
              </a:pPr>
              <a:t>4</a:t>
            </a:fld>
            <a:endParaRPr lang="en-US" sz="1200" b="0">
              <a:latin typeface="Arial" charset="0"/>
            </a:endParaRPr>
          </a:p>
        </p:txBody>
      </p:sp>
      <p:sp>
        <p:nvSpPr>
          <p:cNvPr id="4403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4234406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7904CF3-2EE0-4365-95EB-9358EF8C8250}" type="slidenum">
              <a:rPr lang="en-US"/>
              <a:pPr/>
              <a:t>5</a:t>
            </a:fld>
            <a:endParaRPr lang="en-US"/>
          </a:p>
        </p:txBody>
      </p:sp>
      <p:sp>
        <p:nvSpPr>
          <p:cNvPr id="4505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167231E9-2E87-4012-80E1-0065681BAE4D}" type="slidenum">
              <a:rPr lang="en-US" sz="1200" b="0">
                <a:latin typeface="Arial" charset="0"/>
              </a:rPr>
              <a:pPr algn="r">
                <a:buClrTx/>
                <a:buFontTx/>
                <a:buNone/>
              </a:pPr>
              <a:t>5</a:t>
            </a:fld>
            <a:endParaRPr lang="en-US" sz="1200" b="0">
              <a:latin typeface="Arial" charset="0"/>
            </a:endParaRPr>
          </a:p>
        </p:txBody>
      </p:sp>
      <p:sp>
        <p:nvSpPr>
          <p:cNvPr id="4505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4292056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B66DDDB-FDAF-4B11-9744-04DB2D2D1DD9}" type="slidenum">
              <a:rPr lang="en-US"/>
              <a:pPr/>
              <a:t>6</a:t>
            </a:fld>
            <a:endParaRPr lang="en-US"/>
          </a:p>
        </p:txBody>
      </p:sp>
      <p:sp>
        <p:nvSpPr>
          <p:cNvPr id="4608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20A65CD9-7D3E-4A0F-9115-A42D6F388766}" type="slidenum">
              <a:rPr lang="en-US" sz="1200" b="0">
                <a:latin typeface="Arial" charset="0"/>
              </a:rPr>
              <a:pPr algn="r">
                <a:buClrTx/>
                <a:buFontTx/>
                <a:buNone/>
              </a:pPr>
              <a:t>6</a:t>
            </a:fld>
            <a:endParaRPr lang="en-US" sz="1200" b="0">
              <a:latin typeface="Arial" charset="0"/>
            </a:endParaRPr>
          </a:p>
        </p:txBody>
      </p:sp>
      <p:sp>
        <p:nvSpPr>
          <p:cNvPr id="4608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68241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F93397B9-4F2C-425F-AA24-9F5FB53E3A04}" type="slidenum">
              <a:rPr lang="en-US"/>
              <a:pPr/>
              <a:t>7</a:t>
            </a:fld>
            <a:endParaRPr lang="en-US"/>
          </a:p>
        </p:txBody>
      </p:sp>
      <p:sp>
        <p:nvSpPr>
          <p:cNvPr id="4710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330347CC-3624-4D3F-8AB4-38AEBDB746D9}" type="slidenum">
              <a:rPr lang="en-US" sz="1200" b="0">
                <a:latin typeface="Arial" charset="0"/>
              </a:rPr>
              <a:pPr algn="r">
                <a:buClrTx/>
                <a:buFontTx/>
                <a:buNone/>
              </a:pPr>
              <a:t>7</a:t>
            </a:fld>
            <a:endParaRPr lang="en-US" sz="1200" b="0">
              <a:latin typeface="Arial" charset="0"/>
            </a:endParaRPr>
          </a:p>
        </p:txBody>
      </p:sp>
      <p:sp>
        <p:nvSpPr>
          <p:cNvPr id="4710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149367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1DF7D217-3CE9-4817-8BBA-816C64270866}" type="slidenum">
              <a:rPr lang="en-US"/>
              <a:pPr/>
              <a:t>8</a:t>
            </a:fld>
            <a:endParaRPr lang="en-US"/>
          </a:p>
        </p:txBody>
      </p:sp>
      <p:sp>
        <p:nvSpPr>
          <p:cNvPr id="4812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757C8A0B-FC93-4E51-A08B-CD413C1DAF77}" type="slidenum">
              <a:rPr lang="en-US" sz="1200" b="0">
                <a:latin typeface="Arial" charset="0"/>
              </a:rPr>
              <a:pPr algn="r">
                <a:buClrTx/>
                <a:buFontTx/>
                <a:buNone/>
              </a:pPr>
              <a:t>8</a:t>
            </a:fld>
            <a:endParaRPr lang="en-US" sz="1200" b="0">
              <a:latin typeface="Arial" charset="0"/>
            </a:endParaRPr>
          </a:p>
        </p:txBody>
      </p:sp>
      <p:sp>
        <p:nvSpPr>
          <p:cNvPr id="4813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378182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FAE7D412-538F-4FB3-8263-6544210EB532}" type="slidenum">
              <a:rPr lang="en-US"/>
              <a:pPr/>
              <a:t>9</a:t>
            </a:fld>
            <a:endParaRPr lang="en-US"/>
          </a:p>
        </p:txBody>
      </p:sp>
      <p:sp>
        <p:nvSpPr>
          <p:cNvPr id="4915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CBB9BC30-041E-49A3-BA59-B418C279AA7D}" type="slidenum">
              <a:rPr lang="en-US" sz="1200" b="0">
                <a:latin typeface="Arial" charset="0"/>
              </a:rPr>
              <a:pPr algn="r">
                <a:buClrTx/>
                <a:buFontTx/>
                <a:buNone/>
              </a:pPr>
              <a:t>9</a:t>
            </a:fld>
            <a:endParaRPr lang="en-US" sz="1200" b="0">
              <a:latin typeface="Arial" charset="0"/>
            </a:endParaRPr>
          </a:p>
        </p:txBody>
      </p:sp>
      <p:sp>
        <p:nvSpPr>
          <p:cNvPr id="4915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267265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9FA76FCA-3832-4B2C-8E26-DD753CD02B89}" type="slidenum">
              <a:rPr lang="en-US"/>
              <a:pPr/>
              <a:t>10</a:t>
            </a:fld>
            <a:endParaRPr lang="en-US"/>
          </a:p>
        </p:txBody>
      </p:sp>
      <p:sp>
        <p:nvSpPr>
          <p:cNvPr id="5017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FC450E73-4F37-4E15-9A9B-8D5265BF35FC}" type="slidenum">
              <a:rPr lang="en-US" sz="1200" b="0">
                <a:latin typeface="Arial" charset="0"/>
              </a:rPr>
              <a:pPr algn="r">
                <a:buClrTx/>
                <a:buFontTx/>
                <a:buNone/>
              </a:pPr>
              <a:t>10</a:t>
            </a:fld>
            <a:endParaRPr lang="en-US" sz="1200" b="0">
              <a:latin typeface="Arial" charset="0"/>
            </a:endParaRPr>
          </a:p>
        </p:txBody>
      </p:sp>
      <p:sp>
        <p:nvSpPr>
          <p:cNvPr id="5017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75096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2B7BE9-59A8-4E34-B63D-822A89AEE3F5}" type="slidenum">
              <a:rPr lang="en-US" altLang="hu-HU" smtClean="0"/>
              <a:pPr>
                <a:spcBef>
                  <a:spcPct val="0"/>
                </a:spcBef>
              </a:pPr>
              <a:t>11</a:t>
            </a:fld>
            <a:endParaRPr lang="en-US" altLang="hu-HU"/>
          </a:p>
        </p:txBody>
      </p:sp>
      <p:sp>
        <p:nvSpPr>
          <p:cNvPr id="28675" name="Rectangle 2"/>
          <p:cNvSpPr>
            <a:spLocks noGrp="1" noRot="1" noChangeAspect="1" noChangeArrowheads="1" noTextEdit="1"/>
          </p:cNvSpPr>
          <p:nvPr>
            <p:ph type="sldImg"/>
          </p:nvPr>
        </p:nvSpPr>
        <p:spPr>
          <a:xfrm>
            <a:off x="922338" y="746125"/>
            <a:ext cx="4959350" cy="3719513"/>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873062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2B7BE9-59A8-4E34-B63D-822A89AEE3F5}" type="slidenum">
              <a:rPr lang="en-US" altLang="hu-HU" smtClean="0"/>
              <a:pPr>
                <a:spcBef>
                  <a:spcPct val="0"/>
                </a:spcBef>
              </a:pPr>
              <a:t>12</a:t>
            </a:fld>
            <a:endParaRPr lang="en-US" altLang="hu-HU"/>
          </a:p>
        </p:txBody>
      </p:sp>
      <p:sp>
        <p:nvSpPr>
          <p:cNvPr id="28675" name="Rectangle 2"/>
          <p:cNvSpPr>
            <a:spLocks noGrp="1" noRot="1" noChangeAspect="1" noChangeArrowheads="1" noTextEdit="1"/>
          </p:cNvSpPr>
          <p:nvPr>
            <p:ph type="sldImg"/>
          </p:nvPr>
        </p:nvSpPr>
        <p:spPr>
          <a:xfrm>
            <a:off x="922338" y="746125"/>
            <a:ext cx="4959350" cy="3719513"/>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2009338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FF71EDA-08D7-4CA4-B846-B587E524F044}" type="slidenum">
              <a:rPr lang="en-US"/>
              <a:pPr/>
              <a:t>13</a:t>
            </a:fld>
            <a:endParaRPr lang="en-US"/>
          </a:p>
        </p:txBody>
      </p:sp>
      <p:sp>
        <p:nvSpPr>
          <p:cNvPr id="5120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0C9B20AC-AB1A-452B-8617-3277156454C8}" type="slidenum">
              <a:rPr lang="en-US" sz="1200" b="0">
                <a:latin typeface="Arial" charset="0"/>
              </a:rPr>
              <a:pPr algn="r">
                <a:buClrTx/>
                <a:buFontTx/>
                <a:buNone/>
              </a:pPr>
              <a:t>13</a:t>
            </a:fld>
            <a:endParaRPr lang="en-US" sz="1200" b="0">
              <a:latin typeface="Arial" charset="0"/>
            </a:endParaRPr>
          </a:p>
        </p:txBody>
      </p:sp>
      <p:sp>
        <p:nvSpPr>
          <p:cNvPr id="5120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231799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D23F3-E0E7-4BE2-9ABB-91DF1CA0D065}" type="slidenum">
              <a:rPr lang="en-US" altLang="hu-HU" smtClean="0"/>
              <a:pPr>
                <a:spcBef>
                  <a:spcPct val="0"/>
                </a:spcBef>
              </a:pPr>
              <a:t>14</a:t>
            </a:fld>
            <a:endParaRPr lang="en-US" altLang="hu-HU"/>
          </a:p>
        </p:txBody>
      </p:sp>
      <p:sp>
        <p:nvSpPr>
          <p:cNvPr id="30723" name="Rectangle 2"/>
          <p:cNvSpPr>
            <a:spLocks noGrp="1" noRot="1" noChangeAspect="1" noChangeArrowheads="1" noTextEdit="1"/>
          </p:cNvSpPr>
          <p:nvPr>
            <p:ph type="sldImg"/>
          </p:nvPr>
        </p:nvSpPr>
        <p:spPr>
          <a:xfrm>
            <a:off x="922338" y="746125"/>
            <a:ext cx="4959350" cy="3719513"/>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964759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D23F3-E0E7-4BE2-9ABB-91DF1CA0D065}" type="slidenum">
              <a:rPr lang="en-US" altLang="hu-HU" smtClean="0"/>
              <a:pPr>
                <a:spcBef>
                  <a:spcPct val="0"/>
                </a:spcBef>
              </a:pPr>
              <a:t>15</a:t>
            </a:fld>
            <a:endParaRPr lang="en-US" altLang="hu-HU"/>
          </a:p>
        </p:txBody>
      </p:sp>
      <p:sp>
        <p:nvSpPr>
          <p:cNvPr id="30723" name="Rectangle 2"/>
          <p:cNvSpPr>
            <a:spLocks noGrp="1" noRot="1" noChangeAspect="1" noChangeArrowheads="1" noTextEdit="1"/>
          </p:cNvSpPr>
          <p:nvPr>
            <p:ph type="sldImg"/>
          </p:nvPr>
        </p:nvSpPr>
        <p:spPr>
          <a:xfrm>
            <a:off x="922338" y="746125"/>
            <a:ext cx="4959350" cy="3719513"/>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38250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3A08135F-93F6-402C-8910-4AA2D6F353C8}" type="slidenum">
              <a:rPr lang="en-US"/>
              <a:pPr/>
              <a:t>16</a:t>
            </a:fld>
            <a:endParaRPr lang="en-US"/>
          </a:p>
        </p:txBody>
      </p:sp>
      <p:sp>
        <p:nvSpPr>
          <p:cNvPr id="5222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ACDE2811-7BA8-41F2-ABCF-E964892343C9}" type="slidenum">
              <a:rPr lang="en-US" sz="1200" b="0">
                <a:latin typeface="Arial" charset="0"/>
              </a:rPr>
              <a:pPr algn="r">
                <a:buClrTx/>
                <a:buFontTx/>
                <a:buNone/>
              </a:pPr>
              <a:t>16</a:t>
            </a:fld>
            <a:endParaRPr lang="en-US" sz="1200" b="0">
              <a:latin typeface="Arial" charset="0"/>
            </a:endParaRPr>
          </a:p>
        </p:txBody>
      </p:sp>
      <p:sp>
        <p:nvSpPr>
          <p:cNvPr id="5222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255340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41A488C8-A753-49F3-AA11-5F42327759FD}" type="slidenum">
              <a:rPr lang="en-US"/>
              <a:pPr/>
              <a:t>17</a:t>
            </a:fld>
            <a:endParaRPr lang="en-US"/>
          </a:p>
        </p:txBody>
      </p:sp>
      <p:sp>
        <p:nvSpPr>
          <p:cNvPr id="5324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C07678EF-75F1-4787-9625-6DA1C81B9D7D}" type="slidenum">
              <a:rPr lang="en-US" sz="1200" b="0">
                <a:latin typeface="Arial" charset="0"/>
              </a:rPr>
              <a:pPr algn="r">
                <a:buClrTx/>
                <a:buFontTx/>
                <a:buNone/>
              </a:pPr>
              <a:t>17</a:t>
            </a:fld>
            <a:endParaRPr lang="en-US" sz="1200" b="0">
              <a:latin typeface="Arial" charset="0"/>
            </a:endParaRPr>
          </a:p>
        </p:txBody>
      </p:sp>
      <p:sp>
        <p:nvSpPr>
          <p:cNvPr id="5325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232362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AB2AD61-AD28-4CB8-86EC-E890E5F33E57}" type="slidenum">
              <a:rPr lang="en-US"/>
              <a:pPr/>
              <a:t>18</a:t>
            </a:fld>
            <a:endParaRPr lang="en-US"/>
          </a:p>
        </p:txBody>
      </p:sp>
      <p:sp>
        <p:nvSpPr>
          <p:cNvPr id="5427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8C84132A-24AF-4A96-B3FA-BCB2DFB9CD5A}" type="slidenum">
              <a:rPr lang="en-US" sz="1200" b="0">
                <a:latin typeface="Arial" charset="0"/>
              </a:rPr>
              <a:pPr algn="r">
                <a:buClrTx/>
                <a:buFontTx/>
                <a:buNone/>
              </a:pPr>
              <a:t>18</a:t>
            </a:fld>
            <a:endParaRPr lang="en-US" sz="1200" b="0">
              <a:latin typeface="Arial" charset="0"/>
            </a:endParaRPr>
          </a:p>
        </p:txBody>
      </p:sp>
      <p:sp>
        <p:nvSpPr>
          <p:cNvPr id="5427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551331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AB2AD61-AD28-4CB8-86EC-E890E5F33E57}" type="slidenum">
              <a:rPr lang="en-US"/>
              <a:pPr/>
              <a:t>19</a:t>
            </a:fld>
            <a:endParaRPr lang="en-US"/>
          </a:p>
        </p:txBody>
      </p:sp>
      <p:sp>
        <p:nvSpPr>
          <p:cNvPr id="5427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8C84132A-24AF-4A96-B3FA-BCB2DFB9CD5A}" type="slidenum">
              <a:rPr lang="en-US" sz="1200" b="0">
                <a:latin typeface="Arial" charset="0"/>
              </a:rPr>
              <a:pPr algn="r">
                <a:buClrTx/>
                <a:buFontTx/>
                <a:buNone/>
              </a:pPr>
              <a:t>19</a:t>
            </a:fld>
            <a:endParaRPr lang="en-US" sz="1200" b="0">
              <a:latin typeface="Arial" charset="0"/>
            </a:endParaRPr>
          </a:p>
        </p:txBody>
      </p:sp>
      <p:sp>
        <p:nvSpPr>
          <p:cNvPr id="5427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719353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8AB2AD61-AD28-4CB8-86EC-E890E5F33E57}" type="slidenum">
              <a:rPr lang="en-US"/>
              <a:pPr/>
              <a:t>20</a:t>
            </a:fld>
            <a:endParaRPr lang="en-US"/>
          </a:p>
        </p:txBody>
      </p:sp>
      <p:sp>
        <p:nvSpPr>
          <p:cNvPr id="5427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8C84132A-24AF-4A96-B3FA-BCB2DFB9CD5A}" type="slidenum">
              <a:rPr lang="en-US" sz="1200" b="0">
                <a:latin typeface="Arial" charset="0"/>
              </a:rPr>
              <a:pPr algn="r">
                <a:buClrTx/>
                <a:buFontTx/>
                <a:buNone/>
              </a:pPr>
              <a:t>20</a:t>
            </a:fld>
            <a:endParaRPr lang="en-US" sz="1200" b="0">
              <a:latin typeface="Arial" charset="0"/>
            </a:endParaRPr>
          </a:p>
        </p:txBody>
      </p:sp>
      <p:sp>
        <p:nvSpPr>
          <p:cNvPr id="5427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419309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94C69F25-96CE-4E72-AE1D-03EE78122703}" type="slidenum">
              <a:rPr lang="en-US"/>
              <a:pPr/>
              <a:t>21</a:t>
            </a:fld>
            <a:endParaRPr lang="en-US"/>
          </a:p>
        </p:txBody>
      </p:sp>
      <p:sp>
        <p:nvSpPr>
          <p:cNvPr id="5529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4C88A876-BE96-4BB0-AA94-37D9CE17AED8}" type="slidenum">
              <a:rPr lang="en-US" sz="1200" b="0">
                <a:latin typeface="Arial" charset="0"/>
              </a:rPr>
              <a:pPr algn="r">
                <a:buClrTx/>
                <a:buFontTx/>
                <a:buNone/>
              </a:pPr>
              <a:t>21</a:t>
            </a:fld>
            <a:endParaRPr lang="en-US" sz="1200" b="0">
              <a:latin typeface="Arial" charset="0"/>
            </a:endParaRPr>
          </a:p>
        </p:txBody>
      </p:sp>
      <p:sp>
        <p:nvSpPr>
          <p:cNvPr id="5529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852558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FAD2A5E-7AB9-4B34-91E1-AC1DEAA0A8D3}" type="slidenum">
              <a:rPr lang="en-US"/>
              <a:pPr/>
              <a:t>22</a:t>
            </a:fld>
            <a:endParaRPr lang="en-US"/>
          </a:p>
        </p:txBody>
      </p:sp>
      <p:sp>
        <p:nvSpPr>
          <p:cNvPr id="5632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C35F0D77-661D-4E14-B966-CAFADC422947}" type="slidenum">
              <a:rPr lang="en-US" sz="1200" b="0">
                <a:latin typeface="Arial" charset="0"/>
              </a:rPr>
              <a:pPr algn="r">
                <a:buClrTx/>
                <a:buFontTx/>
                <a:buNone/>
              </a:pPr>
              <a:t>22</a:t>
            </a:fld>
            <a:endParaRPr lang="en-US" sz="1200" b="0">
              <a:latin typeface="Arial" charset="0"/>
            </a:endParaRPr>
          </a:p>
        </p:txBody>
      </p:sp>
      <p:sp>
        <p:nvSpPr>
          <p:cNvPr id="5632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975445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4B7F1A09-5A6C-405C-92DA-1633A30678AA}" type="slidenum">
              <a:rPr lang="en-US"/>
              <a:pPr/>
              <a:t>23</a:t>
            </a:fld>
            <a:endParaRPr lang="en-US"/>
          </a:p>
        </p:txBody>
      </p:sp>
      <p:sp>
        <p:nvSpPr>
          <p:cNvPr id="5836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C2846D7D-9BB7-4E7B-BE47-C426DB32FBCB}" type="slidenum">
              <a:rPr lang="en-US" sz="1200" b="0">
                <a:latin typeface="Arial" charset="0"/>
              </a:rPr>
              <a:pPr algn="r">
                <a:buClrTx/>
                <a:buFontTx/>
                <a:buNone/>
              </a:pPr>
              <a:t>23</a:t>
            </a:fld>
            <a:endParaRPr lang="en-US" sz="1200" b="0">
              <a:latin typeface="Arial" charset="0"/>
            </a:endParaRPr>
          </a:p>
        </p:txBody>
      </p:sp>
      <p:sp>
        <p:nvSpPr>
          <p:cNvPr id="5837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744077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DF6173DE-E742-4060-88A2-C4E5BAFF5CDA}" type="slidenum">
              <a:rPr lang="en-US"/>
              <a:pPr/>
              <a:t>24</a:t>
            </a:fld>
            <a:endParaRPr lang="en-US"/>
          </a:p>
        </p:txBody>
      </p:sp>
      <p:sp>
        <p:nvSpPr>
          <p:cNvPr id="5734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169134E-7C33-4DBF-88BE-C9532137BBB8}" type="slidenum">
              <a:rPr lang="en-US" sz="1200" b="0">
                <a:latin typeface="Arial" charset="0"/>
              </a:rPr>
              <a:pPr algn="r">
                <a:buClrTx/>
                <a:buFontTx/>
                <a:buNone/>
              </a:pPr>
              <a:t>24</a:t>
            </a:fld>
            <a:endParaRPr lang="en-US" sz="1200" b="0">
              <a:latin typeface="Arial" charset="0"/>
            </a:endParaRPr>
          </a:p>
        </p:txBody>
      </p:sp>
      <p:sp>
        <p:nvSpPr>
          <p:cNvPr id="5734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500345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33A8A448-E4CB-447C-B214-39612437FAD1}" type="slidenum">
              <a:rPr lang="en-US"/>
              <a:pPr/>
              <a:t>25</a:t>
            </a:fld>
            <a:endParaRPr lang="en-US"/>
          </a:p>
        </p:txBody>
      </p:sp>
      <p:sp>
        <p:nvSpPr>
          <p:cNvPr id="59393"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5C4061A5-F18D-4210-8482-0F3BB7CB8DBA}" type="slidenum">
              <a:rPr lang="en-US" sz="1200" b="0">
                <a:latin typeface="Arial" charset="0"/>
              </a:rPr>
              <a:pPr algn="r">
                <a:buClrTx/>
                <a:buFontTx/>
                <a:buNone/>
              </a:pPr>
              <a:t>25</a:t>
            </a:fld>
            <a:endParaRPr lang="en-US" sz="1200" b="0">
              <a:latin typeface="Arial" charset="0"/>
            </a:endParaRPr>
          </a:p>
        </p:txBody>
      </p:sp>
      <p:sp>
        <p:nvSpPr>
          <p:cNvPr id="59394"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5"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875137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5AD833D4-4A0A-490B-B9E3-49C1557459C1}" type="slidenum">
              <a:rPr lang="en-US"/>
              <a:pPr/>
              <a:t>26</a:t>
            </a:fld>
            <a:endParaRPr lang="en-US"/>
          </a:p>
        </p:txBody>
      </p:sp>
      <p:sp>
        <p:nvSpPr>
          <p:cNvPr id="60417"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F3851C3D-5D9A-4897-89EA-53527EA03BC7}" type="slidenum">
              <a:rPr lang="en-US" sz="1200" b="0">
                <a:latin typeface="Arial" charset="0"/>
              </a:rPr>
              <a:pPr algn="r">
                <a:buClrTx/>
                <a:buFontTx/>
                <a:buNone/>
              </a:pPr>
              <a:t>26</a:t>
            </a:fld>
            <a:endParaRPr lang="en-US" sz="1200" b="0">
              <a:latin typeface="Arial" charset="0"/>
            </a:endParaRPr>
          </a:p>
        </p:txBody>
      </p:sp>
      <p:sp>
        <p:nvSpPr>
          <p:cNvPr id="60418"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9"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1812026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7AD913BB-7849-4176-8668-1E592A33A5E9}" type="slidenum">
              <a:rPr lang="en-US"/>
              <a:pPr/>
              <a:t>27</a:t>
            </a:fld>
            <a:endParaRPr lang="en-US"/>
          </a:p>
        </p:txBody>
      </p:sp>
      <p:sp>
        <p:nvSpPr>
          <p:cNvPr id="61441"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29D745D3-0391-484C-8314-0EFC19674F02}" type="slidenum">
              <a:rPr lang="en-US" sz="1200" b="0">
                <a:latin typeface="Arial" charset="0"/>
              </a:rPr>
              <a:pPr algn="r">
                <a:buClrTx/>
                <a:buFontTx/>
                <a:buNone/>
              </a:pPr>
              <a:t>27</a:t>
            </a:fld>
            <a:endParaRPr lang="en-US" sz="1200" b="0">
              <a:latin typeface="Arial" charset="0"/>
            </a:endParaRPr>
          </a:p>
        </p:txBody>
      </p:sp>
      <p:sp>
        <p:nvSpPr>
          <p:cNvPr id="61442"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3"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2871395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3856CB61-93C1-42FF-87FD-5AE40FD3A888}" type="slidenum">
              <a:rPr lang="en-US"/>
              <a:pPr/>
              <a:t>28</a:t>
            </a:fld>
            <a:endParaRPr lang="en-US"/>
          </a:p>
        </p:txBody>
      </p:sp>
      <p:sp>
        <p:nvSpPr>
          <p:cNvPr id="62465"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D95E92E4-D141-404B-B8CD-C8D6CEDF82AB}" type="slidenum">
              <a:rPr lang="en-US" sz="1200" b="0">
                <a:latin typeface="Arial" charset="0"/>
              </a:rPr>
              <a:pPr algn="r">
                <a:buClrTx/>
                <a:buFontTx/>
                <a:buNone/>
              </a:pPr>
              <a:t>28</a:t>
            </a:fld>
            <a:endParaRPr lang="en-US" sz="1200" b="0">
              <a:latin typeface="Arial" charset="0"/>
            </a:endParaRPr>
          </a:p>
        </p:txBody>
      </p:sp>
      <p:sp>
        <p:nvSpPr>
          <p:cNvPr id="62466"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7"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3848769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1"/>
          <p:cNvSpPr>
            <a:spLocks noGrp="1" noChangeArrowheads="1"/>
          </p:cNvSpPr>
          <p:nvPr>
            <p:ph type="sldNum"/>
          </p:nvPr>
        </p:nvSpPr>
        <p:spPr>
          <a:ln/>
        </p:spPr>
        <p:txBody>
          <a:bodyPr/>
          <a:lstStyle/>
          <a:p>
            <a:fld id="{C5B59C3B-9EE3-4BC0-B3F5-1D3637F2F7D0}" type="slidenum">
              <a:rPr lang="en-US"/>
              <a:pPr/>
              <a:t>29</a:t>
            </a:fld>
            <a:endParaRPr lang="en-US"/>
          </a:p>
        </p:txBody>
      </p:sp>
      <p:sp>
        <p:nvSpPr>
          <p:cNvPr id="63489" name="Text Box 1"/>
          <p:cNvSpPr txBox="1">
            <a:spLocks noChangeArrowheads="1"/>
          </p:cNvSpPr>
          <p:nvPr/>
        </p:nvSpPr>
        <p:spPr bwMode="auto">
          <a:xfrm>
            <a:off x="3859213" y="9444038"/>
            <a:ext cx="29511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r">
              <a:buClrTx/>
              <a:buFontTx/>
              <a:buNone/>
            </a:pPr>
            <a:fld id="{6B1F4B57-F02F-4E40-86CB-96DFCD8E47E7}" type="slidenum">
              <a:rPr lang="en-US" sz="1200" b="0">
                <a:latin typeface="Arial" charset="0"/>
              </a:rPr>
              <a:pPr algn="r">
                <a:buClrTx/>
                <a:buFontTx/>
                <a:buNone/>
              </a:pPr>
              <a:t>29</a:t>
            </a:fld>
            <a:endParaRPr lang="en-US" sz="1200" b="0">
              <a:latin typeface="Arial" charset="0"/>
            </a:endParaRPr>
          </a:p>
        </p:txBody>
      </p:sp>
      <p:sp>
        <p:nvSpPr>
          <p:cNvPr id="63490" name="Rectangle 2"/>
          <p:cNvSpPr txBox="1">
            <a:spLocks noGrp="1" noRot="1" noChangeAspect="1" noChangeArrowheads="1"/>
          </p:cNvSpPr>
          <p:nvPr>
            <p:ph type="sldImg"/>
          </p:nvPr>
        </p:nvSpPr>
        <p:spPr bwMode="auto">
          <a:xfrm>
            <a:off x="920750" y="746125"/>
            <a:ext cx="4970463" cy="37274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1" name="Rectangle 3"/>
          <p:cNvSpPr txBox="1">
            <a:spLocks noGrp="1" noChangeArrowheads="1"/>
          </p:cNvSpPr>
          <p:nvPr>
            <p:ph type="body" idx="1"/>
          </p:nvPr>
        </p:nvSpPr>
        <p:spPr bwMode="auto">
          <a:xfrm>
            <a:off x="681038" y="4722813"/>
            <a:ext cx="5449887" cy="4473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ts val="450"/>
              </a:spcBef>
              <a:buClrTx/>
              <a:buFontTx/>
              <a:buNone/>
            </a:pPr>
            <a:endParaRPr lang="hu-HU">
              <a:ea typeface="Droid Sans Fallback" charset="0"/>
              <a:cs typeface="Droid Sans Fallback" charset="0"/>
            </a:endParaRPr>
          </a:p>
        </p:txBody>
      </p:sp>
    </p:spTree>
    <p:extLst>
      <p:ext uri="{BB962C8B-B14F-4D97-AF65-F5344CB8AC3E}">
        <p14:creationId xmlns:p14="http://schemas.microsoft.com/office/powerpoint/2010/main" val="4250679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9FCEF0-84C9-4CD8-A5BE-3F656A9D8FAC}" type="slidenum">
              <a:rPr lang="en-US" altLang="hu-HU" smtClean="0"/>
              <a:pPr>
                <a:spcBef>
                  <a:spcPct val="0"/>
                </a:spcBef>
              </a:pPr>
              <a:t>30</a:t>
            </a:fld>
            <a:endParaRPr lang="en-US" altLang="hu-HU"/>
          </a:p>
        </p:txBody>
      </p:sp>
      <p:sp>
        <p:nvSpPr>
          <p:cNvPr id="57347" name="Rectangle 2"/>
          <p:cNvSpPr>
            <a:spLocks noGrp="1" noRot="1" noChangeAspect="1" noChangeArrowheads="1" noTextEdit="1"/>
          </p:cNvSpPr>
          <p:nvPr>
            <p:ph type="sldImg"/>
          </p:nvPr>
        </p:nvSpPr>
        <p:spPr>
          <a:xfrm>
            <a:off x="922338" y="746125"/>
            <a:ext cx="4959350" cy="3719513"/>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2162866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9FCEF0-84C9-4CD8-A5BE-3F656A9D8FAC}" type="slidenum">
              <a:rPr lang="en-US" altLang="hu-HU" smtClean="0"/>
              <a:pPr>
                <a:spcBef>
                  <a:spcPct val="0"/>
                </a:spcBef>
              </a:pPr>
              <a:t>31</a:t>
            </a:fld>
            <a:endParaRPr lang="en-US" altLang="hu-HU"/>
          </a:p>
        </p:txBody>
      </p:sp>
      <p:sp>
        <p:nvSpPr>
          <p:cNvPr id="57347" name="Rectangle 2"/>
          <p:cNvSpPr>
            <a:spLocks noGrp="1" noRot="1" noChangeAspect="1" noChangeArrowheads="1" noTextEdit="1"/>
          </p:cNvSpPr>
          <p:nvPr>
            <p:ph type="sldImg"/>
          </p:nvPr>
        </p:nvSpPr>
        <p:spPr>
          <a:xfrm>
            <a:off x="922338" y="746125"/>
            <a:ext cx="4959350" cy="3719513"/>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u-HU">
              <a:latin typeface="Arial" panose="020B0604020202020204" pitchFamily="34" charset="0"/>
            </a:endParaRPr>
          </a:p>
        </p:txBody>
      </p:sp>
    </p:spTree>
    <p:extLst>
      <p:ext uri="{BB962C8B-B14F-4D97-AF65-F5344CB8AC3E}">
        <p14:creationId xmlns:p14="http://schemas.microsoft.com/office/powerpoint/2010/main" val="130424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a:t>Alcím mintájának szerkesztése</a:t>
            </a:r>
          </a:p>
        </p:txBody>
      </p:sp>
      <p:sp>
        <p:nvSpPr>
          <p:cNvPr id="4" name="Dia számának helye 3"/>
          <p:cNvSpPr>
            <a:spLocks noGrp="1"/>
          </p:cNvSpPr>
          <p:nvPr>
            <p:ph type="sldNum" idx="10"/>
          </p:nvPr>
        </p:nvSpPr>
        <p:spPr/>
        <p:txBody>
          <a:bodyPr/>
          <a:lstStyle>
            <a:lvl1pPr>
              <a:defRPr/>
            </a:lvl1pPr>
          </a:lstStyle>
          <a:p>
            <a:fld id="{9CBD02DA-8B03-45B6-918F-971806E64308}" type="slidenum">
              <a:rPr lang="hu-HU"/>
              <a:pPr/>
              <a:t>‹#›</a:t>
            </a:fld>
            <a:endParaRPr lang="hu-HU"/>
          </a:p>
        </p:txBody>
      </p:sp>
    </p:spTree>
    <p:extLst>
      <p:ext uri="{BB962C8B-B14F-4D97-AF65-F5344CB8AC3E}">
        <p14:creationId xmlns:p14="http://schemas.microsoft.com/office/powerpoint/2010/main" val="2700435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ia számának helye 3"/>
          <p:cNvSpPr>
            <a:spLocks noGrp="1"/>
          </p:cNvSpPr>
          <p:nvPr>
            <p:ph type="sldNum" idx="10"/>
          </p:nvPr>
        </p:nvSpPr>
        <p:spPr/>
        <p:txBody>
          <a:bodyPr/>
          <a:lstStyle>
            <a:lvl1pPr>
              <a:defRPr/>
            </a:lvl1pPr>
          </a:lstStyle>
          <a:p>
            <a:fld id="{F61CFD46-F4AA-4744-B8F1-A1D1087B2E74}" type="slidenum">
              <a:rPr lang="hu-HU"/>
              <a:pPr/>
              <a:t>‹#›</a:t>
            </a:fld>
            <a:endParaRPr lang="hu-HU"/>
          </a:p>
        </p:txBody>
      </p:sp>
    </p:spTree>
    <p:extLst>
      <p:ext uri="{BB962C8B-B14F-4D97-AF65-F5344CB8AC3E}">
        <p14:creationId xmlns:p14="http://schemas.microsoft.com/office/powerpoint/2010/main" val="2742448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
        <p:nvSpPr>
          <p:cNvPr id="4" name="Dia számának helye 3"/>
          <p:cNvSpPr>
            <a:spLocks noGrp="1"/>
          </p:cNvSpPr>
          <p:nvPr>
            <p:ph type="sldNum" idx="10"/>
          </p:nvPr>
        </p:nvSpPr>
        <p:spPr/>
        <p:txBody>
          <a:bodyPr/>
          <a:lstStyle>
            <a:lvl1pPr>
              <a:defRPr/>
            </a:lvl1pPr>
          </a:lstStyle>
          <a:p>
            <a:fld id="{2ABEB156-5E0C-463B-87D8-66C16323B9DA}" type="slidenum">
              <a:rPr lang="hu-HU"/>
              <a:pPr/>
              <a:t>‹#›</a:t>
            </a:fld>
            <a:endParaRPr lang="hu-HU"/>
          </a:p>
        </p:txBody>
      </p:sp>
    </p:spTree>
    <p:extLst>
      <p:ext uri="{BB962C8B-B14F-4D97-AF65-F5344CB8AC3E}">
        <p14:creationId xmlns:p14="http://schemas.microsoft.com/office/powerpoint/2010/main" val="319393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3838" cy="529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3438" y="1600200"/>
            <a:ext cx="4035425" cy="529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ia számának helye 4"/>
          <p:cNvSpPr>
            <a:spLocks noGrp="1"/>
          </p:cNvSpPr>
          <p:nvPr>
            <p:ph type="sldNum" idx="10"/>
          </p:nvPr>
        </p:nvSpPr>
        <p:spPr/>
        <p:txBody>
          <a:bodyPr/>
          <a:lstStyle>
            <a:lvl1pPr>
              <a:defRPr/>
            </a:lvl1pPr>
          </a:lstStyle>
          <a:p>
            <a:fld id="{13C7D674-EF79-4E74-B000-61F67AC06CA2}" type="slidenum">
              <a:rPr lang="hu-HU"/>
              <a:pPr/>
              <a:t>‹#›</a:t>
            </a:fld>
            <a:endParaRPr lang="hu-HU"/>
          </a:p>
        </p:txBody>
      </p:sp>
    </p:spTree>
    <p:extLst>
      <p:ext uri="{BB962C8B-B14F-4D97-AF65-F5344CB8AC3E}">
        <p14:creationId xmlns:p14="http://schemas.microsoft.com/office/powerpoint/2010/main" val="678711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ia számának helye 6"/>
          <p:cNvSpPr>
            <a:spLocks noGrp="1"/>
          </p:cNvSpPr>
          <p:nvPr>
            <p:ph type="sldNum" idx="10"/>
          </p:nvPr>
        </p:nvSpPr>
        <p:spPr/>
        <p:txBody>
          <a:bodyPr/>
          <a:lstStyle>
            <a:lvl1pPr>
              <a:defRPr/>
            </a:lvl1pPr>
          </a:lstStyle>
          <a:p>
            <a:fld id="{ABA0B298-109E-439E-999E-178AD1FCE2CD}" type="slidenum">
              <a:rPr lang="hu-HU"/>
              <a:pPr/>
              <a:t>‹#›</a:t>
            </a:fld>
            <a:endParaRPr lang="hu-HU"/>
          </a:p>
        </p:txBody>
      </p:sp>
    </p:spTree>
    <p:extLst>
      <p:ext uri="{BB962C8B-B14F-4D97-AF65-F5344CB8AC3E}">
        <p14:creationId xmlns:p14="http://schemas.microsoft.com/office/powerpoint/2010/main" val="427675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ia számának helye 2"/>
          <p:cNvSpPr>
            <a:spLocks noGrp="1"/>
          </p:cNvSpPr>
          <p:nvPr>
            <p:ph type="sldNum" idx="10"/>
          </p:nvPr>
        </p:nvSpPr>
        <p:spPr/>
        <p:txBody>
          <a:bodyPr/>
          <a:lstStyle>
            <a:lvl1pPr>
              <a:defRPr/>
            </a:lvl1pPr>
          </a:lstStyle>
          <a:p>
            <a:fld id="{815A1BCC-D9C4-4EC2-865A-7916D45BBF01}" type="slidenum">
              <a:rPr lang="hu-HU"/>
              <a:pPr/>
              <a:t>‹#›</a:t>
            </a:fld>
            <a:endParaRPr lang="hu-HU"/>
          </a:p>
        </p:txBody>
      </p:sp>
    </p:spTree>
    <p:extLst>
      <p:ext uri="{BB962C8B-B14F-4D97-AF65-F5344CB8AC3E}">
        <p14:creationId xmlns:p14="http://schemas.microsoft.com/office/powerpoint/2010/main" val="1299829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ia számának helye 1"/>
          <p:cNvSpPr>
            <a:spLocks noGrp="1"/>
          </p:cNvSpPr>
          <p:nvPr>
            <p:ph type="sldNum" idx="10"/>
          </p:nvPr>
        </p:nvSpPr>
        <p:spPr/>
        <p:txBody>
          <a:bodyPr/>
          <a:lstStyle>
            <a:lvl1pPr>
              <a:defRPr/>
            </a:lvl1pPr>
          </a:lstStyle>
          <a:p>
            <a:fld id="{BFE58518-18C5-4567-9053-063E811C9115}" type="slidenum">
              <a:rPr lang="hu-HU"/>
              <a:pPr/>
              <a:t>‹#›</a:t>
            </a:fld>
            <a:endParaRPr lang="hu-HU"/>
          </a:p>
        </p:txBody>
      </p:sp>
    </p:spTree>
    <p:extLst>
      <p:ext uri="{BB962C8B-B14F-4D97-AF65-F5344CB8AC3E}">
        <p14:creationId xmlns:p14="http://schemas.microsoft.com/office/powerpoint/2010/main" val="18607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ia számának helye 4"/>
          <p:cNvSpPr>
            <a:spLocks noGrp="1"/>
          </p:cNvSpPr>
          <p:nvPr>
            <p:ph type="sldNum" idx="10"/>
          </p:nvPr>
        </p:nvSpPr>
        <p:spPr/>
        <p:txBody>
          <a:bodyPr/>
          <a:lstStyle>
            <a:lvl1pPr>
              <a:defRPr/>
            </a:lvl1pPr>
          </a:lstStyle>
          <a:p>
            <a:fld id="{95E2C567-0950-4493-B8DA-576C3C7B0207}" type="slidenum">
              <a:rPr lang="hu-HU"/>
              <a:pPr/>
              <a:t>‹#›</a:t>
            </a:fld>
            <a:endParaRPr lang="hu-HU"/>
          </a:p>
        </p:txBody>
      </p:sp>
    </p:spTree>
    <p:extLst>
      <p:ext uri="{BB962C8B-B14F-4D97-AF65-F5344CB8AC3E}">
        <p14:creationId xmlns:p14="http://schemas.microsoft.com/office/powerpoint/2010/main" val="4044491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ia számának helye 4"/>
          <p:cNvSpPr>
            <a:spLocks noGrp="1"/>
          </p:cNvSpPr>
          <p:nvPr>
            <p:ph type="sldNum" idx="10"/>
          </p:nvPr>
        </p:nvSpPr>
        <p:spPr/>
        <p:txBody>
          <a:bodyPr/>
          <a:lstStyle>
            <a:lvl1pPr>
              <a:defRPr/>
            </a:lvl1pPr>
          </a:lstStyle>
          <a:p>
            <a:fld id="{7F7403D1-ACE6-4BAF-9B83-5DA0992B2A85}" type="slidenum">
              <a:rPr lang="hu-HU"/>
              <a:pPr/>
              <a:t>‹#›</a:t>
            </a:fld>
            <a:endParaRPr lang="hu-HU"/>
          </a:p>
        </p:txBody>
      </p:sp>
    </p:spTree>
    <p:extLst>
      <p:ext uri="{BB962C8B-B14F-4D97-AF65-F5344CB8AC3E}">
        <p14:creationId xmlns:p14="http://schemas.microsoft.com/office/powerpoint/2010/main" val="1416655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ia számának helye 3"/>
          <p:cNvSpPr>
            <a:spLocks noGrp="1"/>
          </p:cNvSpPr>
          <p:nvPr>
            <p:ph type="sldNum" idx="10"/>
          </p:nvPr>
        </p:nvSpPr>
        <p:spPr/>
        <p:txBody>
          <a:bodyPr/>
          <a:lstStyle>
            <a:lvl1pPr>
              <a:defRPr/>
            </a:lvl1pPr>
          </a:lstStyle>
          <a:p>
            <a:fld id="{1BB964BF-D53B-442D-8AE6-7205F5264532}" type="slidenum">
              <a:rPr lang="hu-HU"/>
              <a:pPr/>
              <a:t>‹#›</a:t>
            </a:fld>
            <a:endParaRPr lang="hu-HU"/>
          </a:p>
        </p:txBody>
      </p:sp>
    </p:spTree>
    <p:extLst>
      <p:ext uri="{BB962C8B-B14F-4D97-AF65-F5344CB8AC3E}">
        <p14:creationId xmlns:p14="http://schemas.microsoft.com/office/powerpoint/2010/main" val="355025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4638" y="274638"/>
            <a:ext cx="2054225" cy="6616700"/>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5038" cy="6616700"/>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ia számának helye 3"/>
          <p:cNvSpPr>
            <a:spLocks noGrp="1"/>
          </p:cNvSpPr>
          <p:nvPr>
            <p:ph type="sldNum" idx="10"/>
          </p:nvPr>
        </p:nvSpPr>
        <p:spPr/>
        <p:txBody>
          <a:bodyPr/>
          <a:lstStyle>
            <a:lvl1pPr>
              <a:defRPr/>
            </a:lvl1pPr>
          </a:lstStyle>
          <a:p>
            <a:fld id="{9C837CE5-6CE9-417E-A2C9-5A1B474387FF}" type="slidenum">
              <a:rPr lang="hu-HU"/>
              <a:pPr/>
              <a:t>‹#›</a:t>
            </a:fld>
            <a:endParaRPr lang="hu-HU"/>
          </a:p>
        </p:txBody>
      </p:sp>
    </p:spTree>
    <p:extLst>
      <p:ext uri="{BB962C8B-B14F-4D97-AF65-F5344CB8AC3E}">
        <p14:creationId xmlns:p14="http://schemas.microsoft.com/office/powerpoint/2010/main" val="1119166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gyéni elrendezé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1663" cy="1135062"/>
          </a:xfrm>
        </p:spPr>
        <p:txBody>
          <a:bodyPr/>
          <a:lstStyle/>
          <a:p>
            <a:r>
              <a:rPr lang="hu-HU"/>
              <a:t>Mintacím szerkesztése</a:t>
            </a:r>
          </a:p>
        </p:txBody>
      </p:sp>
      <p:sp>
        <p:nvSpPr>
          <p:cNvPr id="3" name="Dia számának helye 2"/>
          <p:cNvSpPr>
            <a:spLocks noGrp="1"/>
          </p:cNvSpPr>
          <p:nvPr>
            <p:ph type="sldNum" idx="10"/>
          </p:nvPr>
        </p:nvSpPr>
        <p:spPr>
          <a:xfrm>
            <a:off x="6553200" y="6245225"/>
            <a:ext cx="2125663" cy="468313"/>
          </a:xfrm>
        </p:spPr>
        <p:txBody>
          <a:bodyPr/>
          <a:lstStyle>
            <a:lvl1pPr>
              <a:defRPr/>
            </a:lvl1pPr>
          </a:lstStyle>
          <a:p>
            <a:fld id="{AC13A69B-4733-41E8-B74C-BA7ACF03E75B}" type="slidenum">
              <a:rPr lang="hu-HU"/>
              <a:pPr/>
              <a:t>‹#›</a:t>
            </a:fld>
            <a:endParaRPr lang="hu-HU"/>
          </a:p>
        </p:txBody>
      </p:sp>
    </p:spTree>
    <p:extLst>
      <p:ext uri="{BB962C8B-B14F-4D97-AF65-F5344CB8AC3E}">
        <p14:creationId xmlns:p14="http://schemas.microsoft.com/office/powerpoint/2010/main" val="301558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Cím és 4 tartalomrész">
    <p:spTree>
      <p:nvGrpSpPr>
        <p:cNvPr id="1" name=""/>
        <p:cNvGrpSpPr/>
        <p:nvPr/>
      </p:nvGrpSpPr>
      <p:grpSpPr>
        <a:xfrm>
          <a:off x="0" y="0"/>
          <a:ext cx="0" cy="0"/>
          <a:chOff x="0" y="0"/>
          <a:chExt cx="0" cy="0"/>
        </a:xfrm>
      </p:grpSpPr>
      <p:sp>
        <p:nvSpPr>
          <p:cNvPr id="2" name="Cím 1"/>
          <p:cNvSpPr>
            <a:spLocks noGrp="1"/>
          </p:cNvSpPr>
          <p:nvPr>
            <p:ph type="title" sz="quarter"/>
          </p:nvPr>
        </p:nvSpPr>
        <p:spPr>
          <a:xfrm>
            <a:off x="457200" y="274638"/>
            <a:ext cx="8229600" cy="1143000"/>
          </a:xfrm>
        </p:spPr>
        <p:txBody>
          <a:bodyPr/>
          <a:lstStyle/>
          <a:p>
            <a:r>
              <a:rPr lang="hu-HU"/>
              <a:t>Mintacím szerkesztése</a:t>
            </a:r>
          </a:p>
        </p:txBody>
      </p:sp>
      <p:sp>
        <p:nvSpPr>
          <p:cNvPr id="3" name="Tartalom helye 2"/>
          <p:cNvSpPr>
            <a:spLocks noGrp="1"/>
          </p:cNvSpPr>
          <p:nvPr>
            <p:ph sz="quarter" idx="1"/>
          </p:nvPr>
        </p:nvSpPr>
        <p:spPr>
          <a:xfrm>
            <a:off x="457200" y="1600200"/>
            <a:ext cx="4038600" cy="21859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quarter" idx="2"/>
          </p:nvPr>
        </p:nvSpPr>
        <p:spPr>
          <a:xfrm>
            <a:off x="4648200" y="1600200"/>
            <a:ext cx="4038600" cy="21859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Tartalom helye 4"/>
          <p:cNvSpPr>
            <a:spLocks noGrp="1"/>
          </p:cNvSpPr>
          <p:nvPr>
            <p:ph sz="quarter" idx="3"/>
          </p:nvPr>
        </p:nvSpPr>
        <p:spPr>
          <a:xfrm>
            <a:off x="457200" y="3938588"/>
            <a:ext cx="4038600" cy="218757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Tartalom helye 5"/>
          <p:cNvSpPr>
            <a:spLocks noGrp="1"/>
          </p:cNvSpPr>
          <p:nvPr>
            <p:ph sz="quarter" idx="4"/>
          </p:nvPr>
        </p:nvSpPr>
        <p:spPr>
          <a:xfrm>
            <a:off x="4648200" y="3938588"/>
            <a:ext cx="4038600" cy="218757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hu-HU"/>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hu-HU"/>
          </a:p>
        </p:txBody>
      </p:sp>
      <p:sp>
        <p:nvSpPr>
          <p:cNvPr id="9" name="Rectangle 6"/>
          <p:cNvSpPr>
            <a:spLocks noGrp="1" noChangeArrowheads="1"/>
          </p:cNvSpPr>
          <p:nvPr>
            <p:ph type="sldNum" sz="quarter" idx="12"/>
          </p:nvPr>
        </p:nvSpPr>
        <p:spPr>
          <a:ln/>
        </p:spPr>
        <p:txBody>
          <a:bodyPr/>
          <a:lstStyle>
            <a:lvl1pPr>
              <a:defRPr/>
            </a:lvl1pPr>
          </a:lstStyle>
          <a:p>
            <a:fld id="{60319091-9403-4EE8-99C0-33435510A269}" type="slidenum">
              <a:rPr lang="hu-HU"/>
              <a:pPr/>
              <a:t>‹#›</a:t>
            </a:fld>
            <a:endParaRPr lang="hu-HU"/>
          </a:p>
        </p:txBody>
      </p:sp>
    </p:spTree>
    <p:extLst>
      <p:ext uri="{BB962C8B-B14F-4D97-AF65-F5344CB8AC3E}">
        <p14:creationId xmlns:p14="http://schemas.microsoft.com/office/powerpoint/2010/main" val="1440595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8221663" cy="1135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457200" y="1600200"/>
            <a:ext cx="8221663" cy="529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1027" name="Text Box 3"/>
          <p:cNvSpPr txBox="1">
            <a:spLocks noChangeArrowheads="1"/>
          </p:cNvSpPr>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8" name="Text Box 4"/>
          <p:cNvSpPr txBox="1">
            <a:spLocks noChangeArrowheads="1"/>
          </p:cNvSpPr>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9" name="Rectangle 5"/>
          <p:cNvSpPr>
            <a:spLocks noGrp="1" noChangeArrowheads="1"/>
          </p:cNvSpPr>
          <p:nvPr>
            <p:ph type="sldNum"/>
          </p:nvPr>
        </p:nvSpPr>
        <p:spPr bwMode="auto">
          <a:xfrm>
            <a:off x="6553200" y="6245225"/>
            <a:ext cx="2125663"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0">
                <a:solidFill>
                  <a:srgbClr val="000000"/>
                </a:solidFill>
                <a:ea typeface="+mn-ea"/>
                <a:cs typeface="+mn-cs"/>
              </a:defRPr>
            </a:lvl1pPr>
          </a:lstStyle>
          <a:p>
            <a:fld id="{FA60A577-7DC3-47B5-8C65-3222B37A8367}" type="slidenum">
              <a:rPr lang="hu-HU"/>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5" r:id="rId13"/>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marL="742950" indent="-28575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2pPr>
      <a:lvl3pPr marL="11430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3pPr>
      <a:lvl4pPr marL="16002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4pPr>
      <a:lvl5pPr marL="20574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Droid Sans Fallback" charset="0"/>
          <a:cs typeface="Droid Sans Fallback"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edu.gpk.bme.hu/" TargetMode="External"/><Relationship Id="rId5" Type="http://schemas.openxmlformats.org/officeDocument/2006/relationships/hyperlink" Target="http://www.ara.bme.hu/lab/"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1.wmf"/><Relationship Id="rId3" Type="http://schemas.openxmlformats.org/officeDocument/2006/relationships/image" Target="../media/image1.png"/><Relationship Id="rId7" Type="http://schemas.openxmlformats.org/officeDocument/2006/relationships/image" Target="../media/image8.wmf"/><Relationship Id="rId12" Type="http://schemas.openxmlformats.org/officeDocument/2006/relationships/oleObject" Target="../embeddings/oleObject4.bin"/><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oleObject" Target="../embeddings/oleObject1.bin"/><Relationship Id="rId11" Type="http://schemas.openxmlformats.org/officeDocument/2006/relationships/image" Target="../media/image10.wmf"/><Relationship Id="rId5" Type="http://schemas.openxmlformats.org/officeDocument/2006/relationships/image" Target="../media/image7.png"/><Relationship Id="rId15" Type="http://schemas.openxmlformats.org/officeDocument/2006/relationships/image" Target="../media/image12.emf"/><Relationship Id="rId10" Type="http://schemas.openxmlformats.org/officeDocument/2006/relationships/oleObject" Target="../embeddings/oleObject3.bin"/><Relationship Id="rId4" Type="http://schemas.openxmlformats.org/officeDocument/2006/relationships/image" Target="../media/image6.jpeg"/><Relationship Id="rId9" Type="http://schemas.openxmlformats.org/officeDocument/2006/relationships/image" Target="../media/image9.wmf"/><Relationship Id="rId1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6.emf"/><Relationship Id="rId3" Type="http://schemas.openxmlformats.org/officeDocument/2006/relationships/image" Target="../media/image7.png"/><Relationship Id="rId7" Type="http://schemas.openxmlformats.org/officeDocument/2006/relationships/image" Target="../media/image13.wmf"/><Relationship Id="rId12" Type="http://schemas.openxmlformats.org/officeDocument/2006/relationships/oleObject" Target="../embeddings/oleObject9.bin"/><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oleObject" Target="../embeddings/oleObject6.bin"/><Relationship Id="rId11" Type="http://schemas.openxmlformats.org/officeDocument/2006/relationships/image" Target="../media/image15.wmf"/><Relationship Id="rId5" Type="http://schemas.openxmlformats.org/officeDocument/2006/relationships/image" Target="../media/image6.jpeg"/><Relationship Id="rId15" Type="http://schemas.openxmlformats.org/officeDocument/2006/relationships/image" Target="../media/image17.wmf"/><Relationship Id="rId10" Type="http://schemas.openxmlformats.org/officeDocument/2006/relationships/oleObject" Target="../embeddings/oleObject8.bin"/><Relationship Id="rId4" Type="http://schemas.openxmlformats.org/officeDocument/2006/relationships/image" Target="../media/image1.png"/><Relationship Id="rId9" Type="http://schemas.openxmlformats.org/officeDocument/2006/relationships/image" Target="../media/image14.emf"/><Relationship Id="rId14"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1.png"/><Relationship Id="rId7" Type="http://schemas.openxmlformats.org/officeDocument/2006/relationships/oleObject" Target="../embeddings/oleObject12.bin"/><Relationship Id="rId12" Type="http://schemas.openxmlformats.org/officeDocument/2006/relationships/image" Target="../media/image21.w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emf"/><Relationship Id="rId11" Type="http://schemas.openxmlformats.org/officeDocument/2006/relationships/oleObject" Target="../embeddings/oleObject14.bin"/><Relationship Id="rId5" Type="http://schemas.openxmlformats.org/officeDocument/2006/relationships/oleObject" Target="../embeddings/oleObject11.bin"/><Relationship Id="rId10" Type="http://schemas.openxmlformats.org/officeDocument/2006/relationships/image" Target="../media/image20.wmf"/><Relationship Id="rId4" Type="http://schemas.openxmlformats.org/officeDocument/2006/relationships/image" Target="../media/image6.jpeg"/><Relationship Id="rId9" Type="http://schemas.openxmlformats.org/officeDocument/2006/relationships/oleObject" Target="../embeddings/oleObject13.bin"/></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w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oleObject" Target="../embeddings/oleObject15.bin"/><Relationship Id="rId5" Type="http://schemas.openxmlformats.org/officeDocument/2006/relationships/image" Target="../media/image6.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image" Target="../media/image24.png"/><Relationship Id="rId7" Type="http://schemas.openxmlformats.org/officeDocument/2006/relationships/oleObject" Target="../embeddings/oleObject16.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1.png"/><Relationship Id="rId10" Type="http://schemas.openxmlformats.org/officeDocument/2006/relationships/image" Target="../media/image27.wmf"/><Relationship Id="rId4" Type="http://schemas.openxmlformats.org/officeDocument/2006/relationships/image" Target="../media/image25.jpeg"/><Relationship Id="rId9" Type="http://schemas.openxmlformats.org/officeDocument/2006/relationships/oleObject" Target="../embeddings/oleObject17.bin"/></Relationships>
</file>

<file path=ppt/slides/_rels/slide9.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8.jpeg"/><Relationship Id="rId7" Type="http://schemas.openxmlformats.org/officeDocument/2006/relationships/oleObject" Target="../embeddings/oleObject18.bin"/><Relationship Id="rId12" Type="http://schemas.openxmlformats.org/officeDocument/2006/relationships/image" Target="../media/image32.w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oleObject" Target="../embeddings/oleObject20.bin"/><Relationship Id="rId5" Type="http://schemas.openxmlformats.org/officeDocument/2006/relationships/image" Target="../media/image1.png"/><Relationship Id="rId10" Type="http://schemas.openxmlformats.org/officeDocument/2006/relationships/image" Target="../media/image31.wmf"/><Relationship Id="rId4" Type="http://schemas.openxmlformats.org/officeDocument/2006/relationships/image" Target="../media/image29.png"/><Relationship Id="rId9" Type="http://schemas.openxmlformats.org/officeDocument/2006/relationships/oleObject" Target="../embeddings/oleObject19.bin"/></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1.pn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1.png"/><Relationship Id="rId7" Type="http://schemas.openxmlformats.org/officeDocument/2006/relationships/oleObject" Target="../embeddings/oleObject21.bin"/><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1.wmf"/><Relationship Id="rId4" Type="http://schemas.openxmlformats.org/officeDocument/2006/relationships/image" Target="../media/image6.jpeg"/><Relationship Id="rId9" Type="http://schemas.openxmlformats.org/officeDocument/2006/relationships/oleObject" Target="../embeddings/oleObject22.bin"/></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image" Target="../media/image1.png"/><Relationship Id="rId7" Type="http://schemas.openxmlformats.org/officeDocument/2006/relationships/oleObject" Target="../embeddings/oleObject24.bin"/><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4.wmf"/><Relationship Id="rId5" Type="http://schemas.openxmlformats.org/officeDocument/2006/relationships/oleObject" Target="../embeddings/oleObject23.bin"/><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1.png"/><Relationship Id="rId7" Type="http://schemas.openxmlformats.org/officeDocument/2006/relationships/oleObject" Target="../embeddings/oleObject25.bin"/><Relationship Id="rId12" Type="http://schemas.openxmlformats.org/officeDocument/2006/relationships/image" Target="../media/image50.w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oleObject" Target="../embeddings/oleObject27.bin"/><Relationship Id="rId5" Type="http://schemas.openxmlformats.org/officeDocument/2006/relationships/image" Target="../media/image47.png"/><Relationship Id="rId10" Type="http://schemas.openxmlformats.org/officeDocument/2006/relationships/image" Target="../media/image49.wmf"/><Relationship Id="rId4" Type="http://schemas.openxmlformats.org/officeDocument/2006/relationships/image" Target="../media/image46.jpeg"/><Relationship Id="rId9" Type="http://schemas.openxmlformats.org/officeDocument/2006/relationships/oleObject" Target="../embeddings/oleObject26.bin"/></Relationships>
</file>

<file path=ppt/slides/_rels/slide1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png"/><Relationship Id="rId7"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6.jpe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6.jpe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6.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61.wmf"/><Relationship Id="rId18" Type="http://schemas.openxmlformats.org/officeDocument/2006/relationships/oleObject" Target="../embeddings/oleObject34.bin"/><Relationship Id="rId3" Type="http://schemas.openxmlformats.org/officeDocument/2006/relationships/image" Target="../media/image1.png"/><Relationship Id="rId7" Type="http://schemas.openxmlformats.org/officeDocument/2006/relationships/image" Target="../media/image58.wmf"/><Relationship Id="rId12" Type="http://schemas.openxmlformats.org/officeDocument/2006/relationships/oleObject" Target="../embeddings/oleObject31.bin"/><Relationship Id="rId17" Type="http://schemas.openxmlformats.org/officeDocument/2006/relationships/image" Target="../media/image63.wmf"/><Relationship Id="rId2" Type="http://schemas.openxmlformats.org/officeDocument/2006/relationships/notesSlide" Target="../notesSlides/notesSlide23.xml"/><Relationship Id="rId16" Type="http://schemas.openxmlformats.org/officeDocument/2006/relationships/oleObject" Target="../embeddings/oleObject33.bin"/><Relationship Id="rId1" Type="http://schemas.openxmlformats.org/officeDocument/2006/relationships/slideLayout" Target="../slideLayouts/slideLayout7.xml"/><Relationship Id="rId6" Type="http://schemas.openxmlformats.org/officeDocument/2006/relationships/oleObject" Target="../embeddings/oleObject28.bin"/><Relationship Id="rId11" Type="http://schemas.openxmlformats.org/officeDocument/2006/relationships/image" Target="../media/image60.wmf"/><Relationship Id="rId5" Type="http://schemas.openxmlformats.org/officeDocument/2006/relationships/image" Target="../media/image57.png"/><Relationship Id="rId15" Type="http://schemas.openxmlformats.org/officeDocument/2006/relationships/image" Target="../media/image62.wmf"/><Relationship Id="rId10" Type="http://schemas.openxmlformats.org/officeDocument/2006/relationships/oleObject" Target="../embeddings/oleObject30.bin"/><Relationship Id="rId19" Type="http://schemas.openxmlformats.org/officeDocument/2006/relationships/image" Target="../media/image64.wmf"/><Relationship Id="rId4" Type="http://schemas.openxmlformats.org/officeDocument/2006/relationships/image" Target="../media/image6.jpeg"/><Relationship Id="rId9" Type="http://schemas.openxmlformats.org/officeDocument/2006/relationships/image" Target="../media/image59.wmf"/><Relationship Id="rId14" Type="http://schemas.openxmlformats.org/officeDocument/2006/relationships/oleObject" Target="../embeddings/oleObject32.bin"/></Relationships>
</file>

<file path=ppt/slides/_rels/slide24.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image" Target="../media/image1.png"/><Relationship Id="rId7" Type="http://schemas.openxmlformats.org/officeDocument/2006/relationships/oleObject" Target="../embeddings/oleObject36.bin"/><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5.wmf"/><Relationship Id="rId5" Type="http://schemas.openxmlformats.org/officeDocument/2006/relationships/oleObject" Target="../embeddings/oleObject35.bin"/><Relationship Id="rId10" Type="http://schemas.openxmlformats.org/officeDocument/2006/relationships/image" Target="../media/image67.wmf"/><Relationship Id="rId4" Type="http://schemas.openxmlformats.org/officeDocument/2006/relationships/image" Target="../media/image6.jpeg"/><Relationship Id="rId9" Type="http://schemas.openxmlformats.org/officeDocument/2006/relationships/oleObject" Target="../embeddings/oleObject37.bin"/></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1.png"/><Relationship Id="rId7" Type="http://schemas.openxmlformats.org/officeDocument/2006/relationships/image" Target="../media/image70.w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oleObject" Target="../embeddings/oleObject38.bin"/><Relationship Id="rId5" Type="http://schemas.openxmlformats.org/officeDocument/2006/relationships/image" Target="../media/image68.png"/><Relationship Id="rId4" Type="http://schemas.openxmlformats.org/officeDocument/2006/relationships/image" Target="../media/image6.jpeg"/><Relationship Id="rId9" Type="http://schemas.openxmlformats.org/officeDocument/2006/relationships/image" Target="../media/image71.wmf"/></Relationships>
</file>

<file path=ppt/slides/_rels/slide27.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43.bin"/><Relationship Id="rId3" Type="http://schemas.openxmlformats.org/officeDocument/2006/relationships/image" Target="../media/image1.png"/><Relationship Id="rId7" Type="http://schemas.openxmlformats.org/officeDocument/2006/relationships/oleObject" Target="../embeddings/oleObject40.bin"/><Relationship Id="rId12" Type="http://schemas.openxmlformats.org/officeDocument/2006/relationships/image" Target="../media/image76.wmf"/><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oleObject" Target="../embeddings/oleObject42.bin"/><Relationship Id="rId5" Type="http://schemas.openxmlformats.org/officeDocument/2006/relationships/image" Target="../media/image72.jpeg"/><Relationship Id="rId10" Type="http://schemas.openxmlformats.org/officeDocument/2006/relationships/image" Target="../media/image75.wmf"/><Relationship Id="rId4" Type="http://schemas.openxmlformats.org/officeDocument/2006/relationships/image" Target="../media/image6.jpeg"/><Relationship Id="rId9" Type="http://schemas.openxmlformats.org/officeDocument/2006/relationships/oleObject" Target="../embeddings/oleObject41.bin"/><Relationship Id="rId14" Type="http://schemas.openxmlformats.org/officeDocument/2006/relationships/image" Target="../media/image77.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image" Target="../media/image78.png"/><Relationship Id="rId7" Type="http://schemas.openxmlformats.org/officeDocument/2006/relationships/image" Target="../media/image79.wmf"/><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oleObject" Target="../embeddings/oleObject44.bin"/><Relationship Id="rId5" Type="http://schemas.openxmlformats.org/officeDocument/2006/relationships/image" Target="../media/image6.jpeg"/><Relationship Id="rId4" Type="http://schemas.openxmlformats.org/officeDocument/2006/relationships/image" Target="../media/image1.png"/><Relationship Id="rId9" Type="http://schemas.openxmlformats.org/officeDocument/2006/relationships/image" Target="../media/image80.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image" Target="../media/image81.png"/><Relationship Id="rId7" Type="http://schemas.openxmlformats.org/officeDocument/2006/relationships/image" Target="../media/image82.wmf"/><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oleObject" Target="../embeddings/oleObject46.bin"/><Relationship Id="rId5" Type="http://schemas.openxmlformats.org/officeDocument/2006/relationships/image" Target="../media/image6.jpeg"/><Relationship Id="rId4" Type="http://schemas.openxmlformats.org/officeDocument/2006/relationships/image" Target="../media/image1.png"/><Relationship Id="rId9" Type="http://schemas.openxmlformats.org/officeDocument/2006/relationships/image" Target="../media/image83.wmf"/></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image" Target="../media/image84.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hyperlink" Target="https://simba.ara.bme.hu/oktatas/tantargy/NEPTUN/BSc_LABOR/ENGLISH/" TargetMode="External"/><Relationship Id="rId4" Type="http://schemas.openxmlformats.org/officeDocument/2006/relationships/image" Target="../media/image8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1476375" cy="6858000"/>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dirty="0"/>
          </a:p>
        </p:txBody>
      </p:sp>
      <p:sp>
        <p:nvSpPr>
          <p:cNvPr id="3074" name="Text Box 2"/>
          <p:cNvSpPr txBox="1">
            <a:spLocks noChangeArrowheads="1"/>
          </p:cNvSpPr>
          <p:nvPr/>
        </p:nvSpPr>
        <p:spPr bwMode="auto">
          <a:xfrm>
            <a:off x="1873250" y="3139281"/>
            <a:ext cx="687546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ctr">
              <a:buClrTx/>
              <a:buFontTx/>
              <a:buNone/>
            </a:pPr>
            <a:r>
              <a:rPr lang="hu-HU" sz="2000" b="0" dirty="0" err="1">
                <a:solidFill>
                  <a:srgbClr val="211579"/>
                </a:solidFill>
                <a:latin typeface="Bookman Old Style" pitchFamily="18" charset="0"/>
              </a:rPr>
              <a:t>Pre-measurement</a:t>
            </a:r>
            <a:r>
              <a:rPr lang="hu-HU" sz="2000" b="0" dirty="0">
                <a:solidFill>
                  <a:srgbClr val="211579"/>
                </a:solidFill>
                <a:latin typeface="Bookman Old Style" pitchFamily="18" charset="0"/>
              </a:rPr>
              <a:t> </a:t>
            </a:r>
            <a:r>
              <a:rPr lang="hu-HU" sz="2000" b="0" dirty="0" err="1">
                <a:solidFill>
                  <a:srgbClr val="211579"/>
                </a:solidFill>
                <a:latin typeface="Bookman Old Style" pitchFamily="18" charset="0"/>
              </a:rPr>
              <a:t>class</a:t>
            </a:r>
            <a:r>
              <a:rPr lang="hu-HU" sz="2000" b="0" dirty="0">
                <a:solidFill>
                  <a:srgbClr val="211579"/>
                </a:solidFill>
                <a:latin typeface="Bookman Old Style" pitchFamily="18" charset="0"/>
              </a:rPr>
              <a:t> II.</a:t>
            </a:r>
          </a:p>
          <a:p>
            <a:pPr algn="ctr">
              <a:buClrTx/>
              <a:buFontTx/>
              <a:buNone/>
            </a:pPr>
            <a:r>
              <a:rPr lang="hu-HU" sz="2000" b="0" dirty="0">
                <a:solidFill>
                  <a:srgbClr val="211579"/>
                </a:solidFill>
                <a:latin typeface="Bookman Old Style" pitchFamily="18" charset="0"/>
              </a:rPr>
              <a:t>Esztella BALLA </a:t>
            </a:r>
            <a:r>
              <a:rPr lang="hu-HU" sz="2000" b="0" i="1" u="sng" dirty="0" err="1">
                <a:solidFill>
                  <a:srgbClr val="211579"/>
                </a:solidFill>
                <a:latin typeface="Bookman Old Style" pitchFamily="18" charset="0"/>
              </a:rPr>
              <a:t>balla</a:t>
            </a:r>
            <a:r>
              <a:rPr lang="hu-HU" sz="2000" b="0" i="1" u="sng" dirty="0">
                <a:solidFill>
                  <a:srgbClr val="211579"/>
                </a:solidFill>
                <a:latin typeface="Bookman Old Style" pitchFamily="18" charset="0"/>
              </a:rPr>
              <a:t>@</a:t>
            </a:r>
            <a:r>
              <a:rPr lang="hu-HU" sz="2000" b="0" i="1" u="sng" dirty="0" err="1">
                <a:solidFill>
                  <a:srgbClr val="211579"/>
                </a:solidFill>
                <a:latin typeface="Bookman Old Style" pitchFamily="18" charset="0"/>
              </a:rPr>
              <a:t>ara.bme.hu</a:t>
            </a:r>
            <a:endParaRPr lang="hu-HU" sz="2000" b="0" i="1" u="sng" dirty="0">
              <a:solidFill>
                <a:srgbClr val="211579"/>
              </a:solidFill>
              <a:latin typeface="Bookman Old Style" pitchFamily="18" charset="0"/>
            </a:endParaRPr>
          </a:p>
        </p:txBody>
      </p:sp>
      <p:grpSp>
        <p:nvGrpSpPr>
          <p:cNvPr id="3075" name="Group 3"/>
          <p:cNvGrpSpPr>
            <a:grpSpLocks/>
          </p:cNvGrpSpPr>
          <p:nvPr/>
        </p:nvGrpSpPr>
        <p:grpSpPr bwMode="auto">
          <a:xfrm>
            <a:off x="179388" y="260350"/>
            <a:ext cx="2368550" cy="2439988"/>
            <a:chOff x="113" y="164"/>
            <a:chExt cx="1492" cy="1537"/>
          </a:xfrm>
        </p:grpSpPr>
        <p:sp>
          <p:nvSpPr>
            <p:cNvPr id="3076" name="Rectangle 4"/>
            <p:cNvSpPr>
              <a:spLocks noChangeArrowheads="1"/>
            </p:cNvSpPr>
            <p:nvPr/>
          </p:nvSpPr>
          <p:spPr bwMode="auto">
            <a:xfrm>
              <a:off x="113" y="164"/>
              <a:ext cx="857" cy="1537"/>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 y="209"/>
              <a:ext cx="1453" cy="14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078" name="Rectangle 6"/>
          <p:cNvSpPr>
            <a:spLocks noChangeArrowheads="1"/>
          </p:cNvSpPr>
          <p:nvPr/>
        </p:nvSpPr>
        <p:spPr bwMode="auto">
          <a:xfrm>
            <a:off x="2916238" y="1592263"/>
            <a:ext cx="5616575" cy="1312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b="0" dirty="0">
                <a:solidFill>
                  <a:srgbClr val="211579"/>
                </a:solidFill>
                <a:ea typeface="Droid Sans Fallback" charset="0"/>
                <a:cs typeface="Droid Sans Fallback" charset="0"/>
              </a:rPr>
              <a:t> </a:t>
            </a:r>
            <a:r>
              <a:rPr lang="hu-HU" sz="4000" b="0" dirty="0" err="1">
                <a:solidFill>
                  <a:srgbClr val="211579"/>
                </a:solidFill>
                <a:ea typeface="Droid Sans Fallback" charset="0"/>
                <a:cs typeface="Droid Sans Fallback" charset="0"/>
              </a:rPr>
              <a:t>Department</a:t>
            </a:r>
            <a:r>
              <a:rPr lang="hu-HU" sz="4000" b="0" dirty="0">
                <a:solidFill>
                  <a:srgbClr val="211579"/>
                </a:solidFill>
                <a:ea typeface="Droid Sans Fallback" charset="0"/>
                <a:cs typeface="Droid Sans Fallback" charset="0"/>
              </a:rPr>
              <a:t> of Fluid </a:t>
            </a:r>
            <a:r>
              <a:rPr lang="hu-HU" sz="4000" b="0" dirty="0" err="1">
                <a:solidFill>
                  <a:srgbClr val="211579"/>
                </a:solidFill>
                <a:ea typeface="Droid Sans Fallback" charset="0"/>
                <a:cs typeface="Droid Sans Fallback" charset="0"/>
              </a:rPr>
              <a:t>Mechanics</a:t>
            </a:r>
            <a:endParaRPr lang="hu-HU" sz="4000" b="0" dirty="0">
              <a:solidFill>
                <a:srgbClr val="211579"/>
              </a:solidFill>
              <a:ea typeface="Droid Sans Fallback" charset="0"/>
              <a:cs typeface="Droid Sans Fallback" charset="0"/>
            </a:endParaRPr>
          </a:p>
        </p:txBody>
      </p:sp>
      <p:sp>
        <p:nvSpPr>
          <p:cNvPr id="3079" name="Line 7"/>
          <p:cNvSpPr>
            <a:spLocks noChangeShapeType="1"/>
          </p:cNvSpPr>
          <p:nvPr/>
        </p:nvSpPr>
        <p:spPr bwMode="auto">
          <a:xfrm>
            <a:off x="2771775" y="1484313"/>
            <a:ext cx="5761038" cy="1587"/>
          </a:xfrm>
          <a:prstGeom prst="line">
            <a:avLst/>
          </a:prstGeom>
          <a:noFill/>
          <a:ln w="38160">
            <a:solidFill>
              <a:srgbClr val="00007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3080" name="Rectangle 8"/>
          <p:cNvSpPr>
            <a:spLocks noChangeArrowheads="1"/>
          </p:cNvSpPr>
          <p:nvPr/>
        </p:nvSpPr>
        <p:spPr bwMode="auto">
          <a:xfrm>
            <a:off x="174625" y="6308725"/>
            <a:ext cx="1141957" cy="556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000" b="0" dirty="0">
                <a:solidFill>
                  <a:srgbClr val="FFFFFF"/>
                </a:solidFill>
                <a:latin typeface="Arial" charset="0"/>
                <a:ea typeface="Droid Sans Fallback" charset="0"/>
                <a:cs typeface="Droid Sans Fallback" charset="0"/>
              </a:rPr>
              <a:t>2021.</a:t>
            </a:r>
          </a:p>
        </p:txBody>
      </p:sp>
      <p:grpSp>
        <p:nvGrpSpPr>
          <p:cNvPr id="3081" name="Group 9"/>
          <p:cNvGrpSpPr>
            <a:grpSpLocks/>
          </p:cNvGrpSpPr>
          <p:nvPr/>
        </p:nvGrpSpPr>
        <p:grpSpPr bwMode="auto">
          <a:xfrm>
            <a:off x="3052763" y="290513"/>
            <a:ext cx="5327650" cy="928687"/>
            <a:chOff x="1923" y="183"/>
            <a:chExt cx="3356" cy="585"/>
          </a:xfrm>
        </p:grpSpPr>
        <p:pic>
          <p:nvPicPr>
            <p:cNvPr id="3082" name="Picture 10"/>
            <p:cNvPicPr>
              <a:picLocks noChangeAspect="1" noChangeArrowheads="1"/>
            </p:cNvPicPr>
            <p:nvPr/>
          </p:nvPicPr>
          <p:blipFill>
            <a:blip r:embed="rId5">
              <a:lum bright="80000"/>
              <a:extLst>
                <a:ext uri="{28A0092B-C50C-407E-A947-70E740481C1C}">
                  <a14:useLocalDpi xmlns:a14="http://schemas.microsoft.com/office/drawing/2010/main" val="0"/>
                </a:ext>
              </a:extLst>
            </a:blip>
            <a:srcRect/>
            <a:stretch>
              <a:fillRect/>
            </a:stretch>
          </p:blipFill>
          <p:spPr bwMode="auto">
            <a:xfrm>
              <a:off x="1923" y="183"/>
              <a:ext cx="3356" cy="585"/>
            </a:xfrm>
            <a:prstGeom prst="rect">
              <a:avLst/>
            </a:prstGeom>
            <a:solidFill>
              <a:srgbClr val="FFFFFF"/>
            </a:solidFill>
            <a:ln w="9360">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3" name="Text Box 11"/>
            <p:cNvSpPr txBox="1">
              <a:spLocks noChangeArrowheads="1"/>
            </p:cNvSpPr>
            <p:nvPr/>
          </p:nvSpPr>
          <p:spPr bwMode="auto">
            <a:xfrm>
              <a:off x="1923" y="183"/>
              <a:ext cx="3356" cy="5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sp>
        <p:nvSpPr>
          <p:cNvPr id="3084" name="Rectangle 12"/>
          <p:cNvSpPr>
            <a:spLocks noChangeArrowheads="1"/>
          </p:cNvSpPr>
          <p:nvPr/>
        </p:nvSpPr>
        <p:spPr bwMode="auto">
          <a:xfrm>
            <a:off x="2700338" y="639763"/>
            <a:ext cx="6048375"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211579"/>
                </a:solidFill>
                <a:ea typeface="Droid Sans Fallback" charset="0"/>
                <a:cs typeface="Droid Sans Fallback" charset="0"/>
              </a:rPr>
              <a:t>Budapest</a:t>
            </a:r>
            <a:r>
              <a:rPr lang="hu-HU" sz="2000" b="0">
                <a:solidFill>
                  <a:srgbClr val="211579"/>
                </a:solidFill>
                <a:ea typeface="Droid Sans Fallback" charset="0"/>
                <a:cs typeface="Droid Sans Fallback" charset="0"/>
              </a:rPr>
              <a:t>i University of Technology and Economics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0"/>
            <a:ext cx="827088" cy="6858000"/>
            <a:chOff x="0" y="0"/>
            <a:chExt cx="521" cy="4320"/>
          </a:xfrm>
        </p:grpSpPr>
        <p:sp>
          <p:nvSpPr>
            <p:cNvPr id="11272" name="Rectangle 3"/>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11273"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11274" name="Picture 5"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9"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hu-HU" sz="2000" dirty="0">
                <a:solidFill>
                  <a:schemeClr val="accent2"/>
                </a:solidFill>
                <a:latin typeface="Bookman Old Style" panose="02050604050505020204" pitchFamily="18" charset="0"/>
              </a:rPr>
              <a:t>Summary of the measurement process</a:t>
            </a:r>
          </a:p>
        </p:txBody>
      </p:sp>
      <p:sp>
        <p:nvSpPr>
          <p:cNvPr id="11271" name="Text Box 12"/>
          <p:cNvSpPr txBox="1">
            <a:spLocks noChangeArrowheads="1"/>
          </p:cNvSpPr>
          <p:nvPr/>
        </p:nvSpPr>
        <p:spPr bwMode="auto">
          <a:xfrm>
            <a:off x="897606" y="788988"/>
            <a:ext cx="7848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pPr>
            <a:r>
              <a:rPr lang="hu-HU" altLang="hu-HU" sz="1800" b="0" dirty="0" err="1">
                <a:solidFill>
                  <a:schemeClr val="accent2"/>
                </a:solidFill>
                <a:latin typeface="Huni_Quorum Medium BT" pitchFamily="34" charset="-18"/>
              </a:rPr>
              <a:t>Successful</a:t>
            </a:r>
            <a:r>
              <a:rPr lang="hu-HU" altLang="hu-HU" sz="1800" b="0" dirty="0">
                <a:solidFill>
                  <a:schemeClr val="accent2"/>
                </a:solidFill>
                <a:latin typeface="Huni_Quorum Medium BT" pitchFamily="34" charset="-18"/>
              </a:rPr>
              <a:t> </a:t>
            </a:r>
            <a:r>
              <a:rPr lang="hu-HU" altLang="hu-HU" sz="1800" b="0" dirty="0" err="1">
                <a:solidFill>
                  <a:schemeClr val="accent2"/>
                </a:solidFill>
                <a:latin typeface="Huni_Quorum Medium BT" pitchFamily="34" charset="-18"/>
              </a:rPr>
              <a:t>measurement</a:t>
            </a:r>
            <a:r>
              <a:rPr lang="hu-HU" altLang="hu-HU" sz="1800" b="0" dirty="0">
                <a:solidFill>
                  <a:schemeClr val="accent2"/>
                </a:solidFill>
                <a:latin typeface="Huni_Quorum Medium BT" pitchFamily="34" charset="-18"/>
              </a:rPr>
              <a:t> test</a:t>
            </a:r>
            <a:endParaRPr lang="en-US" altLang="hu-HU" sz="1800" b="0" dirty="0">
              <a:solidFill>
                <a:schemeClr val="accent2"/>
              </a:solidFill>
              <a:latin typeface="Huni_Quorum Medium BT" pitchFamily="34" charset="-18"/>
            </a:endParaRPr>
          </a:p>
          <a:p>
            <a:pPr eaLnBrk="1" hangingPunct="1">
              <a:spcBef>
                <a:spcPct val="50000"/>
              </a:spcBef>
            </a:pPr>
            <a:r>
              <a:rPr lang="en-US" altLang="hu-HU" sz="1800" b="0" dirty="0">
                <a:solidFill>
                  <a:schemeClr val="accent2"/>
                </a:solidFill>
                <a:latin typeface="Huni_Quorum Medium BT" pitchFamily="34" charset="-18"/>
                <a:hlinkClick r:id="rId5"/>
              </a:rPr>
              <a:t>Download</a:t>
            </a:r>
            <a:r>
              <a:rPr lang="en-US" altLang="hu-HU" sz="1800" b="0" dirty="0">
                <a:solidFill>
                  <a:schemeClr val="accent2"/>
                </a:solidFill>
                <a:latin typeface="Huni_Quorum Medium BT" pitchFamily="34" charset="-18"/>
              </a:rPr>
              <a:t> and read the measurement syllabus</a:t>
            </a:r>
            <a:endParaRPr lang="hu-HU" altLang="hu-HU" sz="1800" b="0" dirty="0">
              <a:solidFill>
                <a:schemeClr val="accent2"/>
              </a:solidFill>
              <a:latin typeface="Huni_Quorum Medium BT" pitchFamily="34" charset="-18"/>
            </a:endParaRPr>
          </a:p>
          <a:p>
            <a:pPr eaLnBrk="1" hangingPunct="1">
              <a:spcBef>
                <a:spcPct val="50000"/>
              </a:spcBef>
            </a:pPr>
            <a:r>
              <a:rPr lang="en-US" altLang="hu-HU" sz="1800" b="0" dirty="0">
                <a:solidFill>
                  <a:schemeClr val="accent2"/>
                </a:solidFill>
                <a:latin typeface="Huni_Quorum Medium BT" pitchFamily="34" charset="-18"/>
              </a:rPr>
              <a:t>Hand made measurement plan</a:t>
            </a:r>
          </a:p>
          <a:p>
            <a:pPr eaLnBrk="1" hangingPunct="1">
              <a:spcBef>
                <a:spcPct val="50000"/>
              </a:spcBef>
            </a:pPr>
            <a:r>
              <a:rPr lang="en-US" altLang="hu-HU" sz="1800" b="0" dirty="0">
                <a:solidFill>
                  <a:schemeClr val="accent2"/>
                </a:solidFill>
                <a:latin typeface="Huni_Quorum Medium BT" pitchFamily="34" charset="-18"/>
              </a:rPr>
              <a:t>Measurement (preparation, measurement plan, millimeter paper are necessary)</a:t>
            </a:r>
          </a:p>
          <a:p>
            <a:pPr eaLnBrk="1" hangingPunct="1">
              <a:spcBef>
                <a:spcPct val="50000"/>
              </a:spcBef>
            </a:pPr>
            <a:r>
              <a:rPr lang="en-US" altLang="hu-HU" sz="1800" b="0" dirty="0">
                <a:solidFill>
                  <a:schemeClr val="accent2"/>
                </a:solidFill>
                <a:latin typeface="Huni_Quorum Medium BT" pitchFamily="34" charset="-18"/>
              </a:rPr>
              <a:t>Prepare measurement report and excel file at home</a:t>
            </a:r>
          </a:p>
          <a:p>
            <a:pPr eaLnBrk="1" hangingPunct="1">
              <a:spcBef>
                <a:spcPct val="50000"/>
              </a:spcBef>
            </a:pPr>
            <a:r>
              <a:rPr lang="en-US" altLang="hu-HU" sz="1800" b="0" dirty="0">
                <a:solidFill>
                  <a:schemeClr val="accent2"/>
                </a:solidFill>
                <a:latin typeface="Huni_Quorum Medium BT" pitchFamily="34" charset="-18"/>
                <a:hlinkClick r:id="rId5"/>
              </a:rPr>
              <a:t>Check</a:t>
            </a:r>
            <a:r>
              <a:rPr lang="en-US" altLang="hu-HU" sz="1800" b="0" dirty="0">
                <a:solidFill>
                  <a:schemeClr val="accent2"/>
                </a:solidFill>
                <a:latin typeface="Huni_Quorum Medium BT" pitchFamily="34" charset="-18"/>
              </a:rPr>
              <a:t> if your calculations were correct  </a:t>
            </a:r>
          </a:p>
          <a:p>
            <a:pPr eaLnBrk="1" hangingPunct="1">
              <a:spcBef>
                <a:spcPct val="50000"/>
              </a:spcBef>
            </a:pPr>
            <a:r>
              <a:rPr lang="en-US" altLang="hu-HU" sz="1800" b="0" dirty="0">
                <a:solidFill>
                  <a:schemeClr val="accent2"/>
                </a:solidFill>
                <a:latin typeface="Huni_Quorum Medium BT" pitchFamily="34" charset="-18"/>
              </a:rPr>
              <a:t>If the calculations are correct, </a:t>
            </a:r>
            <a:r>
              <a:rPr lang="en-US" altLang="hu-HU" sz="1800" b="0" dirty="0">
                <a:solidFill>
                  <a:schemeClr val="accent2"/>
                </a:solidFill>
                <a:latin typeface="Huni_Quorum Medium BT" pitchFamily="34" charset="-18"/>
                <a:hlinkClick r:id="rId6"/>
              </a:rPr>
              <a:t>upload</a:t>
            </a:r>
            <a:r>
              <a:rPr lang="en-US" altLang="hu-HU" sz="1800" b="0" dirty="0">
                <a:solidFill>
                  <a:schemeClr val="accent2"/>
                </a:solidFill>
                <a:latin typeface="Huni_Quorum Medium BT" pitchFamily="34" charset="-18"/>
              </a:rPr>
              <a:t> the report and the excel (the deadline is </a:t>
            </a:r>
            <a:r>
              <a:rPr lang="hu-HU" altLang="hu-HU" sz="1800" b="0" dirty="0" err="1">
                <a:solidFill>
                  <a:schemeClr val="accent2"/>
                </a:solidFill>
                <a:latin typeface="Huni_Quorum Medium BT" pitchFamily="34" charset="-18"/>
              </a:rPr>
              <a:t>the</a:t>
            </a:r>
            <a:r>
              <a:rPr lang="hu-HU" altLang="hu-HU" sz="1800" b="0" dirty="0">
                <a:solidFill>
                  <a:schemeClr val="accent2"/>
                </a:solidFill>
                <a:latin typeface="Huni_Quorum Medium BT" pitchFamily="34" charset="-18"/>
              </a:rPr>
              <a:t> </a:t>
            </a:r>
            <a:r>
              <a:rPr lang="hu-HU" altLang="hu-HU" sz="1800" b="0" dirty="0" err="1">
                <a:solidFill>
                  <a:schemeClr val="accent2"/>
                </a:solidFill>
                <a:latin typeface="Huni_Quorum Medium BT" pitchFamily="34" charset="-18"/>
              </a:rPr>
              <a:t>second</a:t>
            </a:r>
            <a:r>
              <a:rPr lang="hu-HU" altLang="hu-HU" sz="1800" b="0" dirty="0">
                <a:solidFill>
                  <a:schemeClr val="accent2"/>
                </a:solidFill>
                <a:latin typeface="Huni_Quorum Medium BT" pitchFamily="34" charset="-18"/>
              </a:rPr>
              <a:t> </a:t>
            </a:r>
            <a:r>
              <a:rPr lang="en-US" altLang="hu-HU" sz="1800" b="0" dirty="0">
                <a:solidFill>
                  <a:schemeClr val="accent2"/>
                </a:solidFill>
                <a:latin typeface="Huni_Quorum Medium BT" pitchFamily="34" charset="-18"/>
              </a:rPr>
              <a:t>Sunday midnight after the measurement)</a:t>
            </a:r>
          </a:p>
          <a:p>
            <a:pPr eaLnBrk="1" hangingPunct="1">
              <a:spcBef>
                <a:spcPct val="50000"/>
              </a:spcBef>
            </a:pPr>
            <a:r>
              <a:rPr lang="en-US" altLang="hu-HU" sz="1800" b="0" dirty="0">
                <a:solidFill>
                  <a:schemeClr val="accent2"/>
                </a:solidFill>
                <a:latin typeface="Huni_Quorum Medium BT" pitchFamily="34" charset="-18"/>
              </a:rPr>
              <a:t>Correct the report according to the comments</a:t>
            </a:r>
          </a:p>
          <a:p>
            <a:pPr eaLnBrk="1" hangingPunct="1">
              <a:spcBef>
                <a:spcPct val="50000"/>
              </a:spcBef>
            </a:pPr>
            <a:r>
              <a:rPr lang="en-US" altLang="hu-HU" sz="1800" b="0" dirty="0">
                <a:solidFill>
                  <a:schemeClr val="accent2"/>
                </a:solidFill>
                <a:latin typeface="Huni_Quorum Medium BT" pitchFamily="34" charset="-18"/>
              </a:rPr>
              <a:t>Prepare a presentation (if the report was accepted)</a:t>
            </a:r>
          </a:p>
          <a:p>
            <a:pPr eaLnBrk="1" hangingPunct="1">
              <a:spcBef>
                <a:spcPct val="50000"/>
              </a:spcBef>
            </a:pPr>
            <a:r>
              <a:rPr lang="en-US" altLang="hu-HU" sz="1800" b="0" dirty="0">
                <a:solidFill>
                  <a:schemeClr val="accent2"/>
                </a:solidFill>
                <a:latin typeface="Huni_Quorum Medium BT" pitchFamily="34" charset="-18"/>
                <a:hlinkClick r:id="rId6"/>
              </a:rPr>
              <a:t>Upload</a:t>
            </a:r>
            <a:r>
              <a:rPr lang="en-US" altLang="hu-HU" sz="1800" b="0" dirty="0">
                <a:solidFill>
                  <a:schemeClr val="accent2"/>
                </a:solidFill>
                <a:latin typeface="Huni_Quorum Medium BT" pitchFamily="34" charset="-18"/>
              </a:rPr>
              <a:t> the presentation</a:t>
            </a:r>
            <a:r>
              <a:rPr lang="hu-HU" altLang="hu-HU" sz="1800" b="0" dirty="0">
                <a:solidFill>
                  <a:schemeClr val="accent2"/>
                </a:solidFill>
                <a:latin typeface="Huni_Quorum Medium BT" pitchFamily="34" charset="-18"/>
              </a:rPr>
              <a:t> (more info </a:t>
            </a:r>
            <a:r>
              <a:rPr lang="hu-HU" altLang="hu-HU" sz="1800" b="0" dirty="0" err="1">
                <a:solidFill>
                  <a:schemeClr val="accent2"/>
                </a:solidFill>
                <a:latin typeface="Huni_Quorum Medium BT" pitchFamily="34" charset="-18"/>
              </a:rPr>
              <a:t>later</a:t>
            </a:r>
            <a:r>
              <a:rPr lang="hu-HU" altLang="hu-HU" sz="1800" b="0" dirty="0">
                <a:solidFill>
                  <a:schemeClr val="accent2"/>
                </a:solidFill>
                <a:latin typeface="Huni_Quorum Medium BT" pitchFamily="34" charset="-18"/>
              </a:rPr>
              <a:t>)</a:t>
            </a:r>
          </a:p>
          <a:p>
            <a:pPr eaLnBrk="1" hangingPunct="1">
              <a:spcBef>
                <a:spcPct val="50000"/>
              </a:spcBef>
            </a:pPr>
            <a:r>
              <a:rPr lang="hu-HU" altLang="hu-HU" sz="1800" b="0" dirty="0" err="1">
                <a:solidFill>
                  <a:schemeClr val="accent2"/>
                </a:solidFill>
                <a:latin typeface="Huni_Quorum Medium BT" pitchFamily="34" charset="-18"/>
              </a:rPr>
              <a:t>Presentation</a:t>
            </a:r>
            <a:endParaRPr lang="en-US" altLang="hu-HU" sz="1800" b="0" dirty="0">
              <a:solidFill>
                <a:schemeClr val="accent2"/>
              </a:solidFill>
              <a:latin typeface="Huni_Quorum Medium BT" pitchFamily="34" charset="-18"/>
            </a:endParaRPr>
          </a:p>
        </p:txBody>
      </p:sp>
      <p:sp>
        <p:nvSpPr>
          <p:cNvPr id="11"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3670609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145" name="Group 1"/>
          <p:cNvGrpSpPr>
            <a:grpSpLocks/>
          </p:cNvGrpSpPr>
          <p:nvPr/>
        </p:nvGrpSpPr>
        <p:grpSpPr bwMode="auto">
          <a:xfrm>
            <a:off x="0" y="0"/>
            <a:ext cx="819150" cy="6850063"/>
            <a:chOff x="0" y="0"/>
            <a:chExt cx="516" cy="4315"/>
          </a:xfrm>
        </p:grpSpPr>
        <p:sp>
          <p:nvSpPr>
            <p:cNvPr id="6146"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614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614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pressure</a:t>
            </a:r>
            <a:r>
              <a:rPr lang="hu-HU" sz="2000" b="0">
                <a:solidFill>
                  <a:srgbClr val="333399"/>
                </a:solidFill>
                <a:latin typeface="Bookman Old Style" pitchFamily="18" charset="0"/>
                <a:ea typeface="Droid Sans Fallback" charset="0"/>
                <a:cs typeface="Droid Sans Fallback" charset="0"/>
              </a:rPr>
              <a:t> </a:t>
            </a:r>
            <a:r>
              <a:rPr lang="en-US" sz="2000" b="0">
                <a:solidFill>
                  <a:srgbClr val="333399"/>
                </a:solidFill>
                <a:latin typeface="Bookman Old Style" pitchFamily="18" charset="0"/>
                <a:ea typeface="Droid Sans Fallback" charset="0"/>
                <a:cs typeface="Droid Sans Fallback" charset="0"/>
              </a:rPr>
              <a:t>differences (measuring</a:t>
            </a:r>
            <a:r>
              <a:rPr lang="hu-HU" sz="2000" b="0">
                <a:solidFill>
                  <a:srgbClr val="333399"/>
                </a:solidFill>
                <a:latin typeface="Bookman Old Style" pitchFamily="18" charset="0"/>
                <a:ea typeface="Droid Sans Fallback" charset="0"/>
                <a:cs typeface="Droid Sans Fallback" charset="0"/>
              </a:rPr>
              <a:t>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p>
        </p:txBody>
      </p:sp>
      <p:sp>
        <p:nvSpPr>
          <p:cNvPr id="615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6151" name="Text Box 7"/>
          <p:cNvSpPr txBox="1">
            <a:spLocks noChangeArrowheads="1"/>
          </p:cNvSpPr>
          <p:nvPr/>
        </p:nvSpPr>
        <p:spPr bwMode="auto">
          <a:xfrm>
            <a:off x="971550" y="576263"/>
            <a:ext cx="7848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marL="735013" indent="-27781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Huni_Quorum Medium BT" pitchFamily="34" charset="-18"/>
              <a:buChar char="•"/>
            </a:pPr>
            <a:r>
              <a:rPr lang="en-US" b="0" dirty="0">
                <a:solidFill>
                  <a:srgbClr val="333399"/>
                </a:solidFill>
              </a:rPr>
              <a:t>Provides the basis of many measurements (e.g. velocity, volume flow rate)</a:t>
            </a:r>
          </a:p>
          <a:p>
            <a:pPr>
              <a:spcBef>
                <a:spcPts val="1125"/>
              </a:spcBef>
              <a:buClr>
                <a:srgbClr val="333399"/>
              </a:buClr>
              <a:buFont typeface="Huni_Quorum Medium BT" pitchFamily="34" charset="-18"/>
              <a:buChar char="•"/>
            </a:pPr>
            <a:r>
              <a:rPr lang="en-US" b="0" dirty="0">
                <a:solidFill>
                  <a:srgbClr val="333399"/>
                </a:solidFill>
              </a:rPr>
              <a:t>For a fluid medium, pressure differences can be measured between two</a:t>
            </a:r>
            <a:r>
              <a:rPr lang="hu-HU" b="0" dirty="0">
                <a:solidFill>
                  <a:srgbClr val="333399"/>
                </a:solidFill>
              </a:rPr>
              <a:t> </a:t>
            </a:r>
            <a:r>
              <a:rPr lang="en-US" b="0" dirty="0">
                <a:solidFill>
                  <a:srgbClr val="333399"/>
                </a:solidFill>
              </a:rPr>
              <a:t>points</a:t>
            </a:r>
          </a:p>
          <a:p>
            <a:pPr>
              <a:spcBef>
                <a:spcPts val="1125"/>
              </a:spcBef>
              <a:buClr>
                <a:srgbClr val="333399"/>
              </a:buClr>
              <a:buFont typeface="Huni_Quorum Medium BT" pitchFamily="34" charset="-18"/>
              <a:buChar char="•"/>
            </a:pPr>
            <a:r>
              <a:rPr lang="en-US" b="0" dirty="0">
                <a:solidFill>
                  <a:srgbClr val="333399"/>
                </a:solidFill>
              </a:rPr>
              <a:t>It is often measured with regard to a reference value (atmospheric pressure, static pressure in a duct</a:t>
            </a:r>
            <a:r>
              <a:rPr lang="hu-HU" b="0" dirty="0">
                <a:solidFill>
                  <a:srgbClr val="333399"/>
                </a:solidFill>
              </a:rPr>
              <a:t>)</a:t>
            </a:r>
          </a:p>
          <a:p>
            <a:pPr>
              <a:spcBef>
                <a:spcPts val="1125"/>
              </a:spcBef>
              <a:buClr>
                <a:srgbClr val="333399"/>
              </a:buClr>
              <a:buFont typeface="Huni_Quorum Medium BT" pitchFamily="34" charset="-18"/>
              <a:buChar char="•"/>
            </a:pPr>
            <a:r>
              <a:rPr lang="en-US" b="0" dirty="0">
                <a:solidFill>
                  <a:srgbClr val="333399"/>
                </a:solidFill>
              </a:rPr>
              <a:t>Measurement instruments</a:t>
            </a:r>
            <a:endParaRPr lang="hu-HU" b="0" dirty="0">
              <a:solidFill>
                <a:srgbClr val="333399"/>
              </a:solidFill>
            </a:endParaRPr>
          </a:p>
          <a:p>
            <a:pPr lvl="1">
              <a:spcBef>
                <a:spcPts val="1125"/>
              </a:spcBef>
              <a:buClr>
                <a:srgbClr val="333399"/>
              </a:buClr>
              <a:buFont typeface="Huni_Quorum Medium BT" pitchFamily="34" charset="-18"/>
              <a:buChar char="•"/>
            </a:pPr>
            <a:r>
              <a:rPr lang="en-US" b="0" dirty="0">
                <a:solidFill>
                  <a:srgbClr val="333399"/>
                </a:solidFill>
              </a:rPr>
              <a:t>U tube manometer</a:t>
            </a:r>
          </a:p>
          <a:p>
            <a:pPr lvl="1">
              <a:spcBef>
                <a:spcPts val="1125"/>
              </a:spcBef>
              <a:buClr>
                <a:srgbClr val="333399"/>
              </a:buClr>
              <a:buFont typeface="Huni_Quorum Medium BT" pitchFamily="34" charset="-18"/>
              <a:buChar char="•"/>
            </a:pPr>
            <a:r>
              <a:rPr lang="en-US" b="0" dirty="0">
                <a:solidFill>
                  <a:srgbClr val="333399"/>
                </a:solidFill>
              </a:rPr>
              <a:t>Betz manometer</a:t>
            </a:r>
          </a:p>
          <a:p>
            <a:pPr lvl="1">
              <a:spcBef>
                <a:spcPts val="1125"/>
              </a:spcBef>
              <a:buClr>
                <a:srgbClr val="333399"/>
              </a:buClr>
              <a:buFont typeface="Huni_Quorum Medium BT" pitchFamily="34" charset="-18"/>
              <a:buChar char="•"/>
            </a:pPr>
            <a:r>
              <a:rPr lang="en-US" b="0" dirty="0">
                <a:solidFill>
                  <a:srgbClr val="333399"/>
                </a:solidFill>
              </a:rPr>
              <a:t>Inclined micro manometer</a:t>
            </a:r>
          </a:p>
          <a:p>
            <a:pPr lvl="1">
              <a:spcBef>
                <a:spcPts val="1125"/>
              </a:spcBef>
              <a:buClr>
                <a:srgbClr val="333399"/>
              </a:buClr>
              <a:buFont typeface="Huni_Quorum Medium BT" pitchFamily="34" charset="-18"/>
              <a:buChar char="•"/>
            </a:pPr>
            <a:r>
              <a:rPr lang="en-US" b="0" dirty="0">
                <a:solidFill>
                  <a:srgbClr val="333399"/>
                </a:solidFill>
              </a:rPr>
              <a:t>Bent tube micro manometer</a:t>
            </a:r>
          </a:p>
          <a:p>
            <a:pPr lvl="1">
              <a:spcBef>
                <a:spcPts val="1125"/>
              </a:spcBef>
              <a:buClr>
                <a:srgbClr val="333399"/>
              </a:buClr>
              <a:buFont typeface="Huni_Quorum Medium BT" pitchFamily="34" charset="-18"/>
              <a:buChar char="•"/>
            </a:pPr>
            <a:r>
              <a:rPr lang="en-US" b="0" dirty="0">
                <a:solidFill>
                  <a:srgbClr val="333399"/>
                </a:solidFill>
              </a:rPr>
              <a:t>EMB-001 digital handheld manometer</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9" name="Oval 1"/>
          <p:cNvSpPr>
            <a:spLocks noChangeArrowheads="1"/>
          </p:cNvSpPr>
          <p:nvPr/>
        </p:nvSpPr>
        <p:spPr bwMode="auto">
          <a:xfrm>
            <a:off x="8316913" y="584200"/>
            <a:ext cx="576262" cy="1692275"/>
          </a:xfrm>
          <a:prstGeom prst="ellipse">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70" name="Rectangle 2"/>
          <p:cNvSpPr>
            <a:spLocks noChangeArrowheads="1"/>
          </p:cNvSpPr>
          <p:nvPr/>
        </p:nvSpPr>
        <p:spPr bwMode="auto">
          <a:xfrm>
            <a:off x="5795963" y="908050"/>
            <a:ext cx="3024187" cy="1081088"/>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7171" name="Group 3"/>
          <p:cNvGrpSpPr>
            <a:grpSpLocks/>
          </p:cNvGrpSpPr>
          <p:nvPr/>
        </p:nvGrpSpPr>
        <p:grpSpPr bwMode="auto">
          <a:xfrm>
            <a:off x="0" y="0"/>
            <a:ext cx="819150" cy="6850063"/>
            <a:chOff x="0" y="0"/>
            <a:chExt cx="516" cy="4315"/>
          </a:xfrm>
        </p:grpSpPr>
        <p:sp>
          <p:nvSpPr>
            <p:cNvPr id="7172" name="Rectangle 4"/>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73" name="Rectangle 5"/>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717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7175" name="Rectangle 7"/>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r>
              <a:rPr lang="en-US" sz="2000" b="0">
                <a:solidFill>
                  <a:srgbClr val="333399"/>
                </a:solidFill>
                <a:latin typeface="Bookman Old Style" pitchFamily="18" charset="0"/>
                <a:ea typeface="Droid Sans Fallback" charset="0"/>
                <a:cs typeface="Droid Sans Fallback" charset="0"/>
              </a:rPr>
              <a:t> / U tube manometer I.</a:t>
            </a:r>
          </a:p>
        </p:txBody>
      </p:sp>
      <p:sp>
        <p:nvSpPr>
          <p:cNvPr id="7176" name="Line 8"/>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77" name="Line 9"/>
          <p:cNvSpPr>
            <a:spLocks noChangeShapeType="1"/>
          </p:cNvSpPr>
          <p:nvPr/>
        </p:nvSpPr>
        <p:spPr bwMode="auto">
          <a:xfrm>
            <a:off x="5292725" y="1449388"/>
            <a:ext cx="3743325" cy="1587"/>
          </a:xfrm>
          <a:prstGeom prst="line">
            <a:avLst/>
          </a:prstGeom>
          <a:noFill/>
          <a:ln w="9360">
            <a:solidFill>
              <a:srgbClr val="000000"/>
            </a:solidFill>
            <a:prstDash val="lgDash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78" name="Oval 10"/>
          <p:cNvSpPr>
            <a:spLocks noChangeArrowheads="1"/>
          </p:cNvSpPr>
          <p:nvPr/>
        </p:nvSpPr>
        <p:spPr bwMode="auto">
          <a:xfrm>
            <a:off x="7164388" y="1358900"/>
            <a:ext cx="144462" cy="144463"/>
          </a:xfrm>
          <a:prstGeom prst="ellipse">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79" name="Line 11"/>
          <p:cNvSpPr>
            <a:spLocks noChangeShapeType="1"/>
          </p:cNvSpPr>
          <p:nvPr/>
        </p:nvSpPr>
        <p:spPr bwMode="auto">
          <a:xfrm flipH="1">
            <a:off x="7038975" y="1511300"/>
            <a:ext cx="158750" cy="431800"/>
          </a:xfrm>
          <a:prstGeom prst="line">
            <a:avLst/>
          </a:prstGeom>
          <a:noFill/>
          <a:ln w="381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0" name="Line 12"/>
          <p:cNvSpPr>
            <a:spLocks noChangeShapeType="1"/>
          </p:cNvSpPr>
          <p:nvPr/>
        </p:nvSpPr>
        <p:spPr bwMode="auto">
          <a:xfrm flipH="1">
            <a:off x="7264400" y="908050"/>
            <a:ext cx="158750" cy="431800"/>
          </a:xfrm>
          <a:prstGeom prst="line">
            <a:avLst/>
          </a:prstGeom>
          <a:noFill/>
          <a:ln w="381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1" name="Rectangle 13"/>
          <p:cNvSpPr>
            <a:spLocks noChangeArrowheads="1"/>
          </p:cNvSpPr>
          <p:nvPr/>
        </p:nvSpPr>
        <p:spPr bwMode="auto">
          <a:xfrm>
            <a:off x="5921375" y="1989138"/>
            <a:ext cx="90488" cy="225425"/>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82" name="Rectangle 14"/>
          <p:cNvSpPr>
            <a:spLocks noChangeArrowheads="1"/>
          </p:cNvSpPr>
          <p:nvPr/>
        </p:nvSpPr>
        <p:spPr bwMode="auto">
          <a:xfrm>
            <a:off x="8577263" y="1989138"/>
            <a:ext cx="90487" cy="225425"/>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83" name="Line 15"/>
          <p:cNvSpPr>
            <a:spLocks noChangeShapeType="1"/>
          </p:cNvSpPr>
          <p:nvPr/>
        </p:nvSpPr>
        <p:spPr bwMode="auto">
          <a:xfrm>
            <a:off x="5967413" y="2214563"/>
            <a:ext cx="1587" cy="269875"/>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4" name="Line 16"/>
          <p:cNvSpPr>
            <a:spLocks noChangeShapeType="1"/>
          </p:cNvSpPr>
          <p:nvPr/>
        </p:nvSpPr>
        <p:spPr bwMode="auto">
          <a:xfrm>
            <a:off x="5967413" y="2484438"/>
            <a:ext cx="900112" cy="158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5" name="Line 17"/>
          <p:cNvSpPr>
            <a:spLocks noChangeShapeType="1"/>
          </p:cNvSpPr>
          <p:nvPr/>
        </p:nvSpPr>
        <p:spPr bwMode="auto">
          <a:xfrm>
            <a:off x="6867525" y="2484438"/>
            <a:ext cx="1588" cy="58420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6" name="Line 18"/>
          <p:cNvSpPr>
            <a:spLocks noChangeShapeType="1"/>
          </p:cNvSpPr>
          <p:nvPr/>
        </p:nvSpPr>
        <p:spPr bwMode="auto">
          <a:xfrm>
            <a:off x="8621713" y="2214563"/>
            <a:ext cx="1587" cy="269875"/>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7" name="Line 19"/>
          <p:cNvSpPr>
            <a:spLocks noChangeShapeType="1"/>
          </p:cNvSpPr>
          <p:nvPr/>
        </p:nvSpPr>
        <p:spPr bwMode="auto">
          <a:xfrm flipH="1">
            <a:off x="7669213" y="2484438"/>
            <a:ext cx="960437" cy="1587"/>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8" name="Line 20"/>
          <p:cNvSpPr>
            <a:spLocks noChangeShapeType="1"/>
          </p:cNvSpPr>
          <p:nvPr/>
        </p:nvSpPr>
        <p:spPr bwMode="auto">
          <a:xfrm>
            <a:off x="7677150" y="2484438"/>
            <a:ext cx="1588" cy="58420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89" name="Rectangle 21"/>
          <p:cNvSpPr>
            <a:spLocks noChangeArrowheads="1"/>
          </p:cNvSpPr>
          <p:nvPr/>
        </p:nvSpPr>
        <p:spPr bwMode="auto">
          <a:xfrm>
            <a:off x="5921375" y="682625"/>
            <a:ext cx="90488" cy="225425"/>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90" name="Rectangle 22"/>
          <p:cNvSpPr>
            <a:spLocks noChangeArrowheads="1"/>
          </p:cNvSpPr>
          <p:nvPr/>
        </p:nvSpPr>
        <p:spPr bwMode="auto">
          <a:xfrm>
            <a:off x="8567738" y="682625"/>
            <a:ext cx="90487" cy="225425"/>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91" name="Oval 23"/>
          <p:cNvSpPr>
            <a:spLocks noChangeArrowheads="1"/>
          </p:cNvSpPr>
          <p:nvPr/>
        </p:nvSpPr>
        <p:spPr bwMode="auto">
          <a:xfrm>
            <a:off x="8532813" y="1376363"/>
            <a:ext cx="144462" cy="144462"/>
          </a:xfrm>
          <a:prstGeom prst="ellipse">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92" name="Oval 24"/>
          <p:cNvSpPr>
            <a:spLocks noChangeArrowheads="1"/>
          </p:cNvSpPr>
          <p:nvPr/>
        </p:nvSpPr>
        <p:spPr bwMode="auto">
          <a:xfrm>
            <a:off x="5867400" y="1376363"/>
            <a:ext cx="144463" cy="144462"/>
          </a:xfrm>
          <a:prstGeom prst="ellipse">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93" name="Oval 25"/>
          <p:cNvSpPr>
            <a:spLocks noChangeArrowheads="1"/>
          </p:cNvSpPr>
          <p:nvPr/>
        </p:nvSpPr>
        <p:spPr bwMode="auto">
          <a:xfrm>
            <a:off x="5688013" y="584200"/>
            <a:ext cx="576262" cy="1692275"/>
          </a:xfrm>
          <a:prstGeom prst="ellipse">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194" name="Line 26"/>
          <p:cNvSpPr>
            <a:spLocks noChangeShapeType="1"/>
          </p:cNvSpPr>
          <p:nvPr/>
        </p:nvSpPr>
        <p:spPr bwMode="auto">
          <a:xfrm flipV="1">
            <a:off x="5940425" y="1260475"/>
            <a:ext cx="323850" cy="19685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95" name="Line 27"/>
          <p:cNvSpPr>
            <a:spLocks noChangeShapeType="1"/>
          </p:cNvSpPr>
          <p:nvPr/>
        </p:nvSpPr>
        <p:spPr bwMode="auto">
          <a:xfrm flipV="1">
            <a:off x="5976938" y="576263"/>
            <a:ext cx="1587" cy="123825"/>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96" name="Line 28"/>
          <p:cNvSpPr>
            <a:spLocks noChangeShapeType="1"/>
          </p:cNvSpPr>
          <p:nvPr/>
        </p:nvSpPr>
        <p:spPr bwMode="auto">
          <a:xfrm flipV="1">
            <a:off x="8604250" y="1260475"/>
            <a:ext cx="323850" cy="19685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97" name="Line 29"/>
          <p:cNvSpPr>
            <a:spLocks noChangeShapeType="1"/>
          </p:cNvSpPr>
          <p:nvPr/>
        </p:nvSpPr>
        <p:spPr bwMode="auto">
          <a:xfrm flipV="1">
            <a:off x="8604250" y="576263"/>
            <a:ext cx="1588" cy="123825"/>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198" name="Text Box 30"/>
          <p:cNvSpPr txBox="1">
            <a:spLocks noChangeArrowheads="1"/>
          </p:cNvSpPr>
          <p:nvPr/>
        </p:nvSpPr>
        <p:spPr bwMode="auto">
          <a:xfrm>
            <a:off x="971550" y="576263"/>
            <a:ext cx="4356100" cy="1361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Huni_Quorum Medium BT" pitchFamily="34" charset="-18"/>
              <a:buChar char="•"/>
            </a:pPr>
            <a:r>
              <a:rPr lang="en-US" sz="1600" b="0" dirty="0">
                <a:solidFill>
                  <a:srgbClr val="333399"/>
                </a:solidFill>
              </a:rPr>
              <a:t>Pipe flow</a:t>
            </a:r>
          </a:p>
          <a:p>
            <a:pPr>
              <a:spcBef>
                <a:spcPts val="1125"/>
              </a:spcBef>
              <a:buClr>
                <a:srgbClr val="333399"/>
              </a:buClr>
              <a:buFont typeface="Huni_Quorum Medium BT" pitchFamily="34" charset="-18"/>
              <a:buChar char="•"/>
            </a:pPr>
            <a:r>
              <a:rPr lang="en-US" sz="1600" b="0" dirty="0">
                <a:solidFill>
                  <a:srgbClr val="333399"/>
                </a:solidFill>
              </a:rPr>
              <a:t>Butterfly valve</a:t>
            </a:r>
          </a:p>
          <a:p>
            <a:pPr>
              <a:spcBef>
                <a:spcPts val="1125"/>
              </a:spcBef>
              <a:buClr>
                <a:srgbClr val="333399"/>
              </a:buClr>
              <a:buFont typeface="Huni_Quorum Medium BT" pitchFamily="34" charset="-18"/>
              <a:buChar char="•"/>
            </a:pPr>
            <a:r>
              <a:rPr lang="en-US" sz="1600" b="0" dirty="0">
                <a:solidFill>
                  <a:srgbClr val="333399"/>
                </a:solidFill>
              </a:rPr>
              <a:t>Average of the pressure measured on the pressure taps around the perimeter</a:t>
            </a:r>
          </a:p>
        </p:txBody>
      </p:sp>
      <p:sp>
        <p:nvSpPr>
          <p:cNvPr id="7199" name="Line 31"/>
          <p:cNvSpPr>
            <a:spLocks noChangeShapeType="1"/>
          </p:cNvSpPr>
          <p:nvPr/>
        </p:nvSpPr>
        <p:spPr bwMode="auto">
          <a:xfrm>
            <a:off x="4868863" y="1376363"/>
            <a:ext cx="755650" cy="1587"/>
          </a:xfrm>
          <a:prstGeom prst="line">
            <a:avLst/>
          </a:prstGeom>
          <a:noFill/>
          <a:ln w="5724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nvGrpSpPr>
          <p:cNvPr id="7200" name="Group 32"/>
          <p:cNvGrpSpPr>
            <a:grpSpLocks/>
          </p:cNvGrpSpPr>
          <p:nvPr/>
        </p:nvGrpSpPr>
        <p:grpSpPr bwMode="auto">
          <a:xfrm>
            <a:off x="5489575" y="2854325"/>
            <a:ext cx="3322638" cy="3590925"/>
            <a:chOff x="3458" y="1798"/>
            <a:chExt cx="2093" cy="2262"/>
          </a:xfrm>
        </p:grpSpPr>
        <p:pic>
          <p:nvPicPr>
            <p:cNvPr id="7201"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8" y="1798"/>
              <a:ext cx="2093" cy="2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02" name="Rectangle 34"/>
            <p:cNvSpPr>
              <a:spLocks noChangeArrowheads="1"/>
            </p:cNvSpPr>
            <p:nvPr/>
          </p:nvSpPr>
          <p:spPr bwMode="auto">
            <a:xfrm>
              <a:off x="5090" y="2795"/>
              <a:ext cx="290"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B2B2B2"/>
                  </a:solidFill>
                  <a:latin typeface="Symbol" pitchFamily="18" charset="2"/>
                  <a:ea typeface="Droid Sans Fallback" charset="0"/>
                  <a:cs typeface="Droid Sans Fallback" charset="0"/>
                </a:rPr>
                <a:t></a:t>
              </a:r>
            </a:p>
          </p:txBody>
        </p:sp>
      </p:grpSp>
      <p:sp>
        <p:nvSpPr>
          <p:cNvPr id="7203" name="Line 35"/>
          <p:cNvSpPr>
            <a:spLocks noChangeShapeType="1"/>
          </p:cNvSpPr>
          <p:nvPr/>
        </p:nvSpPr>
        <p:spPr bwMode="auto">
          <a:xfrm>
            <a:off x="5616575" y="1449388"/>
            <a:ext cx="1588" cy="3671887"/>
          </a:xfrm>
          <a:prstGeom prst="line">
            <a:avLst/>
          </a:prstGeom>
          <a:noFill/>
          <a:ln w="12600">
            <a:solidFill>
              <a:srgbClr val="B2B2B2"/>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04" name="Line 36"/>
          <p:cNvSpPr>
            <a:spLocks noChangeShapeType="1"/>
          </p:cNvSpPr>
          <p:nvPr/>
        </p:nvSpPr>
        <p:spPr bwMode="auto">
          <a:xfrm flipH="1">
            <a:off x="5392738" y="5121275"/>
            <a:ext cx="1382712" cy="1588"/>
          </a:xfrm>
          <a:prstGeom prst="line">
            <a:avLst/>
          </a:prstGeom>
          <a:noFill/>
          <a:ln w="9360">
            <a:solidFill>
              <a:srgbClr val="B2B2B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05" name="Rectangle 37"/>
          <p:cNvSpPr>
            <a:spLocks noChangeArrowheads="1"/>
          </p:cNvSpPr>
          <p:nvPr/>
        </p:nvSpPr>
        <p:spPr bwMode="auto">
          <a:xfrm>
            <a:off x="5149850" y="2057400"/>
            <a:ext cx="474663"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B2B2B2"/>
                </a:solidFill>
                <a:latin typeface="Arial" charset="0"/>
                <a:ea typeface="Droid Sans Fallback" charset="0"/>
                <a:cs typeface="Droid Sans Fallback" charset="0"/>
              </a:rPr>
              <a:t>H</a:t>
            </a:r>
          </a:p>
        </p:txBody>
      </p:sp>
      <p:sp>
        <p:nvSpPr>
          <p:cNvPr id="7206" name="Rectangle 38"/>
          <p:cNvSpPr>
            <a:spLocks noChangeArrowheads="1"/>
          </p:cNvSpPr>
          <p:nvPr/>
        </p:nvSpPr>
        <p:spPr bwMode="auto">
          <a:xfrm>
            <a:off x="7056438" y="2960688"/>
            <a:ext cx="522287"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B2B2B2"/>
                </a:solidFill>
                <a:ea typeface="Droid Sans Fallback" charset="0"/>
                <a:cs typeface="Droid Sans Fallback" charset="0"/>
              </a:rPr>
              <a:t>&gt;</a:t>
            </a:r>
          </a:p>
        </p:txBody>
      </p:sp>
      <p:grpSp>
        <p:nvGrpSpPr>
          <p:cNvPr id="7207" name="Group 39"/>
          <p:cNvGrpSpPr>
            <a:grpSpLocks/>
          </p:cNvGrpSpPr>
          <p:nvPr/>
        </p:nvGrpSpPr>
        <p:grpSpPr bwMode="auto">
          <a:xfrm>
            <a:off x="8459788" y="2781300"/>
            <a:ext cx="438150" cy="674688"/>
            <a:chOff x="5329" y="1752"/>
            <a:chExt cx="276" cy="425"/>
          </a:xfrm>
        </p:grpSpPr>
        <p:sp>
          <p:nvSpPr>
            <p:cNvPr id="7208" name="Line 40"/>
            <p:cNvSpPr>
              <a:spLocks noChangeShapeType="1"/>
            </p:cNvSpPr>
            <p:nvPr/>
          </p:nvSpPr>
          <p:spPr bwMode="auto">
            <a:xfrm>
              <a:off x="5329" y="1752"/>
              <a:ext cx="0" cy="425"/>
            </a:xfrm>
            <a:prstGeom prst="line">
              <a:avLst/>
            </a:prstGeom>
            <a:noFill/>
            <a:ln w="12600">
              <a:solidFill>
                <a:srgbClr val="B2B2B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09" name="Rectangle 41"/>
            <p:cNvSpPr>
              <a:spLocks noChangeArrowheads="1"/>
            </p:cNvSpPr>
            <p:nvPr/>
          </p:nvSpPr>
          <p:spPr bwMode="auto">
            <a:xfrm>
              <a:off x="5352" y="1774"/>
              <a:ext cx="253"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B2B2B2"/>
                  </a:solidFill>
                  <a:latin typeface="Arial" charset="0"/>
                  <a:ea typeface="Droid Sans Fallback" charset="0"/>
                  <a:cs typeface="Droid Sans Fallback" charset="0"/>
                </a:rPr>
                <a:t>g</a:t>
              </a:r>
            </a:p>
          </p:txBody>
        </p:sp>
        <p:sp>
          <p:nvSpPr>
            <p:cNvPr id="7210" name="Line 42"/>
            <p:cNvSpPr>
              <a:spLocks noChangeShapeType="1"/>
            </p:cNvSpPr>
            <p:nvPr/>
          </p:nvSpPr>
          <p:spPr bwMode="auto">
            <a:xfrm>
              <a:off x="5420" y="2137"/>
              <a:ext cx="131" cy="0"/>
            </a:xfrm>
            <a:prstGeom prst="line">
              <a:avLst/>
            </a:prstGeom>
            <a:noFill/>
            <a:ln w="19080">
              <a:solidFill>
                <a:srgbClr val="B2B2B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
        <p:nvSpPr>
          <p:cNvPr id="7211" name="Rectangle 43"/>
          <p:cNvSpPr>
            <a:spLocks noChangeArrowheads="1"/>
          </p:cNvSpPr>
          <p:nvPr/>
        </p:nvSpPr>
        <p:spPr bwMode="auto">
          <a:xfrm>
            <a:off x="5400675" y="5734050"/>
            <a:ext cx="863600"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333399"/>
                </a:solidFill>
                <a:latin typeface="Arial" charset="0"/>
                <a:ea typeface="Droid Sans Fallback" charset="0"/>
                <a:cs typeface="Droid Sans Fallback" charset="0"/>
              </a:rPr>
              <a:t>p</a:t>
            </a:r>
            <a:r>
              <a:rPr lang="en-US" sz="3200" b="0" baseline="-25000">
                <a:solidFill>
                  <a:srgbClr val="333399"/>
                </a:solidFill>
                <a:latin typeface="Arial" charset="0"/>
                <a:ea typeface="Droid Sans Fallback" charset="0"/>
                <a:cs typeface="Droid Sans Fallback" charset="0"/>
              </a:rPr>
              <a:t>L</a:t>
            </a:r>
          </a:p>
        </p:txBody>
      </p:sp>
      <p:sp>
        <p:nvSpPr>
          <p:cNvPr id="7212" name="Rectangle 44"/>
          <p:cNvSpPr>
            <a:spLocks noChangeArrowheads="1"/>
          </p:cNvSpPr>
          <p:nvPr/>
        </p:nvSpPr>
        <p:spPr bwMode="auto">
          <a:xfrm>
            <a:off x="8061325" y="5729288"/>
            <a:ext cx="758825" cy="64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333399"/>
                </a:solidFill>
                <a:latin typeface="Arial" charset="0"/>
                <a:ea typeface="Droid Sans Fallback" charset="0"/>
                <a:cs typeface="Droid Sans Fallback" charset="0"/>
              </a:rPr>
              <a:t>p</a:t>
            </a:r>
            <a:r>
              <a:rPr lang="en-US" sz="3200" b="0" baseline="-25000">
                <a:solidFill>
                  <a:srgbClr val="333399"/>
                </a:solidFill>
                <a:latin typeface="Arial" charset="0"/>
                <a:ea typeface="Droid Sans Fallback" charset="0"/>
                <a:cs typeface="Droid Sans Fallback" charset="0"/>
              </a:rPr>
              <a:t>R</a:t>
            </a:r>
          </a:p>
        </p:txBody>
      </p:sp>
      <p:sp>
        <p:nvSpPr>
          <p:cNvPr id="7213" name="Line 45"/>
          <p:cNvSpPr>
            <a:spLocks noChangeShapeType="1"/>
          </p:cNvSpPr>
          <p:nvPr/>
        </p:nvSpPr>
        <p:spPr bwMode="auto">
          <a:xfrm flipV="1">
            <a:off x="5832475" y="5149850"/>
            <a:ext cx="1008063" cy="700088"/>
          </a:xfrm>
          <a:prstGeom prst="line">
            <a:avLst/>
          </a:prstGeom>
          <a:noFill/>
          <a:ln w="12600">
            <a:solidFill>
              <a:srgbClr val="3333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14" name="Line 46"/>
          <p:cNvSpPr>
            <a:spLocks noChangeShapeType="1"/>
          </p:cNvSpPr>
          <p:nvPr/>
        </p:nvSpPr>
        <p:spPr bwMode="auto">
          <a:xfrm flipH="1" flipV="1">
            <a:off x="7696200" y="5149850"/>
            <a:ext cx="447675" cy="700088"/>
          </a:xfrm>
          <a:prstGeom prst="line">
            <a:avLst/>
          </a:prstGeom>
          <a:noFill/>
          <a:ln w="12600">
            <a:solidFill>
              <a:srgbClr val="333399"/>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15" name="Rectangle 47"/>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216" name="Rectangle 48"/>
          <p:cNvSpPr>
            <a:spLocks noChangeArrowheads="1"/>
          </p:cNvSpPr>
          <p:nvPr/>
        </p:nvSpPr>
        <p:spPr bwMode="auto">
          <a:xfrm>
            <a:off x="0" y="33099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217" name="Text Box 49"/>
          <p:cNvSpPr txBox="1">
            <a:spLocks noChangeArrowheads="1"/>
          </p:cNvSpPr>
          <p:nvPr/>
        </p:nvSpPr>
        <p:spPr bwMode="auto">
          <a:xfrm>
            <a:off x="719138" y="2101850"/>
            <a:ext cx="44307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sz="1600" b="0">
                <a:solidFill>
                  <a:srgbClr val="333399"/>
                </a:solidFill>
              </a:rPr>
              <a:t>The manometers balance equation</a:t>
            </a:r>
            <a:r>
              <a:rPr lang="hu-HU" sz="1600" b="0">
                <a:solidFill>
                  <a:srgbClr val="333399"/>
                </a:solidFill>
              </a:rPr>
              <a:t>:</a:t>
            </a:r>
          </a:p>
        </p:txBody>
      </p:sp>
      <p:sp>
        <p:nvSpPr>
          <p:cNvPr id="7218" name="Rectangle 50"/>
          <p:cNvSpPr>
            <a:spLocks noChangeArrowheads="1"/>
          </p:cNvSpPr>
          <p:nvPr/>
        </p:nvSpPr>
        <p:spPr bwMode="auto">
          <a:xfrm>
            <a:off x="0" y="33099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219" name="Line 51"/>
          <p:cNvSpPr>
            <a:spLocks noChangeShapeType="1"/>
          </p:cNvSpPr>
          <p:nvPr/>
        </p:nvSpPr>
        <p:spPr bwMode="auto">
          <a:xfrm>
            <a:off x="2843213" y="3540125"/>
            <a:ext cx="433387" cy="681038"/>
          </a:xfrm>
          <a:prstGeom prst="line">
            <a:avLst/>
          </a:prstGeom>
          <a:noFill/>
          <a:ln w="5724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7220" name="Rectangle 52"/>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221" name="Rectangle 53"/>
          <p:cNvSpPr>
            <a:spLocks noChangeArrowheads="1"/>
          </p:cNvSpPr>
          <p:nvPr/>
        </p:nvSpPr>
        <p:spPr bwMode="auto">
          <a:xfrm>
            <a:off x="0" y="33099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7222" name="Text Box 54"/>
          <p:cNvSpPr txBox="1">
            <a:spLocks noChangeArrowheads="1"/>
          </p:cNvSpPr>
          <p:nvPr/>
        </p:nvSpPr>
        <p:spPr bwMode="auto">
          <a:xfrm>
            <a:off x="1035050" y="6119813"/>
            <a:ext cx="1773238"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sz="2400" b="0">
                <a:solidFill>
                  <a:srgbClr val="333399"/>
                </a:solidFill>
              </a:rPr>
              <a:t>Notice that</a:t>
            </a:r>
          </a:p>
        </p:txBody>
      </p:sp>
      <p:sp>
        <p:nvSpPr>
          <p:cNvPr id="7223" name="Rectangle 55"/>
          <p:cNvSpPr>
            <a:spLocks noChangeArrowheads="1"/>
          </p:cNvSpPr>
          <p:nvPr/>
        </p:nvSpPr>
        <p:spPr bwMode="auto">
          <a:xfrm>
            <a:off x="0" y="33289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7224" name="Object 56"/>
          <p:cNvGraphicFramePr>
            <a:graphicFrameLocks noChangeAspect="1"/>
          </p:cNvGraphicFramePr>
          <p:nvPr>
            <p:extLst>
              <p:ext uri="{D42A27DB-BD31-4B8C-83A1-F6EECF244321}">
                <p14:modId xmlns:p14="http://schemas.microsoft.com/office/powerpoint/2010/main" val="2450149389"/>
              </p:ext>
            </p:extLst>
          </p:nvPr>
        </p:nvGraphicFramePr>
        <p:xfrm>
          <a:off x="1882775" y="2335213"/>
          <a:ext cx="973138" cy="411162"/>
        </p:xfrm>
        <a:graphic>
          <a:graphicData uri="http://schemas.openxmlformats.org/presentationml/2006/ole">
            <mc:AlternateContent xmlns:mc="http://schemas.openxmlformats.org/markup-compatibility/2006">
              <mc:Choice xmlns:v="urn:schemas-microsoft-com:vml" Requires="v">
                <p:oleObj name="Equation" r:id="rId6" imgW="545760" imgH="215640" progId="Equation.3">
                  <p:embed/>
                </p:oleObj>
              </mc:Choice>
              <mc:Fallback>
                <p:oleObj name="Equation" r:id="rId6" imgW="545760" imgH="215640" progId="Equation.3">
                  <p:embed/>
                  <p:pic>
                    <p:nvPicPr>
                      <p:cNvPr id="0" name="Object 56"/>
                      <p:cNvPicPr>
                        <a:picLocks noChangeAspect="1" noChangeArrowheads="1"/>
                      </p:cNvPicPr>
                      <p:nvPr/>
                    </p:nvPicPr>
                    <p:blipFill>
                      <a:blip r:embed="rId7"/>
                      <a:srcRect/>
                      <a:stretch>
                        <a:fillRect/>
                      </a:stretch>
                    </p:blipFill>
                    <p:spPr bwMode="auto">
                      <a:xfrm>
                        <a:off x="1882775" y="2335213"/>
                        <a:ext cx="973138" cy="41116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25" name="Object 57"/>
          <p:cNvGraphicFramePr>
            <a:graphicFrameLocks noChangeAspect="1"/>
          </p:cNvGraphicFramePr>
          <p:nvPr>
            <p:extLst>
              <p:ext uri="{D42A27DB-BD31-4B8C-83A1-F6EECF244321}">
                <p14:modId xmlns:p14="http://schemas.microsoft.com/office/powerpoint/2010/main" val="2937126655"/>
              </p:ext>
            </p:extLst>
          </p:nvPr>
        </p:nvGraphicFramePr>
        <p:xfrm>
          <a:off x="1481138" y="2730500"/>
          <a:ext cx="4262437" cy="373063"/>
        </p:xfrm>
        <a:graphic>
          <a:graphicData uri="http://schemas.openxmlformats.org/presentationml/2006/ole">
            <mc:AlternateContent xmlns:mc="http://schemas.openxmlformats.org/markup-compatibility/2006">
              <mc:Choice xmlns:v="urn:schemas-microsoft-com:vml" Requires="v">
                <p:oleObj name="Equation" r:id="rId8" imgW="2577960" imgH="215640" progId="Equation.3">
                  <p:embed/>
                </p:oleObj>
              </mc:Choice>
              <mc:Fallback>
                <p:oleObj name="Equation" r:id="rId8" imgW="2577960" imgH="215640" progId="Equation.3">
                  <p:embed/>
                  <p:pic>
                    <p:nvPicPr>
                      <p:cNvPr id="0" name="Object 57"/>
                      <p:cNvPicPr>
                        <a:picLocks noChangeAspect="1" noChangeArrowheads="1"/>
                      </p:cNvPicPr>
                      <p:nvPr/>
                    </p:nvPicPr>
                    <p:blipFill>
                      <a:blip r:embed="rId9"/>
                      <a:srcRect/>
                      <a:stretch>
                        <a:fillRect/>
                      </a:stretch>
                    </p:blipFill>
                    <p:spPr bwMode="auto">
                      <a:xfrm>
                        <a:off x="1481138" y="2730500"/>
                        <a:ext cx="4262437" cy="373063"/>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26" name="Object 58"/>
          <p:cNvGraphicFramePr>
            <a:graphicFrameLocks noChangeAspect="1"/>
          </p:cNvGraphicFramePr>
          <p:nvPr>
            <p:extLst>
              <p:ext uri="{D42A27DB-BD31-4B8C-83A1-F6EECF244321}">
                <p14:modId xmlns:p14="http://schemas.microsoft.com/office/powerpoint/2010/main" val="4167149211"/>
              </p:ext>
            </p:extLst>
          </p:nvPr>
        </p:nvGraphicFramePr>
        <p:xfrm>
          <a:off x="1481138" y="3162300"/>
          <a:ext cx="2295525" cy="319088"/>
        </p:xfrm>
        <a:graphic>
          <a:graphicData uri="http://schemas.openxmlformats.org/presentationml/2006/ole">
            <mc:AlternateContent xmlns:mc="http://schemas.openxmlformats.org/markup-compatibility/2006">
              <mc:Choice xmlns:v="urn:schemas-microsoft-com:vml" Requires="v">
                <p:oleObj name="Equation" r:id="rId10" imgW="1396800" imgH="215640" progId="Equation.3">
                  <p:embed/>
                </p:oleObj>
              </mc:Choice>
              <mc:Fallback>
                <p:oleObj name="Equation" r:id="rId10" imgW="1396800" imgH="215640" progId="Equation.3">
                  <p:embed/>
                  <p:pic>
                    <p:nvPicPr>
                      <p:cNvPr id="0" name="Object 58"/>
                      <p:cNvPicPr>
                        <a:picLocks noChangeAspect="1" noChangeArrowheads="1"/>
                      </p:cNvPicPr>
                      <p:nvPr/>
                    </p:nvPicPr>
                    <p:blipFill>
                      <a:blip r:embed="rId11"/>
                      <a:srcRect/>
                      <a:stretch>
                        <a:fillRect/>
                      </a:stretch>
                    </p:blipFill>
                    <p:spPr bwMode="auto">
                      <a:xfrm>
                        <a:off x="1481138" y="3162300"/>
                        <a:ext cx="2295525" cy="31908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27" name="Rectangle 59"/>
          <p:cNvSpPr>
            <a:spLocks noChangeArrowheads="1"/>
          </p:cNvSpPr>
          <p:nvPr/>
        </p:nvSpPr>
        <p:spPr bwMode="auto">
          <a:xfrm>
            <a:off x="1898144" y="4221163"/>
            <a:ext cx="3160137" cy="16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lgn="ctr">
              <a:spcBef>
                <a:spcPts val="87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0" dirty="0">
                <a:solidFill>
                  <a:srgbClr val="333399"/>
                </a:solidFill>
                <a:ea typeface="Droid Sans Fallback" charset="0"/>
                <a:cs typeface="Droid Sans Fallback" charset="0"/>
              </a:rPr>
              <a:t>Can be simplified if</a:t>
            </a:r>
          </a:p>
          <a:p>
            <a:pPr algn="ct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0" i="1" dirty="0">
                <a:solidFill>
                  <a:srgbClr val="333399"/>
                </a:solidFill>
                <a:latin typeface="Symbol" pitchFamily="18" charset="2"/>
                <a:ea typeface="Droid Sans Fallback" charset="0"/>
                <a:cs typeface="Droid Sans Fallback" charset="0"/>
              </a:rPr>
              <a:t></a:t>
            </a:r>
            <a:r>
              <a:rPr lang="hu-HU" sz="2400" b="0" i="1" baseline="-25000" dirty="0">
                <a:solidFill>
                  <a:srgbClr val="333399"/>
                </a:solidFill>
                <a:ea typeface="Droid Sans Fallback" charset="0"/>
                <a:cs typeface="Droid Sans Fallback" charset="0"/>
              </a:rPr>
              <a:t>f</a:t>
            </a:r>
            <a:r>
              <a:rPr lang="en-US" sz="2400" b="0" i="1" dirty="0">
                <a:solidFill>
                  <a:srgbClr val="000000"/>
                </a:solidFill>
                <a:ea typeface="Droid Sans Fallback" charset="0"/>
                <a:cs typeface="Droid Sans Fallback" charset="0"/>
              </a:rPr>
              <a:t> </a:t>
            </a:r>
            <a:r>
              <a:rPr lang="en-US" sz="2400" b="0" i="1" dirty="0">
                <a:solidFill>
                  <a:srgbClr val="333399"/>
                </a:solidFill>
                <a:ea typeface="Droid Sans Fallback" charset="0"/>
                <a:cs typeface="Droid Sans Fallback" charset="0"/>
              </a:rPr>
              <a:t>&lt;&lt;</a:t>
            </a:r>
            <a:r>
              <a:rPr lang="en-US" sz="2400" b="0" i="1" dirty="0">
                <a:solidFill>
                  <a:srgbClr val="333399"/>
                </a:solidFill>
                <a:latin typeface="Symbol" pitchFamily="18" charset="2"/>
                <a:ea typeface="Droid Sans Fallback" charset="0"/>
                <a:cs typeface="Droid Sans Fallback" charset="0"/>
              </a:rPr>
              <a:t></a:t>
            </a:r>
            <a:r>
              <a:rPr lang="en-US" sz="2400" b="0" i="1" baseline="-25000" dirty="0">
                <a:solidFill>
                  <a:srgbClr val="333399"/>
                </a:solidFill>
                <a:ea typeface="Droid Sans Fallback" charset="0"/>
                <a:cs typeface="Droid Sans Fallback" charset="0"/>
              </a:rPr>
              <a:t>m</a:t>
            </a:r>
            <a:r>
              <a:rPr lang="en-US" sz="2400" b="0" baseline="-25000" dirty="0">
                <a:solidFill>
                  <a:srgbClr val="333399"/>
                </a:solidFill>
                <a:ea typeface="Droid Sans Fallback" charset="0"/>
                <a:cs typeface="Droid Sans Fallback" charset="0"/>
              </a:rPr>
              <a:t> </a:t>
            </a:r>
          </a:p>
          <a:p>
            <a:pPr algn="ctr">
              <a:spcBef>
                <a:spcPts val="87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0" dirty="0">
                <a:solidFill>
                  <a:srgbClr val="333399"/>
                </a:solidFill>
                <a:ea typeface="Droid Sans Fallback" charset="0"/>
                <a:cs typeface="Droid Sans Fallback" charset="0"/>
              </a:rPr>
              <a:t>(e.g. if the measured fluid is air</a:t>
            </a:r>
          </a:p>
          <a:p>
            <a:pPr algn="ct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0" dirty="0">
                <a:solidFill>
                  <a:srgbClr val="333399"/>
                </a:solidFill>
                <a:ea typeface="Droid Sans Fallback" charset="0"/>
                <a:cs typeface="Droid Sans Fallback" charset="0"/>
              </a:rPr>
              <a:t> and the measurement fluid is water)</a:t>
            </a:r>
            <a:r>
              <a:rPr lang="en-US" sz="2400" b="0" dirty="0">
                <a:solidFill>
                  <a:srgbClr val="000000"/>
                </a:solidFill>
                <a:ea typeface="Droid Sans Fallback" charset="0"/>
                <a:cs typeface="Droid Sans Fallback" charset="0"/>
              </a:rPr>
              <a:t> </a:t>
            </a:r>
          </a:p>
        </p:txBody>
      </p:sp>
      <p:graphicFrame>
        <p:nvGraphicFramePr>
          <p:cNvPr id="7228" name="Object 60"/>
          <p:cNvGraphicFramePr>
            <a:graphicFrameLocks noChangeAspect="1"/>
          </p:cNvGraphicFramePr>
          <p:nvPr>
            <p:extLst>
              <p:ext uri="{D42A27DB-BD31-4B8C-83A1-F6EECF244321}">
                <p14:modId xmlns:p14="http://schemas.microsoft.com/office/powerpoint/2010/main" val="1298443218"/>
              </p:ext>
            </p:extLst>
          </p:nvPr>
        </p:nvGraphicFramePr>
        <p:xfrm>
          <a:off x="2595563" y="5754688"/>
          <a:ext cx="2055812" cy="336550"/>
        </p:xfrm>
        <a:graphic>
          <a:graphicData uri="http://schemas.openxmlformats.org/presentationml/2006/ole">
            <mc:AlternateContent xmlns:mc="http://schemas.openxmlformats.org/markup-compatibility/2006">
              <mc:Choice xmlns:v="urn:schemas-microsoft-com:vml" Requires="v">
                <p:oleObj name="Equation" r:id="rId12" imgW="1231560" imgH="228600" progId="Equation.3">
                  <p:embed/>
                </p:oleObj>
              </mc:Choice>
              <mc:Fallback>
                <p:oleObj name="Equation" r:id="rId12" imgW="1231560" imgH="228600" progId="Equation.3">
                  <p:embed/>
                  <p:pic>
                    <p:nvPicPr>
                      <p:cNvPr id="0" name="Object 60"/>
                      <p:cNvPicPr>
                        <a:picLocks noChangeAspect="1" noChangeArrowheads="1"/>
                      </p:cNvPicPr>
                      <p:nvPr/>
                    </p:nvPicPr>
                    <p:blipFill>
                      <a:blip r:embed="rId13"/>
                      <a:srcRect/>
                      <a:stretch>
                        <a:fillRect/>
                      </a:stretch>
                    </p:blipFill>
                    <p:spPr bwMode="auto">
                      <a:xfrm>
                        <a:off x="2595563" y="5754688"/>
                        <a:ext cx="2055812" cy="33655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29" name="Object 61"/>
          <p:cNvGraphicFramePr>
            <a:graphicFrameLocks noChangeAspect="1"/>
          </p:cNvGraphicFramePr>
          <p:nvPr/>
        </p:nvGraphicFramePr>
        <p:xfrm>
          <a:off x="2849563" y="6397625"/>
          <a:ext cx="895350" cy="225425"/>
        </p:xfrm>
        <a:graphic>
          <a:graphicData uri="http://schemas.openxmlformats.org/presentationml/2006/ole">
            <mc:AlternateContent xmlns:mc="http://schemas.openxmlformats.org/markup-compatibility/2006">
              <mc:Choice xmlns:v="urn:schemas-microsoft-com:vml" Requires="v">
                <p:oleObj r:id="rId14" imgW="801360" imgH="183600" progId="">
                  <p:embed/>
                </p:oleObj>
              </mc:Choice>
              <mc:Fallback>
                <p:oleObj r:id="rId14" imgW="801360" imgH="183600" progId="">
                  <p:embed/>
                  <p:pic>
                    <p:nvPicPr>
                      <p:cNvPr id="0" name="Object 6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49563" y="6397625"/>
                        <a:ext cx="895350" cy="22542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Rectangle 1"/>
          <p:cNvSpPr/>
          <p:nvPr/>
        </p:nvSpPr>
        <p:spPr>
          <a:xfrm>
            <a:off x="5629439" y="4135438"/>
            <a:ext cx="634836" cy="646331"/>
          </a:xfrm>
          <a:prstGeom prst="rect">
            <a:avLst/>
          </a:prstGeom>
          <a:solidFill>
            <a:schemeClr val="bg1"/>
          </a:solidFill>
        </p:spPr>
        <p:txBody>
          <a:bodyPr wrap="square">
            <a:spAutoFit/>
          </a:bodyPr>
          <a:lstStyle/>
          <a:p>
            <a:r>
              <a:rPr lang="en-US" sz="3600" b="0" i="1" dirty="0">
                <a:solidFill>
                  <a:srgbClr val="333399"/>
                </a:solidFill>
                <a:latin typeface="Symbol" pitchFamily="18" charset="2"/>
                <a:ea typeface="Droid Sans Fallback" charset="0"/>
                <a:cs typeface="Droid Sans Fallback" charset="0"/>
              </a:rPr>
              <a:t></a:t>
            </a:r>
            <a:r>
              <a:rPr lang="hu-HU" sz="3600" b="0" i="1" baseline="-25000" dirty="0">
                <a:solidFill>
                  <a:srgbClr val="333399"/>
                </a:solidFill>
                <a:ea typeface="Droid Sans Fallback" charset="0"/>
                <a:cs typeface="Droid Sans Fallback" charset="0"/>
              </a:rPr>
              <a:t>f</a:t>
            </a:r>
            <a:r>
              <a:rPr lang="en-US" sz="3600" b="0" i="1" dirty="0">
                <a:solidFill>
                  <a:srgbClr val="000000"/>
                </a:solidFill>
                <a:ea typeface="Droid Sans Fallback" charset="0"/>
                <a:cs typeface="Droid Sans Fallback" charset="0"/>
              </a:rPr>
              <a:t> </a:t>
            </a:r>
            <a:endParaRPr lang="hu-HU" sz="3600" dirty="0"/>
          </a:p>
        </p:txBody>
      </p:sp>
      <p:sp>
        <p:nvSpPr>
          <p:cNvPr id="64" name="TextBox 63"/>
          <p:cNvSpPr txBox="1"/>
          <p:nvPr/>
        </p:nvSpPr>
        <p:spPr>
          <a:xfrm>
            <a:off x="560934" y="3574831"/>
            <a:ext cx="1337209" cy="1200329"/>
          </a:xfrm>
          <a:prstGeom prst="rect">
            <a:avLst/>
          </a:prstGeom>
          <a:solidFill>
            <a:schemeClr val="accent6">
              <a:lumMod val="20000"/>
              <a:lumOff val="80000"/>
            </a:schemeClr>
          </a:solidFill>
        </p:spPr>
        <p:txBody>
          <a:bodyPr wrap="square" rtlCol="0">
            <a:spAutoFit/>
          </a:bodyPr>
          <a:lstStyle/>
          <a:p>
            <a:r>
              <a:rPr lang="hu-HU" sz="1200" dirty="0">
                <a:solidFill>
                  <a:schemeClr val="accent2"/>
                </a:solidFill>
              </a:rPr>
              <a:t>More info: Spurk &amp; Aksel, Fluid Mechanics, Chapter 5 Hydrostatics</a:t>
            </a:r>
            <a:endParaRPr lang="en-US" sz="1200" dirty="0">
              <a:solidFill>
                <a:schemeClr val="accent2"/>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13" name="Text Box 21"/>
          <p:cNvSpPr txBox="1">
            <a:spLocks noChangeArrowheads="1"/>
          </p:cNvSpPr>
          <p:nvPr/>
        </p:nvSpPr>
        <p:spPr bwMode="auto">
          <a:xfrm>
            <a:off x="3440113" y="3544888"/>
            <a:ext cx="1743075" cy="785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alcohol</a:t>
            </a:r>
          </a:p>
          <a:p>
            <a:pPr>
              <a:spcBef>
                <a:spcPts val="1125"/>
              </a:spcBef>
              <a:buClrTx/>
              <a:buFontTx/>
              <a:buNone/>
            </a:pPr>
            <a:endParaRPr lang="en-US" b="0" dirty="0">
              <a:solidFill>
                <a:srgbClr val="333399"/>
              </a:solidFill>
            </a:endParaRPr>
          </a:p>
        </p:txBody>
      </p:sp>
      <p:grpSp>
        <p:nvGrpSpPr>
          <p:cNvPr id="8193" name="Group 1"/>
          <p:cNvGrpSpPr>
            <a:grpSpLocks/>
          </p:cNvGrpSpPr>
          <p:nvPr/>
        </p:nvGrpSpPr>
        <p:grpSpPr bwMode="auto">
          <a:xfrm>
            <a:off x="5616575" y="766763"/>
            <a:ext cx="3465513" cy="3590925"/>
            <a:chOff x="3538" y="483"/>
            <a:chExt cx="2183" cy="2262"/>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 y="483"/>
              <a:ext cx="2183" cy="2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Rectangle 3"/>
            <p:cNvSpPr>
              <a:spLocks noChangeArrowheads="1"/>
            </p:cNvSpPr>
            <p:nvPr/>
          </p:nvSpPr>
          <p:spPr bwMode="auto">
            <a:xfrm>
              <a:off x="5248" y="1457"/>
              <a:ext cx="290"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3200" b="0">
                  <a:solidFill>
                    <a:srgbClr val="B2B2B2"/>
                  </a:solidFill>
                  <a:latin typeface="Symbol" pitchFamily="18" charset="2"/>
                  <a:ea typeface="Droid Sans Fallback" charset="0"/>
                  <a:cs typeface="Droid Sans Fallback" charset="0"/>
                </a:rPr>
                <a:t></a:t>
              </a:r>
            </a:p>
          </p:txBody>
        </p:sp>
      </p:grpSp>
      <p:grpSp>
        <p:nvGrpSpPr>
          <p:cNvPr id="8196" name="Group 4"/>
          <p:cNvGrpSpPr>
            <a:grpSpLocks/>
          </p:cNvGrpSpPr>
          <p:nvPr/>
        </p:nvGrpSpPr>
        <p:grpSpPr bwMode="auto">
          <a:xfrm>
            <a:off x="0" y="0"/>
            <a:ext cx="819150" cy="6850063"/>
            <a:chOff x="0" y="0"/>
            <a:chExt cx="516" cy="4315"/>
          </a:xfrm>
        </p:grpSpPr>
        <p:sp>
          <p:nvSpPr>
            <p:cNvPr id="8197" name="Rectangle 5"/>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8198" name="Rectangle 6"/>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819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8200" name="Rectangle 8"/>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r>
              <a:rPr lang="en-US" sz="2000" b="0">
                <a:solidFill>
                  <a:srgbClr val="333399"/>
                </a:solidFill>
                <a:latin typeface="Bookman Old Style" pitchFamily="18" charset="0"/>
                <a:ea typeface="Droid Sans Fallback" charset="0"/>
                <a:cs typeface="Droid Sans Fallback" charset="0"/>
              </a:rPr>
              <a:t> / U tube manometer II.</a:t>
            </a:r>
          </a:p>
        </p:txBody>
      </p:sp>
      <p:sp>
        <p:nvSpPr>
          <p:cNvPr id="8201" name="Line 9"/>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8202" name="Text Box 10"/>
          <p:cNvSpPr txBox="1">
            <a:spLocks noChangeArrowheads="1"/>
          </p:cNvSpPr>
          <p:nvPr/>
        </p:nvSpPr>
        <p:spPr bwMode="auto">
          <a:xfrm>
            <a:off x="576263" y="1584325"/>
            <a:ext cx="6227762"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sz="1600" b="0">
                <a:solidFill>
                  <a:srgbClr val="333399"/>
                </a:solidFill>
              </a:rPr>
              <a:t>Density of the measuring fluid </a:t>
            </a:r>
            <a:r>
              <a:rPr lang="hu-HU" sz="1600" b="0">
                <a:solidFill>
                  <a:srgbClr val="333399"/>
                </a:solidFill>
                <a:latin typeface="Symbol" pitchFamily="18" charset="2"/>
              </a:rPr>
              <a:t></a:t>
            </a:r>
            <a:r>
              <a:rPr lang="hu-HU" sz="1600" b="0" baseline="-25000">
                <a:solidFill>
                  <a:srgbClr val="333399"/>
                </a:solidFill>
              </a:rPr>
              <a:t>m </a:t>
            </a:r>
            <a:r>
              <a:rPr lang="hu-HU" sz="1600" b="0">
                <a:solidFill>
                  <a:srgbClr val="333399"/>
                </a:solidFill>
              </a:rPr>
              <a:t>(</a:t>
            </a:r>
            <a:r>
              <a:rPr lang="en-US" sz="1600" b="0">
                <a:solidFill>
                  <a:srgbClr val="333399"/>
                </a:solidFill>
              </a:rPr>
              <a:t>approximately</a:t>
            </a:r>
            <a:r>
              <a:rPr lang="hu-HU" sz="1600" b="0">
                <a:solidFill>
                  <a:srgbClr val="333399"/>
                </a:solidFill>
              </a:rPr>
              <a:t>)</a:t>
            </a:r>
          </a:p>
          <a:p>
            <a:pPr>
              <a:spcBef>
                <a:spcPts val="1125"/>
              </a:spcBef>
              <a:buClrTx/>
              <a:buFontTx/>
              <a:buNone/>
            </a:pPr>
            <a:endParaRPr lang="hu-HU" sz="1600" b="0">
              <a:solidFill>
                <a:srgbClr val="333399"/>
              </a:solidFill>
            </a:endParaRPr>
          </a:p>
        </p:txBody>
      </p:sp>
      <p:sp>
        <p:nvSpPr>
          <p:cNvPr id="8203" name="Text Box 11"/>
          <p:cNvSpPr txBox="1">
            <a:spLocks noChangeArrowheads="1"/>
          </p:cNvSpPr>
          <p:nvPr/>
        </p:nvSpPr>
        <p:spPr bwMode="auto">
          <a:xfrm>
            <a:off x="900113" y="620713"/>
            <a:ext cx="55086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The manometers balance equation:</a:t>
            </a:r>
          </a:p>
        </p:txBody>
      </p:sp>
      <p:sp>
        <p:nvSpPr>
          <p:cNvPr id="8204" name="Text Box 12"/>
          <p:cNvSpPr txBox="1">
            <a:spLocks noChangeArrowheads="1"/>
          </p:cNvSpPr>
          <p:nvPr/>
        </p:nvSpPr>
        <p:spPr bwMode="auto">
          <a:xfrm>
            <a:off x="827088" y="4005263"/>
            <a:ext cx="59055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Density of the measured fluid</a:t>
            </a:r>
            <a:r>
              <a:rPr lang="hu-HU" b="0" dirty="0">
                <a:solidFill>
                  <a:srgbClr val="333399"/>
                </a:solidFill>
              </a:rPr>
              <a:t>: </a:t>
            </a:r>
            <a:r>
              <a:rPr lang="hu-HU" b="0" dirty="0">
                <a:solidFill>
                  <a:srgbClr val="333399"/>
                </a:solidFill>
                <a:latin typeface="Symbol" pitchFamily="18" charset="2"/>
              </a:rPr>
              <a:t></a:t>
            </a:r>
            <a:r>
              <a:rPr lang="hu-HU" b="0" baseline="-25000" dirty="0">
                <a:solidFill>
                  <a:srgbClr val="333399"/>
                </a:solidFill>
              </a:rPr>
              <a:t>f </a:t>
            </a:r>
            <a:r>
              <a:rPr lang="hu-HU" b="0" dirty="0">
                <a:solidFill>
                  <a:srgbClr val="333399"/>
                </a:solidFill>
              </a:rPr>
              <a:t>(</a:t>
            </a:r>
            <a:r>
              <a:rPr lang="en-US" b="0" dirty="0">
                <a:solidFill>
                  <a:srgbClr val="333399"/>
                </a:solidFill>
              </a:rPr>
              <a:t>For example air</a:t>
            </a:r>
            <a:r>
              <a:rPr lang="hu-HU" b="0" dirty="0">
                <a:solidFill>
                  <a:srgbClr val="333399"/>
                </a:solidFill>
              </a:rPr>
              <a:t>) </a:t>
            </a:r>
          </a:p>
        </p:txBody>
      </p:sp>
      <p:sp>
        <p:nvSpPr>
          <p:cNvPr id="8205" name="Text Box 13"/>
          <p:cNvSpPr txBox="1">
            <a:spLocks noChangeArrowheads="1"/>
          </p:cNvSpPr>
          <p:nvPr/>
        </p:nvSpPr>
        <p:spPr bwMode="auto">
          <a:xfrm>
            <a:off x="827088" y="5337175"/>
            <a:ext cx="6264275"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875"/>
              </a:spcBef>
              <a:buClrTx/>
              <a:buFontTx/>
              <a:buNone/>
            </a:pPr>
            <a:r>
              <a:rPr lang="hu-HU" sz="1400" b="0" i="1" dirty="0">
                <a:solidFill>
                  <a:srgbClr val="333399"/>
                </a:solidFill>
              </a:rPr>
              <a:t> p</a:t>
            </a:r>
            <a:r>
              <a:rPr lang="en-US" sz="1400" b="0" i="1" baseline="-25000" dirty="0">
                <a:solidFill>
                  <a:srgbClr val="333399"/>
                </a:solidFill>
              </a:rPr>
              <a:t>0</a:t>
            </a:r>
            <a:r>
              <a:rPr lang="en-US" sz="1400" b="0" i="1" dirty="0">
                <a:solidFill>
                  <a:srgbClr val="333399"/>
                </a:solidFill>
              </a:rPr>
              <a:t> - atmospheric pressure</a:t>
            </a:r>
            <a:r>
              <a:rPr lang="hu-HU" sz="1400" b="0" i="1" dirty="0">
                <a:solidFill>
                  <a:srgbClr val="333399"/>
                </a:solidFill>
              </a:rPr>
              <a:t> [Pa] ~10</a:t>
            </a:r>
            <a:r>
              <a:rPr lang="hu-HU" sz="1400" b="0" i="1" baseline="30000" dirty="0">
                <a:solidFill>
                  <a:srgbClr val="333399"/>
                </a:solidFill>
              </a:rPr>
              <a:t>5</a:t>
            </a:r>
            <a:r>
              <a:rPr lang="hu-HU" sz="1400" b="0" i="1" dirty="0">
                <a:solidFill>
                  <a:srgbClr val="333399"/>
                </a:solidFill>
              </a:rPr>
              <a:t>Pa</a:t>
            </a:r>
          </a:p>
        </p:txBody>
      </p:sp>
      <p:sp>
        <p:nvSpPr>
          <p:cNvPr id="8206" name="Text Box 14"/>
          <p:cNvSpPr txBox="1">
            <a:spLocks noChangeArrowheads="1"/>
          </p:cNvSpPr>
          <p:nvPr/>
        </p:nvSpPr>
        <p:spPr bwMode="auto">
          <a:xfrm>
            <a:off x="827088" y="5624513"/>
            <a:ext cx="5976937" cy="306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875"/>
              </a:spcBef>
              <a:buClrTx/>
              <a:buFontTx/>
              <a:buNone/>
            </a:pPr>
            <a:r>
              <a:rPr lang="hu-HU" sz="1400" b="0" i="1">
                <a:solidFill>
                  <a:srgbClr val="333399"/>
                </a:solidFill>
              </a:rPr>
              <a:t>R -  </a:t>
            </a:r>
            <a:r>
              <a:rPr lang="en-US" sz="1400" b="0" i="1">
                <a:solidFill>
                  <a:srgbClr val="333399"/>
                </a:solidFill>
              </a:rPr>
              <a:t>specific gas constant for air</a:t>
            </a:r>
            <a:r>
              <a:rPr lang="hu-HU" sz="1400" b="0" i="1">
                <a:solidFill>
                  <a:srgbClr val="333399"/>
                </a:solidFill>
              </a:rPr>
              <a:t> 287[J/kg/K]</a:t>
            </a:r>
          </a:p>
        </p:txBody>
      </p:sp>
      <p:sp>
        <p:nvSpPr>
          <p:cNvPr id="8207" name="Text Box 15"/>
          <p:cNvSpPr txBox="1">
            <a:spLocks noChangeArrowheads="1"/>
          </p:cNvSpPr>
          <p:nvPr/>
        </p:nvSpPr>
        <p:spPr bwMode="auto">
          <a:xfrm>
            <a:off x="828675" y="5895975"/>
            <a:ext cx="5975350" cy="30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875"/>
              </a:spcBef>
              <a:buClrTx/>
              <a:buFontTx/>
              <a:buNone/>
            </a:pPr>
            <a:r>
              <a:rPr lang="hu-HU" sz="1400" b="0" i="1">
                <a:solidFill>
                  <a:srgbClr val="333399"/>
                </a:solidFill>
              </a:rPr>
              <a:t>T -  </a:t>
            </a:r>
            <a:r>
              <a:rPr lang="en-US" sz="1400" b="0" i="1">
                <a:solidFill>
                  <a:srgbClr val="333399"/>
                </a:solidFill>
              </a:rPr>
              <a:t>atmospheric temperature</a:t>
            </a:r>
            <a:r>
              <a:rPr lang="hu-HU" sz="1400" b="0" i="1">
                <a:solidFill>
                  <a:srgbClr val="333399"/>
                </a:solidFill>
              </a:rPr>
              <a:t> [K] ~293K=20°C</a:t>
            </a:r>
          </a:p>
        </p:txBody>
      </p:sp>
      <p:sp>
        <p:nvSpPr>
          <p:cNvPr id="8208" name="Rectangle 16"/>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8209" name="Rectangle 17"/>
          <p:cNvSpPr>
            <a:spLocks noChangeArrowheads="1"/>
          </p:cNvSpPr>
          <p:nvPr/>
        </p:nvSpPr>
        <p:spPr bwMode="auto">
          <a:xfrm>
            <a:off x="0" y="33099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8211" name="Text Box 19"/>
          <p:cNvSpPr txBox="1">
            <a:spLocks noChangeArrowheads="1"/>
          </p:cNvSpPr>
          <p:nvPr/>
        </p:nvSpPr>
        <p:spPr bwMode="auto">
          <a:xfrm>
            <a:off x="3440113" y="2224088"/>
            <a:ext cx="1816100" cy="785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mercury</a:t>
            </a:r>
          </a:p>
          <a:p>
            <a:pPr>
              <a:spcBef>
                <a:spcPts val="1125"/>
              </a:spcBef>
              <a:buClrTx/>
              <a:buFontTx/>
              <a:buNone/>
            </a:pPr>
            <a:endParaRPr lang="en-US" b="0">
              <a:solidFill>
                <a:srgbClr val="333399"/>
              </a:solidFill>
            </a:endParaRPr>
          </a:p>
        </p:txBody>
      </p:sp>
      <p:sp>
        <p:nvSpPr>
          <p:cNvPr id="8212" name="Text Box 20"/>
          <p:cNvSpPr txBox="1">
            <a:spLocks noChangeArrowheads="1"/>
          </p:cNvSpPr>
          <p:nvPr/>
        </p:nvSpPr>
        <p:spPr bwMode="auto">
          <a:xfrm>
            <a:off x="3467100" y="2870200"/>
            <a:ext cx="1644650" cy="78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water</a:t>
            </a:r>
          </a:p>
          <a:p>
            <a:pPr>
              <a:spcBef>
                <a:spcPts val="1125"/>
              </a:spcBef>
              <a:buClrTx/>
              <a:buFontTx/>
              <a:buNone/>
            </a:pPr>
            <a:endParaRPr lang="en-US" b="0">
              <a:solidFill>
                <a:srgbClr val="333399"/>
              </a:solidFill>
            </a:endParaRPr>
          </a:p>
        </p:txBody>
      </p:sp>
      <p:graphicFrame>
        <p:nvGraphicFramePr>
          <p:cNvPr id="8214" name="Object 22"/>
          <p:cNvGraphicFramePr>
            <a:graphicFrameLocks noChangeAspect="1"/>
          </p:cNvGraphicFramePr>
          <p:nvPr>
            <p:extLst>
              <p:ext uri="{D42A27DB-BD31-4B8C-83A1-F6EECF244321}">
                <p14:modId xmlns:p14="http://schemas.microsoft.com/office/powerpoint/2010/main" val="1512036815"/>
              </p:ext>
            </p:extLst>
          </p:nvPr>
        </p:nvGraphicFramePr>
        <p:xfrm>
          <a:off x="1616075" y="2073275"/>
          <a:ext cx="1312863" cy="547688"/>
        </p:xfrm>
        <a:graphic>
          <a:graphicData uri="http://schemas.openxmlformats.org/presentationml/2006/ole">
            <mc:AlternateContent xmlns:mc="http://schemas.openxmlformats.org/markup-compatibility/2006">
              <mc:Choice xmlns:v="urn:schemas-microsoft-com:vml" Requires="v">
                <p:oleObj name="Equation" r:id="rId6" imgW="1002960" imgH="393480" progId="Equation.3">
                  <p:embed/>
                </p:oleObj>
              </mc:Choice>
              <mc:Fallback>
                <p:oleObj name="Equation" r:id="rId6" imgW="1002960" imgH="393480" progId="Equation.3">
                  <p:embed/>
                  <p:pic>
                    <p:nvPicPr>
                      <p:cNvPr id="0" name="Object 22"/>
                      <p:cNvPicPr>
                        <a:picLocks noChangeAspect="1" noChangeArrowheads="1"/>
                      </p:cNvPicPr>
                      <p:nvPr/>
                    </p:nvPicPr>
                    <p:blipFill>
                      <a:blip r:embed="rId7"/>
                      <a:srcRect/>
                      <a:stretch>
                        <a:fillRect/>
                      </a:stretch>
                    </p:blipFill>
                    <p:spPr bwMode="auto">
                      <a:xfrm>
                        <a:off x="1616075" y="2073275"/>
                        <a:ext cx="1312863" cy="54768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5" name="Object 23"/>
          <p:cNvGraphicFramePr>
            <a:graphicFrameLocks noChangeAspect="1"/>
          </p:cNvGraphicFramePr>
          <p:nvPr/>
        </p:nvGraphicFramePr>
        <p:xfrm>
          <a:off x="1584325" y="3333750"/>
          <a:ext cx="1495425" cy="565150"/>
        </p:xfrm>
        <a:graphic>
          <a:graphicData uri="http://schemas.openxmlformats.org/presentationml/2006/ole">
            <mc:AlternateContent xmlns:mc="http://schemas.openxmlformats.org/markup-compatibility/2006">
              <mc:Choice xmlns:v="urn:schemas-microsoft-com:vml" Requires="v">
                <p:oleObj r:id="rId8" imgW="1089360" imgH="384120" progId="">
                  <p:embed/>
                </p:oleObj>
              </mc:Choice>
              <mc:Fallback>
                <p:oleObj r:id="rId8" imgW="1089360" imgH="384120" progId="">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4325" y="3333750"/>
                        <a:ext cx="1495425" cy="56515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6" name="Object 24"/>
          <p:cNvGraphicFramePr>
            <a:graphicFrameLocks noChangeAspect="1"/>
          </p:cNvGraphicFramePr>
          <p:nvPr>
            <p:extLst>
              <p:ext uri="{D42A27DB-BD31-4B8C-83A1-F6EECF244321}">
                <p14:modId xmlns:p14="http://schemas.microsoft.com/office/powerpoint/2010/main" val="2157883315"/>
              </p:ext>
            </p:extLst>
          </p:nvPr>
        </p:nvGraphicFramePr>
        <p:xfrm>
          <a:off x="1482725" y="4700588"/>
          <a:ext cx="2081213" cy="596900"/>
        </p:xfrm>
        <a:graphic>
          <a:graphicData uri="http://schemas.openxmlformats.org/presentationml/2006/ole">
            <mc:AlternateContent xmlns:mc="http://schemas.openxmlformats.org/markup-compatibility/2006">
              <mc:Choice xmlns:v="urn:schemas-microsoft-com:vml" Requires="v">
                <p:oleObj name="Equation" r:id="rId10" imgW="1333440" imgH="393480" progId="Equation.3">
                  <p:embed/>
                </p:oleObj>
              </mc:Choice>
              <mc:Fallback>
                <p:oleObj name="Equation" r:id="rId10" imgW="1333440" imgH="393480" progId="Equation.3">
                  <p:embed/>
                  <p:pic>
                    <p:nvPicPr>
                      <p:cNvPr id="0" name="Object 24"/>
                      <p:cNvPicPr>
                        <a:picLocks noChangeAspect="1" noChangeArrowheads="1"/>
                      </p:cNvPicPr>
                      <p:nvPr/>
                    </p:nvPicPr>
                    <p:blipFill>
                      <a:blip r:embed="rId11"/>
                      <a:srcRect/>
                      <a:stretch>
                        <a:fillRect/>
                      </a:stretch>
                    </p:blipFill>
                    <p:spPr bwMode="auto">
                      <a:xfrm>
                        <a:off x="1482725" y="4700588"/>
                        <a:ext cx="2081213" cy="5969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7" name="Object 25"/>
          <p:cNvGraphicFramePr>
            <a:graphicFrameLocks noChangeAspect="1"/>
          </p:cNvGraphicFramePr>
          <p:nvPr/>
        </p:nvGraphicFramePr>
        <p:xfrm>
          <a:off x="1547813" y="2635250"/>
          <a:ext cx="1393825" cy="533400"/>
        </p:xfrm>
        <a:graphic>
          <a:graphicData uri="http://schemas.openxmlformats.org/presentationml/2006/ole">
            <mc:AlternateContent xmlns:mc="http://schemas.openxmlformats.org/markup-compatibility/2006">
              <mc:Choice xmlns:v="urn:schemas-microsoft-com:vml" Requires="v">
                <p:oleObj r:id="rId12" imgW="1075680" imgH="384120" progId="">
                  <p:embed/>
                </p:oleObj>
              </mc:Choice>
              <mc:Fallback>
                <p:oleObj r:id="rId12" imgW="1075680" imgH="384120" progId="">
                  <p:embed/>
                  <p:pic>
                    <p:nvPicPr>
                      <p:cNvPr id="0"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7813" y="2635250"/>
                        <a:ext cx="1393825" cy="5334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ktum 1"/>
          <p:cNvGraphicFramePr>
            <a:graphicFrameLocks noChangeAspect="1"/>
          </p:cNvGraphicFramePr>
          <p:nvPr>
            <p:extLst>
              <p:ext uri="{D42A27DB-BD31-4B8C-83A1-F6EECF244321}">
                <p14:modId xmlns:p14="http://schemas.microsoft.com/office/powerpoint/2010/main" val="51589349"/>
              </p:ext>
            </p:extLst>
          </p:nvPr>
        </p:nvGraphicFramePr>
        <p:xfrm>
          <a:off x="1889125" y="1014413"/>
          <a:ext cx="2016125" cy="444500"/>
        </p:xfrm>
        <a:graphic>
          <a:graphicData uri="http://schemas.openxmlformats.org/presentationml/2006/ole">
            <mc:AlternateContent xmlns:mc="http://schemas.openxmlformats.org/markup-compatibility/2006">
              <mc:Choice xmlns:v="urn:schemas-microsoft-com:vml" Requires="v">
                <p:oleObj name="Equation" r:id="rId14" imgW="1041120" imgH="215640" progId="Equation.3">
                  <p:embed/>
                </p:oleObj>
              </mc:Choice>
              <mc:Fallback>
                <p:oleObj name="Equation" r:id="rId14" imgW="1041120" imgH="215640" progId="Equation.3">
                  <p:embed/>
                  <p:pic>
                    <p:nvPicPr>
                      <p:cNvPr id="0" name="Object 22"/>
                      <p:cNvPicPr>
                        <a:picLocks noChangeAspect="1" noChangeArrowheads="1"/>
                      </p:cNvPicPr>
                      <p:nvPr/>
                    </p:nvPicPr>
                    <p:blipFill>
                      <a:blip r:embed="rId15"/>
                      <a:srcRect/>
                      <a:stretch>
                        <a:fillRect/>
                      </a:stretch>
                    </p:blipFill>
                    <p:spPr bwMode="auto">
                      <a:xfrm>
                        <a:off x="1889125" y="1014413"/>
                        <a:ext cx="2016125" cy="444500"/>
                      </a:xfrm>
                      <a:prstGeom prst="rect">
                        <a:avLst/>
                      </a:prstGeom>
                      <a:noFill/>
                      <a:ln>
                        <a:noFill/>
                      </a:ln>
                      <a:effectLst/>
                    </p:spPr>
                  </p:pic>
                </p:oleObj>
              </mc:Fallback>
            </mc:AlternateContent>
          </a:graphicData>
        </a:graphic>
      </p:graphicFrame>
      <p:sp>
        <p:nvSpPr>
          <p:cNvPr id="27" name="Rectangle 26"/>
          <p:cNvSpPr/>
          <p:nvPr/>
        </p:nvSpPr>
        <p:spPr>
          <a:xfrm>
            <a:off x="5754688" y="1984967"/>
            <a:ext cx="634836" cy="646331"/>
          </a:xfrm>
          <a:prstGeom prst="rect">
            <a:avLst/>
          </a:prstGeom>
          <a:solidFill>
            <a:schemeClr val="bg1"/>
          </a:solidFill>
        </p:spPr>
        <p:txBody>
          <a:bodyPr wrap="square">
            <a:spAutoFit/>
          </a:bodyPr>
          <a:lstStyle/>
          <a:p>
            <a:r>
              <a:rPr lang="en-US" sz="3600" b="0" i="1" dirty="0">
                <a:solidFill>
                  <a:srgbClr val="333399"/>
                </a:solidFill>
                <a:latin typeface="Symbol" pitchFamily="18" charset="2"/>
                <a:ea typeface="Droid Sans Fallback" charset="0"/>
                <a:cs typeface="Droid Sans Fallback" charset="0"/>
              </a:rPr>
              <a:t></a:t>
            </a:r>
            <a:r>
              <a:rPr lang="hu-HU" sz="3600" b="0" i="1" baseline="-25000" dirty="0">
                <a:solidFill>
                  <a:srgbClr val="333399"/>
                </a:solidFill>
                <a:ea typeface="Droid Sans Fallback" charset="0"/>
                <a:cs typeface="Droid Sans Fallback" charset="0"/>
              </a:rPr>
              <a:t>f</a:t>
            </a:r>
            <a:r>
              <a:rPr lang="en-US" sz="3600" b="0" i="1" dirty="0">
                <a:solidFill>
                  <a:srgbClr val="000000"/>
                </a:solidFill>
                <a:ea typeface="Droid Sans Fallback" charset="0"/>
                <a:cs typeface="Droid Sans Fallback" charset="0"/>
              </a:rPr>
              <a:t> </a:t>
            </a:r>
            <a:endParaRPr lang="hu-HU" sz="36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9217" name="Group 1"/>
          <p:cNvGrpSpPr>
            <a:grpSpLocks/>
          </p:cNvGrpSpPr>
          <p:nvPr/>
        </p:nvGrpSpPr>
        <p:grpSpPr bwMode="auto">
          <a:xfrm>
            <a:off x="0" y="0"/>
            <a:ext cx="819150" cy="6850063"/>
            <a:chOff x="0" y="0"/>
            <a:chExt cx="516" cy="4315"/>
          </a:xfrm>
        </p:grpSpPr>
        <p:sp>
          <p:nvSpPr>
            <p:cNvPr id="921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921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92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922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r>
              <a:rPr lang="en-US" sz="2000" b="0">
                <a:solidFill>
                  <a:srgbClr val="333399"/>
                </a:solidFill>
                <a:latin typeface="Bookman Old Style" pitchFamily="18" charset="0"/>
                <a:ea typeface="Droid Sans Fallback" charset="0"/>
                <a:cs typeface="Droid Sans Fallback" charset="0"/>
              </a:rPr>
              <a:t> / U tube manometer III.</a:t>
            </a:r>
          </a:p>
        </p:txBody>
      </p:sp>
      <p:sp>
        <p:nvSpPr>
          <p:cNvPr id="922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9223" name="Rectangle 7"/>
          <p:cNvSpPr>
            <a:spLocks noChangeArrowheads="1"/>
          </p:cNvSpPr>
          <p:nvPr/>
        </p:nvSpPr>
        <p:spPr bwMode="auto">
          <a:xfrm>
            <a:off x="0" y="26479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9224" name="Text Box 8"/>
          <p:cNvSpPr txBox="1">
            <a:spLocks noChangeArrowheads="1"/>
          </p:cNvSpPr>
          <p:nvPr/>
        </p:nvSpPr>
        <p:spPr bwMode="auto">
          <a:xfrm>
            <a:off x="792163" y="620713"/>
            <a:ext cx="6624637" cy="272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Example: the reading</a:t>
            </a:r>
            <a:r>
              <a:rPr lang="hu-HU" b="0" dirty="0">
                <a:solidFill>
                  <a:srgbClr val="333399"/>
                </a:solidFill>
              </a:rPr>
              <a:t>:</a:t>
            </a:r>
          </a:p>
          <a:p>
            <a:pPr>
              <a:spcBef>
                <a:spcPts val="1125"/>
              </a:spcBef>
              <a:buClrTx/>
              <a:buFontTx/>
              <a:buNone/>
            </a:pPr>
            <a:r>
              <a:rPr lang="en-US" b="0" dirty="0">
                <a:solidFill>
                  <a:srgbClr val="333399"/>
                </a:solidFill>
              </a:rPr>
              <a:t>The accuracy ~1mm: The absolute error:</a:t>
            </a:r>
          </a:p>
          <a:p>
            <a:pPr>
              <a:spcBef>
                <a:spcPts val="1125"/>
              </a:spcBef>
              <a:buClrTx/>
              <a:buFontTx/>
              <a:buNone/>
            </a:pPr>
            <a:endParaRPr lang="en-US" b="0" dirty="0">
              <a:solidFill>
                <a:srgbClr val="333399"/>
              </a:solidFill>
            </a:endParaRPr>
          </a:p>
          <a:p>
            <a:pPr>
              <a:spcBef>
                <a:spcPts val="1125"/>
              </a:spcBef>
              <a:buClrTx/>
              <a:buFontTx/>
              <a:buNone/>
            </a:pPr>
            <a:r>
              <a:rPr lang="en-US" b="0" dirty="0">
                <a:solidFill>
                  <a:srgbClr val="333399"/>
                </a:solidFill>
              </a:rPr>
              <a:t>How to write the correct value with the absolute error(!)</a:t>
            </a:r>
          </a:p>
          <a:p>
            <a:pPr>
              <a:spcBef>
                <a:spcPts val="1125"/>
              </a:spcBef>
              <a:buClrTx/>
              <a:buFontTx/>
              <a:buNone/>
            </a:pPr>
            <a:endParaRPr lang="hu-HU" b="0" dirty="0">
              <a:solidFill>
                <a:srgbClr val="333399"/>
              </a:solidFill>
            </a:endParaRPr>
          </a:p>
          <a:p>
            <a:pPr>
              <a:spcBef>
                <a:spcPts val="1125"/>
              </a:spcBef>
              <a:buClrTx/>
              <a:buFontTx/>
              <a:buNone/>
            </a:pPr>
            <a:r>
              <a:rPr lang="en-US" b="0" dirty="0">
                <a:solidFill>
                  <a:srgbClr val="333399"/>
                </a:solidFill>
              </a:rPr>
              <a:t>The relative error</a:t>
            </a:r>
            <a:r>
              <a:rPr lang="hu-HU" b="0" dirty="0">
                <a:solidFill>
                  <a:srgbClr val="333399"/>
                </a:solidFill>
              </a:rPr>
              <a:t>:</a:t>
            </a:r>
          </a:p>
        </p:txBody>
      </p:sp>
      <p:sp>
        <p:nvSpPr>
          <p:cNvPr id="9227" name="Text Box 11"/>
          <p:cNvSpPr txBox="1">
            <a:spLocks noChangeArrowheads="1"/>
          </p:cNvSpPr>
          <p:nvPr/>
        </p:nvSpPr>
        <p:spPr bwMode="auto">
          <a:xfrm>
            <a:off x="792163" y="3717925"/>
            <a:ext cx="7991475" cy="287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u="sng" dirty="0">
                <a:solidFill>
                  <a:srgbClr val="333399"/>
                </a:solidFill>
              </a:rPr>
              <a:t>Disadvantages:</a:t>
            </a:r>
          </a:p>
          <a:p>
            <a:pPr>
              <a:spcBef>
                <a:spcPts val="1125"/>
              </a:spcBef>
              <a:buClr>
                <a:srgbClr val="333399"/>
              </a:buClr>
              <a:buFont typeface="Huni_Quorum Medium BT" pitchFamily="34" charset="-18"/>
              <a:buChar char="•"/>
            </a:pPr>
            <a:r>
              <a:rPr lang="en-US" b="0" dirty="0">
                <a:solidFill>
                  <a:srgbClr val="333399"/>
                </a:solidFill>
              </a:rPr>
              <a:t>Reading error (twice)</a:t>
            </a:r>
          </a:p>
          <a:p>
            <a:pPr>
              <a:spcBef>
                <a:spcPts val="1125"/>
              </a:spcBef>
              <a:buClr>
                <a:srgbClr val="333399"/>
              </a:buClr>
              <a:buFont typeface="Huni_Quorum Medium BT" pitchFamily="34" charset="-18"/>
              <a:buChar char="•"/>
            </a:pPr>
            <a:r>
              <a:rPr lang="en-US" b="0" dirty="0">
                <a:solidFill>
                  <a:srgbClr val="333399"/>
                </a:solidFill>
              </a:rPr>
              <a:t>Accuracy~1mm</a:t>
            </a:r>
          </a:p>
          <a:p>
            <a:pPr>
              <a:spcBef>
                <a:spcPts val="1125"/>
              </a:spcBef>
              <a:buClr>
                <a:srgbClr val="333399"/>
              </a:buClr>
              <a:buFont typeface="Huni_Quorum Medium BT" pitchFamily="34" charset="-18"/>
              <a:buChar char="•"/>
            </a:pPr>
            <a:r>
              <a:rPr lang="en-US" b="0" dirty="0">
                <a:solidFill>
                  <a:srgbClr val="333399"/>
                </a:solidFill>
              </a:rPr>
              <a:t>For a small pressure difference, the relative error is large</a:t>
            </a:r>
          </a:p>
          <a:p>
            <a:pPr>
              <a:spcBef>
                <a:spcPts val="1125"/>
              </a:spcBef>
              <a:buClrTx/>
              <a:buFontTx/>
              <a:buNone/>
            </a:pPr>
            <a:r>
              <a:rPr lang="en-US" b="0" u="sng" dirty="0">
                <a:solidFill>
                  <a:srgbClr val="333399"/>
                </a:solidFill>
              </a:rPr>
              <a:t>Advantages:</a:t>
            </a:r>
          </a:p>
          <a:p>
            <a:pPr>
              <a:spcBef>
                <a:spcPts val="1125"/>
              </a:spcBef>
              <a:buClr>
                <a:srgbClr val="333399"/>
              </a:buClr>
              <a:buFont typeface="Huni_Quorum Medium BT" pitchFamily="34" charset="-18"/>
              <a:buChar char="•"/>
            </a:pPr>
            <a:r>
              <a:rPr lang="en-US" b="0" dirty="0">
                <a:solidFill>
                  <a:srgbClr val="333399"/>
                </a:solidFill>
              </a:rPr>
              <a:t>Reliable</a:t>
            </a:r>
          </a:p>
          <a:p>
            <a:pPr>
              <a:spcBef>
                <a:spcPts val="1125"/>
              </a:spcBef>
              <a:buClr>
                <a:srgbClr val="333399"/>
              </a:buClr>
              <a:buFont typeface="Huni_Quorum Medium BT" pitchFamily="34" charset="-18"/>
              <a:buChar char="•"/>
            </a:pPr>
            <a:r>
              <a:rPr lang="en-US" b="0" dirty="0">
                <a:solidFill>
                  <a:srgbClr val="333399"/>
                </a:solidFill>
              </a:rPr>
              <a:t>Does not require </a:t>
            </a:r>
            <a:r>
              <a:rPr lang="en-US" b="0" dirty="0" err="1">
                <a:solidFill>
                  <a:srgbClr val="333399"/>
                </a:solidFill>
              </a:rPr>
              <a:t>maint</a:t>
            </a:r>
            <a:r>
              <a:rPr lang="hu-HU" b="0" dirty="0">
                <a:solidFill>
                  <a:srgbClr val="333399"/>
                </a:solidFill>
              </a:rPr>
              <a:t>e</a:t>
            </a:r>
            <a:r>
              <a:rPr lang="en-US" b="0" dirty="0" err="1">
                <a:solidFill>
                  <a:srgbClr val="333399"/>
                </a:solidFill>
              </a:rPr>
              <a:t>nance</a:t>
            </a:r>
            <a:r>
              <a:rPr lang="en-US" b="0" dirty="0">
                <a:solidFill>
                  <a:srgbClr val="333399"/>
                </a:solidFill>
              </a:rPr>
              <a:t> </a:t>
            </a:r>
          </a:p>
        </p:txBody>
      </p:sp>
      <p:graphicFrame>
        <p:nvGraphicFramePr>
          <p:cNvPr id="9228" name="Object 12"/>
          <p:cNvGraphicFramePr>
            <a:graphicFrameLocks noChangeAspect="1"/>
          </p:cNvGraphicFramePr>
          <p:nvPr/>
        </p:nvGraphicFramePr>
        <p:xfrm>
          <a:off x="3132138" y="1449388"/>
          <a:ext cx="1612900" cy="314325"/>
        </p:xfrm>
        <a:graphic>
          <a:graphicData uri="http://schemas.openxmlformats.org/presentationml/2006/ole">
            <mc:AlternateContent xmlns:mc="http://schemas.openxmlformats.org/markup-compatibility/2006">
              <mc:Choice xmlns:v="urn:schemas-microsoft-com:vml" Requires="v">
                <p:oleObj r:id="rId5" imgW="1007640" imgH="188280" progId="Equation.3">
                  <p:embed/>
                </p:oleObj>
              </mc:Choice>
              <mc:Fallback>
                <p:oleObj r:id="rId5" imgW="1007640" imgH="18828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38" y="1449388"/>
                        <a:ext cx="1612900" cy="31432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9" name="Object 13"/>
          <p:cNvGraphicFramePr>
            <a:graphicFrameLocks noChangeAspect="1"/>
          </p:cNvGraphicFramePr>
          <p:nvPr>
            <p:extLst>
              <p:ext uri="{D42A27DB-BD31-4B8C-83A1-F6EECF244321}">
                <p14:modId xmlns:p14="http://schemas.microsoft.com/office/powerpoint/2010/main" val="2995098251"/>
              </p:ext>
            </p:extLst>
          </p:nvPr>
        </p:nvGraphicFramePr>
        <p:xfrm>
          <a:off x="3505200" y="3270250"/>
          <a:ext cx="3106738" cy="628650"/>
        </p:xfrm>
        <a:graphic>
          <a:graphicData uri="http://schemas.openxmlformats.org/presentationml/2006/ole">
            <mc:AlternateContent xmlns:mc="http://schemas.openxmlformats.org/markup-compatibility/2006">
              <mc:Choice xmlns:v="urn:schemas-microsoft-com:vml" Requires="v">
                <p:oleObj name="Equation" r:id="rId7" imgW="1714320" imgH="393480" progId="Equation.3">
                  <p:embed/>
                </p:oleObj>
              </mc:Choice>
              <mc:Fallback>
                <p:oleObj name="Equation" r:id="rId7" imgW="1714320" imgH="393480" progId="Equation.3">
                  <p:embed/>
                  <p:pic>
                    <p:nvPicPr>
                      <p:cNvPr id="0" name="Object 13"/>
                      <p:cNvPicPr>
                        <a:picLocks noChangeAspect="1" noChangeArrowheads="1"/>
                      </p:cNvPicPr>
                      <p:nvPr/>
                    </p:nvPicPr>
                    <p:blipFill>
                      <a:blip r:embed="rId8"/>
                      <a:srcRect/>
                      <a:stretch>
                        <a:fillRect/>
                      </a:stretch>
                    </p:blipFill>
                    <p:spPr bwMode="auto">
                      <a:xfrm>
                        <a:off x="3505200" y="3270250"/>
                        <a:ext cx="3106738" cy="62865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ktum 1"/>
          <p:cNvGraphicFramePr>
            <a:graphicFrameLocks noChangeAspect="1"/>
          </p:cNvGraphicFramePr>
          <p:nvPr>
            <p:extLst>
              <p:ext uri="{D42A27DB-BD31-4B8C-83A1-F6EECF244321}">
                <p14:modId xmlns:p14="http://schemas.microsoft.com/office/powerpoint/2010/main" val="2952994396"/>
              </p:ext>
            </p:extLst>
          </p:nvPr>
        </p:nvGraphicFramePr>
        <p:xfrm>
          <a:off x="3851920" y="632619"/>
          <a:ext cx="1381264" cy="348109"/>
        </p:xfrm>
        <a:graphic>
          <a:graphicData uri="http://schemas.openxmlformats.org/presentationml/2006/ole">
            <mc:AlternateContent xmlns:mc="http://schemas.openxmlformats.org/markup-compatibility/2006">
              <mc:Choice xmlns:v="urn:schemas-microsoft-com:vml" Requires="v">
                <p:oleObj name="Equation" r:id="rId9" imgW="736560" imgH="177480" progId="Equation.3">
                  <p:embed/>
                </p:oleObj>
              </mc:Choice>
              <mc:Fallback>
                <p:oleObj name="Equation" r:id="rId9" imgW="736560" imgH="177480" progId="Equation.3">
                  <p:embed/>
                  <p:pic>
                    <p:nvPicPr>
                      <p:cNvPr id="0" name="Object 12"/>
                      <p:cNvPicPr>
                        <a:picLocks noChangeAspect="1" noChangeArrowheads="1"/>
                      </p:cNvPicPr>
                      <p:nvPr/>
                    </p:nvPicPr>
                    <p:blipFill>
                      <a:blip r:embed="rId10"/>
                      <a:srcRect/>
                      <a:stretch>
                        <a:fillRect/>
                      </a:stretch>
                    </p:blipFill>
                    <p:spPr bwMode="auto">
                      <a:xfrm>
                        <a:off x="3851920" y="632619"/>
                        <a:ext cx="1381264" cy="348109"/>
                      </a:xfrm>
                      <a:prstGeom prst="rect">
                        <a:avLst/>
                      </a:prstGeom>
                      <a:noFill/>
                      <a:ln>
                        <a:noFill/>
                      </a:ln>
                      <a:effectLst/>
                    </p:spPr>
                  </p:pic>
                </p:oleObj>
              </mc:Fallback>
            </mc:AlternateContent>
          </a:graphicData>
        </a:graphic>
      </p:graphicFrame>
      <p:graphicFrame>
        <p:nvGraphicFramePr>
          <p:cNvPr id="3" name="Objektum 2"/>
          <p:cNvGraphicFramePr>
            <a:graphicFrameLocks noChangeAspect="1"/>
          </p:cNvGraphicFramePr>
          <p:nvPr>
            <p:extLst>
              <p:ext uri="{D42A27DB-BD31-4B8C-83A1-F6EECF244321}">
                <p14:modId xmlns:p14="http://schemas.microsoft.com/office/powerpoint/2010/main" val="91551963"/>
              </p:ext>
            </p:extLst>
          </p:nvPr>
        </p:nvGraphicFramePr>
        <p:xfrm>
          <a:off x="2606675" y="2205038"/>
          <a:ext cx="2143125" cy="347662"/>
        </p:xfrm>
        <a:graphic>
          <a:graphicData uri="http://schemas.openxmlformats.org/presentationml/2006/ole">
            <mc:AlternateContent xmlns:mc="http://schemas.openxmlformats.org/markup-compatibility/2006">
              <mc:Choice xmlns:v="urn:schemas-microsoft-com:vml" Requires="v">
                <p:oleObj name="Equation" r:id="rId11" imgW="1143000" imgH="177480" progId="Equation.3">
                  <p:embed/>
                </p:oleObj>
              </mc:Choice>
              <mc:Fallback>
                <p:oleObj name="Equation" r:id="rId11" imgW="1143000" imgH="177480" progId="Equation.3">
                  <p:embed/>
                  <p:pic>
                    <p:nvPicPr>
                      <p:cNvPr id="0" name="Objektum 1"/>
                      <p:cNvPicPr>
                        <a:picLocks noChangeAspect="1" noChangeArrowheads="1"/>
                      </p:cNvPicPr>
                      <p:nvPr/>
                    </p:nvPicPr>
                    <p:blipFill>
                      <a:blip r:embed="rId12"/>
                      <a:srcRect/>
                      <a:stretch>
                        <a:fillRect/>
                      </a:stretch>
                    </p:blipFill>
                    <p:spPr bwMode="auto">
                      <a:xfrm>
                        <a:off x="2606675" y="2205038"/>
                        <a:ext cx="214312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r>
              <a:rPr lang="en-US" sz="2000" b="0">
                <a:solidFill>
                  <a:srgbClr val="333399"/>
                </a:solidFill>
                <a:latin typeface="Bookman Old Style" pitchFamily="18" charset="0"/>
                <a:ea typeface="Droid Sans Fallback" charset="0"/>
                <a:cs typeface="Droid Sans Fallback" charset="0"/>
              </a:rPr>
              <a:t> / upside down U tube micro manometer</a:t>
            </a:r>
          </a:p>
        </p:txBody>
      </p:sp>
      <p:sp>
        <p:nvSpPr>
          <p:cNvPr id="10242"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0243" name="Text Box 3"/>
          <p:cNvSpPr txBox="1">
            <a:spLocks noChangeArrowheads="1"/>
          </p:cNvSpPr>
          <p:nvPr/>
        </p:nvSpPr>
        <p:spPr bwMode="auto">
          <a:xfrm>
            <a:off x="900113" y="620713"/>
            <a:ext cx="538321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The manometer’s balance equation</a:t>
            </a:r>
          </a:p>
        </p:txBody>
      </p:sp>
      <p:sp>
        <p:nvSpPr>
          <p:cNvPr id="10244" name="Rectangle 4"/>
          <p:cNvSpPr>
            <a:spLocks noChangeArrowheads="1"/>
          </p:cNvSpPr>
          <p:nvPr/>
        </p:nvSpPr>
        <p:spPr bwMode="auto">
          <a:xfrm>
            <a:off x="0" y="26479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45" name="Rectangle 5"/>
          <p:cNvSpPr>
            <a:spLocks noChangeArrowheads="1"/>
          </p:cNvSpPr>
          <p:nvPr/>
        </p:nvSpPr>
        <p:spPr bwMode="auto">
          <a:xfrm>
            <a:off x="0" y="34290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46" name="Rectangle 6"/>
          <p:cNvSpPr>
            <a:spLocks noChangeArrowheads="1"/>
          </p:cNvSpPr>
          <p:nvPr/>
        </p:nvSpPr>
        <p:spPr bwMode="auto">
          <a:xfrm>
            <a:off x="0" y="3819525"/>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325" y="765175"/>
            <a:ext cx="2536825" cy="3597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0248" name="Group 8"/>
          <p:cNvGrpSpPr>
            <a:grpSpLocks/>
          </p:cNvGrpSpPr>
          <p:nvPr/>
        </p:nvGrpSpPr>
        <p:grpSpPr bwMode="auto">
          <a:xfrm>
            <a:off x="0" y="0"/>
            <a:ext cx="819150" cy="6850063"/>
            <a:chOff x="0" y="0"/>
            <a:chExt cx="516" cy="4315"/>
          </a:xfrm>
        </p:grpSpPr>
        <p:sp>
          <p:nvSpPr>
            <p:cNvPr id="10249" name="Rectangle 9"/>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0250" name="Rectangle 10"/>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025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aphicFrame>
        <p:nvGraphicFramePr>
          <p:cNvPr id="10252" name="Object 12"/>
          <p:cNvGraphicFramePr>
            <a:graphicFrameLocks noChangeAspect="1"/>
          </p:cNvGraphicFramePr>
          <p:nvPr>
            <p:extLst>
              <p:ext uri="{D42A27DB-BD31-4B8C-83A1-F6EECF244321}">
                <p14:modId xmlns:p14="http://schemas.microsoft.com/office/powerpoint/2010/main" val="1048288301"/>
              </p:ext>
            </p:extLst>
          </p:nvPr>
        </p:nvGraphicFramePr>
        <p:xfrm>
          <a:off x="1298575" y="1160463"/>
          <a:ext cx="4100513" cy="409575"/>
        </p:xfrm>
        <a:graphic>
          <a:graphicData uri="http://schemas.openxmlformats.org/presentationml/2006/ole">
            <mc:AlternateContent xmlns:mc="http://schemas.openxmlformats.org/markup-compatibility/2006">
              <mc:Choice xmlns:v="urn:schemas-microsoft-com:vml" Requires="v">
                <p:oleObj name="Equation" r:id="rId6" imgW="1523880" imgH="190440" progId="Equation.3">
                  <p:embed/>
                </p:oleObj>
              </mc:Choice>
              <mc:Fallback>
                <p:oleObj name="Equation" r:id="rId6" imgW="1523880" imgH="190440" progId="Equation.3">
                  <p:embed/>
                  <p:pic>
                    <p:nvPicPr>
                      <p:cNvPr id="0" name="Object 12"/>
                      <p:cNvPicPr>
                        <a:picLocks noChangeAspect="1" noChangeArrowheads="1"/>
                      </p:cNvPicPr>
                      <p:nvPr/>
                    </p:nvPicPr>
                    <p:blipFill>
                      <a:blip r:embed="rId7"/>
                      <a:srcRect/>
                      <a:stretch>
                        <a:fillRect/>
                      </a:stretch>
                    </p:blipFill>
                    <p:spPr bwMode="auto">
                      <a:xfrm>
                        <a:off x="1298575" y="1160463"/>
                        <a:ext cx="4100513" cy="409575"/>
                      </a:xfrm>
                      <a:prstGeom prst="rect">
                        <a:avLst/>
                      </a:prstGeom>
                      <a:noFill/>
                      <a:effectLst/>
                    </p:spPr>
                  </p:pic>
                </p:oleObj>
              </mc:Fallback>
            </mc:AlternateContent>
          </a:graphicData>
        </a:graphic>
      </p:graphicFrame>
      <p:sp>
        <p:nvSpPr>
          <p:cNvPr id="10253" name="Text Box 13"/>
          <p:cNvSpPr txBox="1">
            <a:spLocks noChangeArrowheads="1"/>
          </p:cNvSpPr>
          <p:nvPr/>
        </p:nvSpPr>
        <p:spPr bwMode="auto">
          <a:xfrm>
            <a:off x="971550" y="1628775"/>
            <a:ext cx="5364163" cy="2587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rgbClr val="000000"/>
                </a:solidFill>
                <a:latin typeface="Huni_Quorum Medium BT" pitchFamily="34" charset="-18"/>
                <a:ea typeface="Droid Sans Fallback" charset="0"/>
                <a:cs typeface="Droid Sans Fallback" charset="0"/>
              </a:defRPr>
            </a:lvl9pPr>
          </a:lstStyle>
          <a:p>
            <a:pPr algn="just">
              <a:buClrTx/>
              <a:buFontTx/>
              <a:buNone/>
            </a:pPr>
            <a:r>
              <a:rPr lang="en-US" b="0" dirty="0">
                <a:solidFill>
                  <a:srgbClr val="333399"/>
                </a:solidFill>
              </a:rPr>
              <a:t>Since in most cases upside down U tube manometers are used to measure liquid (e.g. water) filled lines, the measurement fluid is usually air, and the density ratio is therefore </a:t>
            </a:r>
            <a:r>
              <a:rPr lang="hu-HU" b="0" dirty="0">
                <a:solidFill>
                  <a:srgbClr val="333399"/>
                </a:solidFill>
              </a:rPr>
              <a:t>(1.2/1000)</a:t>
            </a:r>
            <a:r>
              <a:rPr lang="en-US" b="0" dirty="0">
                <a:solidFill>
                  <a:srgbClr val="333399"/>
                </a:solidFill>
              </a:rPr>
              <a:t>. </a:t>
            </a:r>
            <a:r>
              <a:rPr lang="hu-HU" b="0" dirty="0">
                <a:solidFill>
                  <a:srgbClr val="333399"/>
                </a:solidFill>
              </a:rPr>
              <a:t>-</a:t>
            </a:r>
            <a:r>
              <a:rPr lang="hu-HU" b="0" i="1" dirty="0">
                <a:solidFill>
                  <a:srgbClr val="333399"/>
                </a:solidFill>
                <a:latin typeface="Symbol" pitchFamily="18" charset="2"/>
              </a:rPr>
              <a:t></a:t>
            </a:r>
            <a:r>
              <a:rPr lang="hu-HU" b="0" i="1" baseline="-25000" dirty="0">
                <a:solidFill>
                  <a:srgbClr val="333399"/>
                </a:solidFill>
              </a:rPr>
              <a:t>a</a:t>
            </a:r>
            <a:r>
              <a:rPr lang="hu-HU" b="0" dirty="0">
                <a:solidFill>
                  <a:srgbClr val="333399"/>
                </a:solidFill>
              </a:rPr>
              <a:t> </a:t>
            </a:r>
            <a:r>
              <a:rPr lang="en-US" b="0" dirty="0">
                <a:solidFill>
                  <a:srgbClr val="333399"/>
                </a:solidFill>
              </a:rPr>
              <a:t>(density of air) can be neglected.</a:t>
            </a:r>
          </a:p>
          <a:p>
            <a:pPr algn="just">
              <a:buClrTx/>
              <a:buFontTx/>
              <a:buNone/>
            </a:pPr>
            <a:r>
              <a:rPr lang="en-US" b="0" dirty="0">
                <a:solidFill>
                  <a:srgbClr val="333399"/>
                </a:solidFill>
              </a:rPr>
              <a:t>The advantage of this measuring device is that when it is used for liquid filled systems, air can be used instead of mercury in order to improve the accuracy of the relative error of the readings!</a:t>
            </a:r>
          </a:p>
        </p:txBody>
      </p:sp>
      <p:sp>
        <p:nvSpPr>
          <p:cNvPr id="16" name="Rectangle 15"/>
          <p:cNvSpPr/>
          <p:nvPr/>
        </p:nvSpPr>
        <p:spPr>
          <a:xfrm>
            <a:off x="6260861" y="2805966"/>
            <a:ext cx="586027" cy="461665"/>
          </a:xfrm>
          <a:prstGeom prst="rect">
            <a:avLst/>
          </a:prstGeom>
          <a:solidFill>
            <a:schemeClr val="bg1"/>
          </a:solidFill>
        </p:spPr>
        <p:txBody>
          <a:bodyPr wrap="square">
            <a:spAutoFit/>
          </a:bodyPr>
          <a:lstStyle/>
          <a:p>
            <a:r>
              <a:rPr lang="en-US" sz="2400" b="0" i="1" dirty="0">
                <a:solidFill>
                  <a:srgbClr val="333399"/>
                </a:solidFill>
                <a:latin typeface="Symbol" pitchFamily="18" charset="2"/>
                <a:ea typeface="Droid Sans Fallback" charset="0"/>
                <a:cs typeface="Droid Sans Fallback" charset="0"/>
              </a:rPr>
              <a:t></a:t>
            </a:r>
            <a:r>
              <a:rPr lang="hu-HU" sz="2400" b="0" i="1" baseline="-25000" dirty="0">
                <a:solidFill>
                  <a:srgbClr val="333399"/>
                </a:solidFill>
                <a:ea typeface="Droid Sans Fallback" charset="0"/>
                <a:cs typeface="Droid Sans Fallback" charset="0"/>
              </a:rPr>
              <a:t>w</a:t>
            </a:r>
            <a:r>
              <a:rPr lang="en-US" sz="2400" b="0" i="1" dirty="0">
                <a:solidFill>
                  <a:srgbClr val="000000"/>
                </a:solidFill>
                <a:ea typeface="Droid Sans Fallback" charset="0"/>
                <a:cs typeface="Droid Sans Fallback" charset="0"/>
              </a:rPr>
              <a:t> </a:t>
            </a:r>
            <a:endParaRPr lang="hu-HU" sz="2400" dirty="0"/>
          </a:p>
        </p:txBody>
      </p:sp>
      <p:sp>
        <p:nvSpPr>
          <p:cNvPr id="17" name="Rectangle 16"/>
          <p:cNvSpPr/>
          <p:nvPr/>
        </p:nvSpPr>
        <p:spPr>
          <a:xfrm>
            <a:off x="8103035" y="1108373"/>
            <a:ext cx="586027" cy="461665"/>
          </a:xfrm>
          <a:prstGeom prst="rect">
            <a:avLst/>
          </a:prstGeom>
          <a:solidFill>
            <a:schemeClr val="bg1"/>
          </a:solidFill>
        </p:spPr>
        <p:txBody>
          <a:bodyPr wrap="square">
            <a:spAutoFit/>
          </a:bodyPr>
          <a:lstStyle/>
          <a:p>
            <a:r>
              <a:rPr lang="en-US" sz="2400" b="0" i="1" dirty="0">
                <a:solidFill>
                  <a:srgbClr val="333399"/>
                </a:solidFill>
                <a:latin typeface="Symbol" pitchFamily="18" charset="2"/>
                <a:ea typeface="Droid Sans Fallback" charset="0"/>
                <a:cs typeface="Droid Sans Fallback" charset="0"/>
              </a:rPr>
              <a:t></a:t>
            </a:r>
            <a:r>
              <a:rPr lang="hu-HU" sz="2400" b="0" i="1" baseline="-25000" dirty="0">
                <a:solidFill>
                  <a:srgbClr val="333399"/>
                </a:solidFill>
                <a:ea typeface="Droid Sans Fallback" charset="0"/>
                <a:cs typeface="Droid Sans Fallback" charset="0"/>
              </a:rPr>
              <a:t>a</a:t>
            </a:r>
            <a:r>
              <a:rPr lang="en-US" sz="2400" b="0" i="1" dirty="0">
                <a:solidFill>
                  <a:srgbClr val="000000"/>
                </a:solidFill>
                <a:ea typeface="Droid Sans Fallback" charset="0"/>
                <a:cs typeface="Droid Sans Fallback" charset="0"/>
              </a:rPr>
              <a:t> </a:t>
            </a:r>
            <a:endParaRPr lang="hu-HU" sz="24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620713"/>
            <a:ext cx="4108450" cy="5929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6" name="Rectangle 2"/>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a:t>
            </a:r>
            <a:r>
              <a:rPr lang="en-US" sz="2000" b="0">
                <a:solidFill>
                  <a:srgbClr val="333399"/>
                </a:solidFill>
                <a:latin typeface="Bookman Old Style" pitchFamily="18" charset="0"/>
                <a:ea typeface="Droid Sans Fallback" charset="0"/>
                <a:cs typeface="Droid Sans Fallback" charset="0"/>
              </a:rPr>
              <a:t> / Betz micro manometer</a:t>
            </a:r>
          </a:p>
        </p:txBody>
      </p:sp>
      <p:sp>
        <p:nvSpPr>
          <p:cNvPr id="11267" name="Line 3"/>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1463" y="2951163"/>
            <a:ext cx="3598862" cy="3598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9" name="Text Box 5"/>
          <p:cNvSpPr txBox="1">
            <a:spLocks noChangeArrowheads="1"/>
          </p:cNvSpPr>
          <p:nvPr/>
        </p:nvSpPr>
        <p:spPr bwMode="auto">
          <a:xfrm>
            <a:off x="2879725" y="620713"/>
            <a:ext cx="6121400"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The relative error is reduced by optical means, improving the accuracy.</a:t>
            </a:r>
          </a:p>
        </p:txBody>
      </p:sp>
      <p:sp>
        <p:nvSpPr>
          <p:cNvPr id="11270" name="Rectangle 6"/>
          <p:cNvSpPr>
            <a:spLocks noChangeArrowheads="1"/>
          </p:cNvSpPr>
          <p:nvPr/>
        </p:nvSpPr>
        <p:spPr bwMode="auto">
          <a:xfrm>
            <a:off x="3638550" y="1233488"/>
            <a:ext cx="54483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Accuracy</a:t>
            </a:r>
            <a:r>
              <a:rPr lang="hu-HU" b="0">
                <a:solidFill>
                  <a:srgbClr val="333399"/>
                </a:solidFill>
                <a:ea typeface="Droid Sans Fallback" charset="0"/>
                <a:cs typeface="Droid Sans Fallback" charset="0"/>
              </a:rPr>
              <a:t> ~0,1mm: </a:t>
            </a:r>
            <a:r>
              <a:rPr lang="en-US" b="0">
                <a:solidFill>
                  <a:srgbClr val="333399"/>
                </a:solidFill>
                <a:ea typeface="Droid Sans Fallback" charset="0"/>
                <a:cs typeface="Droid Sans Fallback" charset="0"/>
              </a:rPr>
              <a:t>The absolute error is</a:t>
            </a:r>
            <a:r>
              <a:rPr lang="hu-HU" b="0">
                <a:solidFill>
                  <a:srgbClr val="333399"/>
                </a:solidFill>
                <a:ea typeface="Droid Sans Fallback" charset="0"/>
                <a:cs typeface="Droid Sans Fallback" charset="0"/>
              </a:rPr>
              <a:t>:</a:t>
            </a:r>
          </a:p>
        </p:txBody>
      </p:sp>
      <p:sp>
        <p:nvSpPr>
          <p:cNvPr id="11271" name="Rectangle 7"/>
          <p:cNvSpPr>
            <a:spLocks noChangeArrowheads="1"/>
          </p:cNvSpPr>
          <p:nvPr/>
        </p:nvSpPr>
        <p:spPr bwMode="auto">
          <a:xfrm>
            <a:off x="3898900" y="1793875"/>
            <a:ext cx="25479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The relative error:</a:t>
            </a:r>
          </a:p>
        </p:txBody>
      </p:sp>
      <p:sp>
        <p:nvSpPr>
          <p:cNvPr id="11272" name="Rectangle 8"/>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1273" name="Group 9"/>
          <p:cNvGrpSpPr>
            <a:grpSpLocks/>
          </p:cNvGrpSpPr>
          <p:nvPr/>
        </p:nvGrpSpPr>
        <p:grpSpPr bwMode="auto">
          <a:xfrm>
            <a:off x="0" y="0"/>
            <a:ext cx="819150" cy="6850063"/>
            <a:chOff x="0" y="0"/>
            <a:chExt cx="516" cy="4315"/>
          </a:xfrm>
        </p:grpSpPr>
        <p:sp>
          <p:nvSpPr>
            <p:cNvPr id="11274" name="Rectangle 10"/>
            <p:cNvSpPr>
              <a:spLocks noChangeArrowheads="1"/>
            </p:cNvSpPr>
            <p:nvPr/>
          </p:nvSpPr>
          <p:spPr bwMode="auto">
            <a:xfrm>
              <a:off x="0" y="0"/>
              <a:ext cx="290" cy="4315"/>
            </a:xfrm>
            <a:prstGeom prst="rect">
              <a:avLst/>
            </a:prstGeom>
            <a:blipFill dpi="0" rotWithShape="0">
              <a:blip r:embed="rId5"/>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1275" name="Rectangle 11"/>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1276"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aphicFrame>
        <p:nvGraphicFramePr>
          <p:cNvPr id="11277" name="Object 13"/>
          <p:cNvGraphicFramePr>
            <a:graphicFrameLocks noChangeAspect="1"/>
          </p:cNvGraphicFramePr>
          <p:nvPr>
            <p:extLst>
              <p:ext uri="{D42A27DB-BD31-4B8C-83A1-F6EECF244321}">
                <p14:modId xmlns:p14="http://schemas.microsoft.com/office/powerpoint/2010/main" val="4074588270"/>
              </p:ext>
            </p:extLst>
          </p:nvPr>
        </p:nvGraphicFramePr>
        <p:xfrm>
          <a:off x="5670550" y="2181225"/>
          <a:ext cx="2895600" cy="571500"/>
        </p:xfrm>
        <a:graphic>
          <a:graphicData uri="http://schemas.openxmlformats.org/presentationml/2006/ole">
            <mc:AlternateContent xmlns:mc="http://schemas.openxmlformats.org/markup-compatibility/2006">
              <mc:Choice xmlns:v="urn:schemas-microsoft-com:vml" Requires="v">
                <p:oleObj name="Equation" r:id="rId7" imgW="1473120" imgH="355320" progId="Equation.3">
                  <p:embed/>
                </p:oleObj>
              </mc:Choice>
              <mc:Fallback>
                <p:oleObj name="Equation" r:id="rId7" imgW="1473120" imgH="355320" progId="Equation.3">
                  <p:embed/>
                  <p:pic>
                    <p:nvPicPr>
                      <p:cNvPr id="0" name="Object 13"/>
                      <p:cNvPicPr>
                        <a:picLocks noChangeAspect="1" noChangeArrowheads="1"/>
                      </p:cNvPicPr>
                      <p:nvPr/>
                    </p:nvPicPr>
                    <p:blipFill>
                      <a:blip r:embed="rId8"/>
                      <a:srcRect/>
                      <a:stretch>
                        <a:fillRect/>
                      </a:stretch>
                    </p:blipFill>
                    <p:spPr bwMode="auto">
                      <a:xfrm>
                        <a:off x="5670550" y="2181225"/>
                        <a:ext cx="2895600" cy="5715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8" name="Object 14"/>
          <p:cNvGraphicFramePr>
            <a:graphicFrameLocks noChangeAspect="1"/>
          </p:cNvGraphicFramePr>
          <p:nvPr>
            <p:extLst>
              <p:ext uri="{D42A27DB-BD31-4B8C-83A1-F6EECF244321}">
                <p14:modId xmlns:p14="http://schemas.microsoft.com/office/powerpoint/2010/main" val="2547947355"/>
              </p:ext>
            </p:extLst>
          </p:nvPr>
        </p:nvGraphicFramePr>
        <p:xfrm>
          <a:off x="6075363" y="1587500"/>
          <a:ext cx="2149475" cy="312738"/>
        </p:xfrm>
        <a:graphic>
          <a:graphicData uri="http://schemas.openxmlformats.org/presentationml/2006/ole">
            <mc:AlternateContent xmlns:mc="http://schemas.openxmlformats.org/markup-compatibility/2006">
              <mc:Choice xmlns:v="urn:schemas-microsoft-com:vml" Requires="v">
                <p:oleObj name="Equation" r:id="rId9" imgW="1269720" imgH="190440" progId="Equation.3">
                  <p:embed/>
                </p:oleObj>
              </mc:Choice>
              <mc:Fallback>
                <p:oleObj name="Equation" r:id="rId9" imgW="1269720" imgH="190440" progId="Equation.3">
                  <p:embed/>
                  <p:pic>
                    <p:nvPicPr>
                      <p:cNvPr id="0" name="Object 14"/>
                      <p:cNvPicPr>
                        <a:picLocks noChangeAspect="1" noChangeArrowheads="1"/>
                      </p:cNvPicPr>
                      <p:nvPr/>
                    </p:nvPicPr>
                    <p:blipFill>
                      <a:blip r:embed="rId10"/>
                      <a:srcRect/>
                      <a:stretch>
                        <a:fillRect/>
                      </a:stretch>
                    </p:blipFill>
                    <p:spPr bwMode="auto">
                      <a:xfrm>
                        <a:off x="6075363" y="1587500"/>
                        <a:ext cx="2149475" cy="31273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 / </a:t>
            </a:r>
            <a:r>
              <a:rPr lang="en-US" sz="2000" b="0">
                <a:solidFill>
                  <a:srgbClr val="333399"/>
                </a:solidFill>
                <a:latin typeface="Bookman Old Style" pitchFamily="18" charset="0"/>
                <a:ea typeface="Droid Sans Fallback" charset="0"/>
                <a:cs typeface="Droid Sans Fallback" charset="0"/>
              </a:rPr>
              <a:t>inclined micro manometer</a:t>
            </a:r>
          </a:p>
        </p:txBody>
      </p:sp>
      <p:sp>
        <p:nvSpPr>
          <p:cNvPr id="12290"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2708275"/>
            <a:ext cx="4652963" cy="3598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2" name="Text Box 4"/>
          <p:cNvSpPr txBox="1">
            <a:spLocks noChangeArrowheads="1"/>
          </p:cNvSpPr>
          <p:nvPr/>
        </p:nvSpPr>
        <p:spPr bwMode="auto">
          <a:xfrm>
            <a:off x="781050" y="4652963"/>
            <a:ext cx="3095625" cy="2014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The relative error is a function of the inclination angle </a:t>
            </a:r>
            <a:r>
              <a:rPr lang="hu-HU" b="0">
                <a:solidFill>
                  <a:srgbClr val="333399"/>
                </a:solidFill>
              </a:rPr>
              <a:t>- </a:t>
            </a:r>
            <a:r>
              <a:rPr lang="hu-HU" b="0" i="1">
                <a:solidFill>
                  <a:srgbClr val="333399"/>
                </a:solidFill>
              </a:rPr>
              <a:t>f</a:t>
            </a:r>
            <a:r>
              <a:rPr lang="hu-HU" b="0">
                <a:solidFill>
                  <a:srgbClr val="333399"/>
                </a:solidFill>
              </a:rPr>
              <a:t>(</a:t>
            </a:r>
            <a:r>
              <a:rPr lang="hu-HU" b="0" i="1">
                <a:solidFill>
                  <a:srgbClr val="333399"/>
                </a:solidFill>
                <a:latin typeface="Symbol" pitchFamily="18" charset="2"/>
              </a:rPr>
              <a:t></a:t>
            </a:r>
            <a:r>
              <a:rPr lang="hu-HU" b="0">
                <a:solidFill>
                  <a:srgbClr val="333399"/>
                </a:solidFill>
              </a:rPr>
              <a:t>) -</a:t>
            </a:r>
            <a:r>
              <a:rPr lang="en-US" b="0">
                <a:solidFill>
                  <a:srgbClr val="333399"/>
                </a:solidFill>
              </a:rPr>
              <a:t> It is characterized by a changing relative error</a:t>
            </a:r>
            <a:r>
              <a:rPr lang="hu-HU" b="0">
                <a:solidFill>
                  <a:srgbClr val="333399"/>
                </a:solidFill>
              </a:rPr>
              <a:t>.</a:t>
            </a:r>
          </a:p>
        </p:txBody>
      </p:sp>
      <p:sp>
        <p:nvSpPr>
          <p:cNvPr id="12293" name="Rectangle 5"/>
          <p:cNvSpPr>
            <a:spLocks noChangeArrowheads="1"/>
          </p:cNvSpPr>
          <p:nvPr/>
        </p:nvSpPr>
        <p:spPr bwMode="auto">
          <a:xfrm>
            <a:off x="0" y="3038475"/>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2294" name="Rectangle 6"/>
          <p:cNvSpPr>
            <a:spLocks noChangeArrowheads="1"/>
          </p:cNvSpPr>
          <p:nvPr/>
        </p:nvSpPr>
        <p:spPr bwMode="auto">
          <a:xfrm>
            <a:off x="0" y="33099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2295" name="Group 7"/>
          <p:cNvGrpSpPr>
            <a:grpSpLocks/>
          </p:cNvGrpSpPr>
          <p:nvPr/>
        </p:nvGrpSpPr>
        <p:grpSpPr bwMode="auto">
          <a:xfrm>
            <a:off x="4643438" y="692150"/>
            <a:ext cx="3875087" cy="1792288"/>
            <a:chOff x="2925" y="436"/>
            <a:chExt cx="2441" cy="1129"/>
          </a:xfrm>
        </p:grpSpPr>
        <p:pic>
          <p:nvPicPr>
            <p:cNvPr id="1229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5" y="436"/>
              <a:ext cx="2441" cy="11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7" name="Rectangle 9"/>
            <p:cNvSpPr>
              <a:spLocks noChangeArrowheads="1"/>
            </p:cNvSpPr>
            <p:nvPr/>
          </p:nvSpPr>
          <p:spPr bwMode="auto">
            <a:xfrm>
              <a:off x="3645" y="1022"/>
              <a:ext cx="214"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B2B2B2"/>
                  </a:solidFill>
                  <a:latin typeface="Symbol" pitchFamily="18" charset="2"/>
                  <a:ea typeface="Droid Sans Fallback" charset="0"/>
                  <a:cs typeface="Droid Sans Fallback" charset="0"/>
                </a:rPr>
                <a:t></a:t>
              </a:r>
            </a:p>
          </p:txBody>
        </p:sp>
      </p:grpSp>
      <p:sp>
        <p:nvSpPr>
          <p:cNvPr id="12298" name="Rectangle 10"/>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2299" name="Group 11"/>
          <p:cNvGrpSpPr>
            <a:grpSpLocks/>
          </p:cNvGrpSpPr>
          <p:nvPr/>
        </p:nvGrpSpPr>
        <p:grpSpPr bwMode="auto">
          <a:xfrm>
            <a:off x="0" y="0"/>
            <a:ext cx="819150" cy="6850063"/>
            <a:chOff x="0" y="0"/>
            <a:chExt cx="516" cy="4315"/>
          </a:xfrm>
        </p:grpSpPr>
        <p:sp>
          <p:nvSpPr>
            <p:cNvPr id="12300" name="Rectangle 12"/>
            <p:cNvSpPr>
              <a:spLocks noChangeArrowheads="1"/>
            </p:cNvSpPr>
            <p:nvPr/>
          </p:nvSpPr>
          <p:spPr bwMode="auto">
            <a:xfrm>
              <a:off x="0" y="0"/>
              <a:ext cx="290" cy="4315"/>
            </a:xfrm>
            <a:prstGeom prst="rect">
              <a:avLst/>
            </a:prstGeom>
            <a:blipFill dpi="0" rotWithShape="0">
              <a:blip r:embed="rId5"/>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2301" name="Rectangle 1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2302" name="Picture 1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aphicFrame>
        <p:nvGraphicFramePr>
          <p:cNvPr id="12303" name="Object 15"/>
          <p:cNvGraphicFramePr>
            <a:graphicFrameLocks noChangeAspect="1"/>
          </p:cNvGraphicFramePr>
          <p:nvPr>
            <p:extLst>
              <p:ext uri="{D42A27DB-BD31-4B8C-83A1-F6EECF244321}">
                <p14:modId xmlns:p14="http://schemas.microsoft.com/office/powerpoint/2010/main" val="946272977"/>
              </p:ext>
            </p:extLst>
          </p:nvPr>
        </p:nvGraphicFramePr>
        <p:xfrm>
          <a:off x="1504950" y="1058863"/>
          <a:ext cx="2201863" cy="360362"/>
        </p:xfrm>
        <a:graphic>
          <a:graphicData uri="http://schemas.openxmlformats.org/presentationml/2006/ole">
            <mc:AlternateContent xmlns:mc="http://schemas.openxmlformats.org/markup-compatibility/2006">
              <mc:Choice xmlns:v="urn:schemas-microsoft-com:vml" Requires="v">
                <p:oleObj name="Equation" r:id="rId7" imgW="1231560" imgH="228600" progId="Equation.3">
                  <p:embed/>
                </p:oleObj>
              </mc:Choice>
              <mc:Fallback>
                <p:oleObj name="Equation" r:id="rId7" imgW="1231560" imgH="228600" progId="Equation.3">
                  <p:embed/>
                  <p:pic>
                    <p:nvPicPr>
                      <p:cNvPr id="0" name="Object 15"/>
                      <p:cNvPicPr>
                        <a:picLocks noChangeAspect="1" noChangeArrowheads="1"/>
                      </p:cNvPicPr>
                      <p:nvPr/>
                    </p:nvPicPr>
                    <p:blipFill>
                      <a:blip r:embed="rId8"/>
                      <a:srcRect/>
                      <a:stretch>
                        <a:fillRect/>
                      </a:stretch>
                    </p:blipFill>
                    <p:spPr bwMode="auto">
                      <a:xfrm>
                        <a:off x="1504950" y="1058863"/>
                        <a:ext cx="2201863" cy="36036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4" name="Object 16"/>
          <p:cNvGraphicFramePr>
            <a:graphicFrameLocks noChangeAspect="1"/>
          </p:cNvGraphicFramePr>
          <p:nvPr>
            <p:extLst>
              <p:ext uri="{D42A27DB-BD31-4B8C-83A1-F6EECF244321}">
                <p14:modId xmlns:p14="http://schemas.microsoft.com/office/powerpoint/2010/main" val="2324664170"/>
              </p:ext>
            </p:extLst>
          </p:nvPr>
        </p:nvGraphicFramePr>
        <p:xfrm>
          <a:off x="1809750" y="1460500"/>
          <a:ext cx="1438275" cy="284163"/>
        </p:xfrm>
        <a:graphic>
          <a:graphicData uri="http://schemas.openxmlformats.org/presentationml/2006/ole">
            <mc:AlternateContent xmlns:mc="http://schemas.openxmlformats.org/markup-compatibility/2006">
              <mc:Choice xmlns:v="urn:schemas-microsoft-com:vml" Requires="v">
                <p:oleObj name="Equation" r:id="rId9" imgW="812520" imgH="190440" progId="Equation.3">
                  <p:embed/>
                </p:oleObj>
              </mc:Choice>
              <mc:Fallback>
                <p:oleObj name="Equation" r:id="rId9" imgW="812520" imgH="190440" progId="Equation.3">
                  <p:embed/>
                  <p:pic>
                    <p:nvPicPr>
                      <p:cNvPr id="0" name="Object 16"/>
                      <p:cNvPicPr>
                        <a:picLocks noChangeAspect="1" noChangeArrowheads="1"/>
                      </p:cNvPicPr>
                      <p:nvPr/>
                    </p:nvPicPr>
                    <p:blipFill>
                      <a:blip r:embed="rId10"/>
                      <a:srcRect/>
                      <a:stretch>
                        <a:fillRect/>
                      </a:stretch>
                    </p:blipFill>
                    <p:spPr bwMode="auto">
                      <a:xfrm>
                        <a:off x="1809750" y="1460500"/>
                        <a:ext cx="1438275" cy="284163"/>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5" name="Rectangle 17"/>
          <p:cNvSpPr>
            <a:spLocks noChangeArrowheads="1"/>
          </p:cNvSpPr>
          <p:nvPr/>
        </p:nvSpPr>
        <p:spPr bwMode="auto">
          <a:xfrm>
            <a:off x="531813" y="1922463"/>
            <a:ext cx="3761264" cy="789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Accuracy</a:t>
            </a:r>
            <a:r>
              <a:rPr lang="hu-HU" b="0" dirty="0">
                <a:solidFill>
                  <a:srgbClr val="333399"/>
                </a:solidFill>
                <a:ea typeface="Droid Sans Fallback" charset="0"/>
                <a:cs typeface="Droid Sans Fallback" charset="0"/>
              </a:rPr>
              <a:t>: </a:t>
            </a:r>
            <a:r>
              <a:rPr lang="hu-HU" b="0" i="1" dirty="0">
                <a:solidFill>
                  <a:srgbClr val="333399"/>
                </a:solidFill>
                <a:latin typeface="Symbol" pitchFamily="18" charset="2"/>
                <a:ea typeface="Droid Sans Fallback" charset="0"/>
                <a:cs typeface="Droid Sans Fallback" charset="0"/>
              </a:rPr>
              <a:t></a:t>
            </a:r>
            <a:r>
              <a:rPr lang="hu-HU" b="0" i="1" dirty="0">
                <a:solidFill>
                  <a:srgbClr val="333399"/>
                </a:solidFill>
                <a:ea typeface="Droid Sans Fallback" charset="0"/>
                <a:cs typeface="Droid Sans Fallback" charset="0"/>
              </a:rPr>
              <a:t>L</a:t>
            </a:r>
            <a:r>
              <a:rPr lang="hu-HU" b="0" dirty="0">
                <a:solidFill>
                  <a:srgbClr val="333399"/>
                </a:solidFill>
                <a:ea typeface="Droid Sans Fallback" charset="0"/>
                <a:cs typeface="Droid Sans Fallback" charset="0"/>
              </a:rPr>
              <a:t>~±1mm,</a:t>
            </a:r>
          </a:p>
          <a:p>
            <a:pPr>
              <a:spcBef>
                <a:spcPts val="1125"/>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ea typeface="Droid Sans Fallback" charset="0"/>
                <a:cs typeface="Droid Sans Fallback" charset="0"/>
              </a:rPr>
              <a:t>Relative </a:t>
            </a:r>
            <a:r>
              <a:rPr lang="en-US" b="0" dirty="0">
                <a:solidFill>
                  <a:srgbClr val="333399"/>
                </a:solidFill>
                <a:ea typeface="Droid Sans Fallback" charset="0"/>
                <a:cs typeface="Droid Sans Fallback" charset="0"/>
              </a:rPr>
              <a:t>error in the case of </a:t>
            </a:r>
            <a:r>
              <a:rPr lang="hu-HU" b="0" dirty="0">
                <a:solidFill>
                  <a:srgbClr val="333399"/>
                </a:solidFill>
                <a:ea typeface="Droid Sans Fallback" charset="0"/>
                <a:cs typeface="Droid Sans Fallback" charset="0"/>
              </a:rPr>
              <a:t> </a:t>
            </a:r>
            <a:r>
              <a:rPr lang="hu-HU" b="0" i="1" dirty="0">
                <a:solidFill>
                  <a:srgbClr val="333399"/>
                </a:solidFill>
                <a:latin typeface="Symbol" pitchFamily="18" charset="2"/>
                <a:ea typeface="Droid Sans Fallback" charset="0"/>
                <a:cs typeface="Droid Sans Fallback" charset="0"/>
              </a:rPr>
              <a:t></a:t>
            </a:r>
            <a:r>
              <a:rPr lang="hu-HU" b="0" dirty="0">
                <a:solidFill>
                  <a:srgbClr val="333399"/>
                </a:solidFill>
                <a:ea typeface="Droid Sans Fallback" charset="0"/>
                <a:cs typeface="Droid Sans Fallback" charset="0"/>
              </a:rPr>
              <a:t>=30°</a:t>
            </a:r>
          </a:p>
        </p:txBody>
      </p:sp>
      <p:graphicFrame>
        <p:nvGraphicFramePr>
          <p:cNvPr id="12306" name="Object 18"/>
          <p:cNvGraphicFramePr>
            <a:graphicFrameLocks noChangeAspect="1"/>
          </p:cNvGraphicFramePr>
          <p:nvPr>
            <p:extLst>
              <p:ext uri="{D42A27DB-BD31-4B8C-83A1-F6EECF244321}">
                <p14:modId xmlns:p14="http://schemas.microsoft.com/office/powerpoint/2010/main" val="2033353786"/>
              </p:ext>
            </p:extLst>
          </p:nvPr>
        </p:nvGraphicFramePr>
        <p:xfrm>
          <a:off x="519113" y="3014663"/>
          <a:ext cx="3800475" cy="977900"/>
        </p:xfrm>
        <a:graphic>
          <a:graphicData uri="http://schemas.openxmlformats.org/presentationml/2006/ole">
            <mc:AlternateContent xmlns:mc="http://schemas.openxmlformats.org/markup-compatibility/2006">
              <mc:Choice xmlns:v="urn:schemas-microsoft-com:vml" Requires="v">
                <p:oleObj name="Equation" r:id="rId11" imgW="2070000" imgH="583920" progId="Equation.3">
                  <p:embed/>
                </p:oleObj>
              </mc:Choice>
              <mc:Fallback>
                <p:oleObj name="Equation" r:id="rId11" imgW="2070000" imgH="583920" progId="Equation.3">
                  <p:embed/>
                  <p:pic>
                    <p:nvPicPr>
                      <p:cNvPr id="0" name="Object 18"/>
                      <p:cNvPicPr>
                        <a:picLocks noChangeAspect="1" noChangeArrowheads="1"/>
                      </p:cNvPicPr>
                      <p:nvPr/>
                    </p:nvPicPr>
                    <p:blipFill>
                      <a:blip r:embed="rId12"/>
                      <a:srcRect/>
                      <a:stretch>
                        <a:fillRect/>
                      </a:stretch>
                    </p:blipFill>
                    <p:spPr bwMode="auto">
                      <a:xfrm>
                        <a:off x="519113" y="3014663"/>
                        <a:ext cx="3800475" cy="97790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7" name="Text Box 19"/>
          <p:cNvSpPr txBox="1">
            <a:spLocks noChangeArrowheads="1"/>
          </p:cNvSpPr>
          <p:nvPr/>
        </p:nvSpPr>
        <p:spPr bwMode="auto">
          <a:xfrm>
            <a:off x="900113" y="620713"/>
            <a:ext cx="53641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The manometers balance equation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a:t>
            </a:r>
            <a:r>
              <a:rPr lang="en-US" sz="2000" b="0" dirty="0">
                <a:solidFill>
                  <a:srgbClr val="333399"/>
                </a:solidFill>
                <a:latin typeface="Bookman Old Style" pitchFamily="18" charset="0"/>
                <a:ea typeface="Droid Sans Fallback" charset="0"/>
                <a:cs typeface="Droid Sans Fallback" charset="0"/>
              </a:rPr>
              <a:t>bent tube micro manometer</a:t>
            </a:r>
          </a:p>
        </p:txBody>
      </p:sp>
      <p:sp>
        <p:nvSpPr>
          <p:cNvPr id="13314"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0" y="2636838"/>
            <a:ext cx="4797425" cy="3597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4292600"/>
            <a:ext cx="2879725" cy="2159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7" name="Text Box 5"/>
          <p:cNvSpPr txBox="1">
            <a:spLocks noChangeArrowheads="1"/>
          </p:cNvSpPr>
          <p:nvPr/>
        </p:nvSpPr>
        <p:spPr bwMode="auto">
          <a:xfrm>
            <a:off x="900113" y="692150"/>
            <a:ext cx="3095625"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Is characterized by a constant relative error and a nonlinear scale</a:t>
            </a:r>
          </a:p>
        </p:txBody>
      </p:sp>
      <p:grpSp>
        <p:nvGrpSpPr>
          <p:cNvPr id="13318" name="Group 6"/>
          <p:cNvGrpSpPr>
            <a:grpSpLocks/>
          </p:cNvGrpSpPr>
          <p:nvPr/>
        </p:nvGrpSpPr>
        <p:grpSpPr bwMode="auto">
          <a:xfrm>
            <a:off x="0" y="0"/>
            <a:ext cx="819150" cy="6850063"/>
            <a:chOff x="0" y="0"/>
            <a:chExt cx="516" cy="4315"/>
          </a:xfrm>
        </p:grpSpPr>
        <p:sp>
          <p:nvSpPr>
            <p:cNvPr id="13319" name="Rectangle 7"/>
            <p:cNvSpPr>
              <a:spLocks noChangeArrowheads="1"/>
            </p:cNvSpPr>
            <p:nvPr/>
          </p:nvSpPr>
          <p:spPr bwMode="auto">
            <a:xfrm>
              <a:off x="0" y="0"/>
              <a:ext cx="290" cy="4315"/>
            </a:xfrm>
            <a:prstGeom prst="rect">
              <a:avLst/>
            </a:prstGeom>
            <a:blipFill dpi="0" rotWithShape="0">
              <a:blip r:embed="rId5"/>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3320" name="Rectangle 8"/>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3321"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638" y="1308100"/>
            <a:ext cx="7985125"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Rectangle 9"/>
          <p:cNvSpPr>
            <a:spLocks noChangeArrowheads="1"/>
          </p:cNvSpPr>
          <p:nvPr/>
        </p:nvSpPr>
        <p:spPr bwMode="auto">
          <a:xfrm>
            <a:off x="-36513" y="6461125"/>
            <a:ext cx="6969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000">
                <a:solidFill>
                  <a:schemeClr val="bg1"/>
                </a:solidFill>
              </a:rPr>
              <a:t>2009.</a:t>
            </a:r>
          </a:p>
          <a:p>
            <a:pPr eaLnBrk="1" hangingPunct="1">
              <a:spcBef>
                <a:spcPct val="0"/>
              </a:spcBef>
              <a:buFontTx/>
              <a:buNone/>
            </a:pPr>
            <a:r>
              <a:rPr lang="hu-HU" altLang="hu-HU" sz="1000">
                <a:solidFill>
                  <a:schemeClr val="bg1"/>
                </a:solidFill>
              </a:rPr>
              <a:t>tavasz</a:t>
            </a:r>
          </a:p>
        </p:txBody>
      </p:sp>
      <p:sp>
        <p:nvSpPr>
          <p:cNvPr id="27652"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a:t>
            </a:r>
            <a:r>
              <a:rPr lang="en-US" sz="2000" b="0" dirty="0">
                <a:solidFill>
                  <a:srgbClr val="333399"/>
                </a:solidFill>
                <a:latin typeface="Bookman Old Style" pitchFamily="18" charset="0"/>
                <a:ea typeface="Droid Sans Fallback" charset="0"/>
                <a:cs typeface="Droid Sans Fallback" charset="0"/>
              </a:rPr>
              <a:t>bent tube micro manometer</a:t>
            </a:r>
          </a:p>
        </p:txBody>
      </p:sp>
      <p:sp>
        <p:nvSpPr>
          <p:cNvPr id="27654" name="Text Box 15"/>
          <p:cNvSpPr txBox="1">
            <a:spLocks noChangeArrowheads="1"/>
          </p:cNvSpPr>
          <p:nvPr/>
        </p:nvSpPr>
        <p:spPr bwMode="auto">
          <a:xfrm>
            <a:off x="900113" y="692150"/>
            <a:ext cx="74883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1125"/>
              </a:spcBef>
              <a:buClrTx/>
              <a:buFontTx/>
              <a:buNone/>
            </a:pPr>
            <a:r>
              <a:rPr lang="en-US" sz="1800" b="0" dirty="0">
                <a:solidFill>
                  <a:srgbClr val="333399"/>
                </a:solidFill>
              </a:rPr>
              <a:t>Is characterized by a constant relative error and a nonlinear scale</a:t>
            </a:r>
          </a:p>
        </p:txBody>
      </p:sp>
      <p:grpSp>
        <p:nvGrpSpPr>
          <p:cNvPr id="27655" name="Group 16"/>
          <p:cNvGrpSpPr>
            <a:grpSpLocks/>
          </p:cNvGrpSpPr>
          <p:nvPr/>
        </p:nvGrpSpPr>
        <p:grpSpPr bwMode="auto">
          <a:xfrm>
            <a:off x="0" y="0"/>
            <a:ext cx="827088" cy="6858000"/>
            <a:chOff x="0" y="0"/>
            <a:chExt cx="521" cy="4320"/>
          </a:xfrm>
        </p:grpSpPr>
        <p:sp>
          <p:nvSpPr>
            <p:cNvPr id="27656" name="Rectangle 17"/>
            <p:cNvSpPr>
              <a:spLocks noChangeArrowheads="1"/>
            </p:cNvSpPr>
            <p:nvPr/>
          </p:nvSpPr>
          <p:spPr bwMode="auto">
            <a:xfrm>
              <a:off x="0" y="0"/>
              <a:ext cx="295" cy="4320"/>
            </a:xfrm>
            <a:prstGeom prst="rect">
              <a:avLst/>
            </a:prstGeom>
            <a:blipFill dpi="0" rotWithShape="1">
              <a:blip r:embed="rId4"/>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27657" name="Rectangle 18"/>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27658" name="Picture 19" descr="ARAMLASTAN_TSZ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280104409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1" name="Rectangle 9"/>
          <p:cNvSpPr>
            <a:spLocks noChangeArrowheads="1"/>
          </p:cNvSpPr>
          <p:nvPr/>
        </p:nvSpPr>
        <p:spPr bwMode="auto">
          <a:xfrm>
            <a:off x="-36513" y="6461125"/>
            <a:ext cx="6969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000">
                <a:solidFill>
                  <a:schemeClr val="bg1"/>
                </a:solidFill>
              </a:rPr>
              <a:t>2009.</a:t>
            </a:r>
          </a:p>
          <a:p>
            <a:pPr eaLnBrk="1" hangingPunct="1">
              <a:spcBef>
                <a:spcPct val="0"/>
              </a:spcBef>
              <a:buFontTx/>
              <a:buNone/>
            </a:pPr>
            <a:r>
              <a:rPr lang="hu-HU" altLang="hu-HU" sz="1000">
                <a:solidFill>
                  <a:schemeClr val="bg1"/>
                </a:solidFill>
              </a:rPr>
              <a:t>tavasz</a:t>
            </a:r>
          </a:p>
        </p:txBody>
      </p:sp>
      <p:sp>
        <p:nvSpPr>
          <p:cNvPr id="27652"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a:t>
            </a:r>
            <a:r>
              <a:rPr lang="en-US" sz="2000" b="0" dirty="0">
                <a:solidFill>
                  <a:srgbClr val="333399"/>
                </a:solidFill>
                <a:latin typeface="Bookman Old Style" pitchFamily="18" charset="0"/>
                <a:ea typeface="Droid Sans Fallback" charset="0"/>
                <a:cs typeface="Droid Sans Fallback" charset="0"/>
              </a:rPr>
              <a:t>bent tube micro manometer</a:t>
            </a:r>
          </a:p>
        </p:txBody>
      </p:sp>
      <p:sp>
        <p:nvSpPr>
          <p:cNvPr id="27654" name="Text Box 15"/>
          <p:cNvSpPr txBox="1">
            <a:spLocks noChangeArrowheads="1"/>
          </p:cNvSpPr>
          <p:nvPr/>
        </p:nvSpPr>
        <p:spPr bwMode="auto">
          <a:xfrm>
            <a:off x="1010816" y="692150"/>
            <a:ext cx="74883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1125"/>
              </a:spcBef>
              <a:buClrTx/>
              <a:buFontTx/>
              <a:buNone/>
            </a:pPr>
            <a:r>
              <a:rPr lang="hu-HU" sz="1800" b="0" dirty="0" err="1">
                <a:solidFill>
                  <a:srgbClr val="333399"/>
                </a:solidFill>
              </a:rPr>
              <a:t>Where</a:t>
            </a:r>
            <a:r>
              <a:rPr lang="hu-HU" sz="1800" b="0" dirty="0">
                <a:solidFill>
                  <a:srgbClr val="333399"/>
                </a:solidFill>
              </a:rPr>
              <a:t> </a:t>
            </a:r>
            <a:r>
              <a:rPr lang="hu-HU" sz="1800" b="0" dirty="0" err="1">
                <a:solidFill>
                  <a:srgbClr val="333399"/>
                </a:solidFill>
              </a:rPr>
              <a:t>do</a:t>
            </a:r>
            <a:r>
              <a:rPr lang="hu-HU" sz="1800" b="0" dirty="0">
                <a:solidFill>
                  <a:srgbClr val="333399"/>
                </a:solidFill>
              </a:rPr>
              <a:t> </a:t>
            </a:r>
            <a:r>
              <a:rPr lang="hu-HU" sz="1800" b="0" dirty="0" err="1">
                <a:solidFill>
                  <a:srgbClr val="333399"/>
                </a:solidFill>
              </a:rPr>
              <a:t>they</a:t>
            </a:r>
            <a:r>
              <a:rPr lang="hu-HU" sz="1800" b="0" dirty="0">
                <a:solidFill>
                  <a:srgbClr val="333399"/>
                </a:solidFill>
              </a:rPr>
              <a:t> </a:t>
            </a:r>
            <a:r>
              <a:rPr lang="hu-HU" sz="1800" b="0" dirty="0" err="1">
                <a:solidFill>
                  <a:srgbClr val="333399"/>
                </a:solidFill>
              </a:rPr>
              <a:t>still</a:t>
            </a:r>
            <a:r>
              <a:rPr lang="hu-HU" sz="1800" b="0" dirty="0">
                <a:solidFill>
                  <a:srgbClr val="333399"/>
                </a:solidFill>
              </a:rPr>
              <a:t> </a:t>
            </a:r>
            <a:r>
              <a:rPr lang="hu-HU" sz="1800" b="0" dirty="0" err="1">
                <a:solidFill>
                  <a:srgbClr val="333399"/>
                </a:solidFill>
              </a:rPr>
              <a:t>use</a:t>
            </a:r>
            <a:r>
              <a:rPr lang="hu-HU" sz="1800" b="0" dirty="0">
                <a:solidFill>
                  <a:srgbClr val="333399"/>
                </a:solidFill>
              </a:rPr>
              <a:t> </a:t>
            </a:r>
            <a:r>
              <a:rPr lang="hu-HU" sz="1800" b="0" dirty="0" err="1">
                <a:solidFill>
                  <a:srgbClr val="333399"/>
                </a:solidFill>
              </a:rPr>
              <a:t>tube</a:t>
            </a:r>
            <a:r>
              <a:rPr lang="hu-HU" sz="1800" b="0" dirty="0">
                <a:solidFill>
                  <a:srgbClr val="333399"/>
                </a:solidFill>
              </a:rPr>
              <a:t> </a:t>
            </a:r>
            <a:r>
              <a:rPr lang="hu-HU" sz="1800" b="0" dirty="0" err="1">
                <a:solidFill>
                  <a:srgbClr val="333399"/>
                </a:solidFill>
              </a:rPr>
              <a:t>manometers</a:t>
            </a:r>
            <a:r>
              <a:rPr lang="hu-HU" sz="1800" b="0" dirty="0">
                <a:solidFill>
                  <a:srgbClr val="333399"/>
                </a:solidFill>
              </a:rPr>
              <a:t>?</a:t>
            </a:r>
            <a:endParaRPr lang="en-US" sz="1800" b="0" dirty="0">
              <a:solidFill>
                <a:srgbClr val="333399"/>
              </a:solidFill>
            </a:endParaRPr>
          </a:p>
        </p:txBody>
      </p:sp>
      <p:grpSp>
        <p:nvGrpSpPr>
          <p:cNvPr id="27655" name="Group 16"/>
          <p:cNvGrpSpPr>
            <a:grpSpLocks/>
          </p:cNvGrpSpPr>
          <p:nvPr/>
        </p:nvGrpSpPr>
        <p:grpSpPr bwMode="auto">
          <a:xfrm>
            <a:off x="0" y="0"/>
            <a:ext cx="827088" cy="6858000"/>
            <a:chOff x="0" y="0"/>
            <a:chExt cx="521" cy="4320"/>
          </a:xfrm>
        </p:grpSpPr>
        <p:sp>
          <p:nvSpPr>
            <p:cNvPr id="27656" name="Rectangle 17"/>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27657" name="Rectangle 18"/>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27658" name="Picture 19"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pic>
        <p:nvPicPr>
          <p:cNvPr id="29698" name="Picture 2">
            <a:extLst>
              <a:ext uri="{FF2B5EF4-FFF2-40B4-BE49-F238E27FC236}">
                <a16:creationId xmlns:a16="http://schemas.microsoft.com/office/drawing/2014/main" id="{50F7F1E5-FB7D-4B50-9FF4-7AA5A1643A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225" y="1844824"/>
            <a:ext cx="3533775" cy="37719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15">
            <a:extLst>
              <a:ext uri="{FF2B5EF4-FFF2-40B4-BE49-F238E27FC236}">
                <a16:creationId xmlns:a16="http://schemas.microsoft.com/office/drawing/2014/main" id="{CBFE877E-E8F4-4C0C-B139-9C49EDECD78E}"/>
              </a:ext>
            </a:extLst>
          </p:cNvPr>
          <p:cNvSpPr txBox="1">
            <a:spLocks noChangeArrowheads="1"/>
          </p:cNvSpPr>
          <p:nvPr/>
        </p:nvSpPr>
        <p:spPr bwMode="auto">
          <a:xfrm>
            <a:off x="5446088" y="1813584"/>
            <a:ext cx="3048463" cy="272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1125"/>
              </a:spcBef>
              <a:buClrTx/>
              <a:buFontTx/>
              <a:buNone/>
            </a:pPr>
            <a:r>
              <a:rPr lang="hu-HU" sz="1800" b="0" dirty="0" err="1">
                <a:solidFill>
                  <a:srgbClr val="333399"/>
                </a:solidFill>
              </a:rPr>
              <a:t>Cleanrooms</a:t>
            </a:r>
            <a:r>
              <a:rPr lang="hu-HU" sz="1800" b="0" dirty="0">
                <a:solidFill>
                  <a:srgbClr val="333399"/>
                </a:solidFill>
              </a:rPr>
              <a:t>: </a:t>
            </a:r>
            <a:r>
              <a:rPr lang="en-US" sz="1800" b="0" dirty="0">
                <a:solidFill>
                  <a:srgbClr val="333399"/>
                </a:solidFill>
              </a:rPr>
              <a:t>designed to maintain extremely low levels of particulates, such as dust, airborne organisms, or </a:t>
            </a:r>
            <a:r>
              <a:rPr lang="en-US" sz="1800" b="0" dirty="0" err="1">
                <a:solidFill>
                  <a:srgbClr val="333399"/>
                </a:solidFill>
              </a:rPr>
              <a:t>vaporised</a:t>
            </a:r>
            <a:r>
              <a:rPr lang="en-US" sz="1800" b="0" dirty="0">
                <a:solidFill>
                  <a:srgbClr val="333399"/>
                </a:solidFill>
              </a:rPr>
              <a:t> particles.</a:t>
            </a:r>
            <a:r>
              <a:rPr lang="hu-HU" sz="1800" b="0" dirty="0">
                <a:solidFill>
                  <a:srgbClr val="333399"/>
                </a:solidFill>
              </a:rPr>
              <a:t> </a:t>
            </a:r>
            <a:r>
              <a:rPr lang="hu-HU" sz="1800" b="0" dirty="0" err="1">
                <a:solidFill>
                  <a:srgbClr val="333399"/>
                </a:solidFill>
              </a:rPr>
              <a:t>Overpressure</a:t>
            </a:r>
            <a:r>
              <a:rPr lang="hu-HU" sz="1800" b="0" dirty="0">
                <a:solidFill>
                  <a:srgbClr val="333399"/>
                </a:solidFill>
              </a:rPr>
              <a:t> of </a:t>
            </a:r>
            <a:r>
              <a:rPr lang="hu-HU" sz="1800" b="0" dirty="0" err="1">
                <a:solidFill>
                  <a:srgbClr val="333399"/>
                </a:solidFill>
              </a:rPr>
              <a:t>about</a:t>
            </a:r>
            <a:r>
              <a:rPr lang="hu-HU" sz="1800" b="0" dirty="0">
                <a:solidFill>
                  <a:srgbClr val="333399"/>
                </a:solidFill>
              </a:rPr>
              <a:t> 5-50 Pa.</a:t>
            </a:r>
          </a:p>
          <a:p>
            <a:pPr>
              <a:spcBef>
                <a:spcPts val="1125"/>
              </a:spcBef>
              <a:buClrTx/>
              <a:buFontTx/>
              <a:buNone/>
            </a:pPr>
            <a:r>
              <a:rPr lang="hu-HU" sz="1800" b="0" dirty="0" err="1">
                <a:solidFill>
                  <a:srgbClr val="333399"/>
                </a:solidFill>
              </a:rPr>
              <a:t>It</a:t>
            </a:r>
            <a:r>
              <a:rPr lang="hu-HU" sz="1800" b="0" dirty="0">
                <a:solidFill>
                  <a:srgbClr val="333399"/>
                </a:solidFill>
              </a:rPr>
              <a:t> is </a:t>
            </a:r>
            <a:r>
              <a:rPr lang="hu-HU" sz="1800" b="0" dirty="0" err="1">
                <a:solidFill>
                  <a:srgbClr val="333399"/>
                </a:solidFill>
              </a:rPr>
              <a:t>easy</a:t>
            </a:r>
            <a:r>
              <a:rPr lang="hu-HU" sz="1800" b="0" dirty="0">
                <a:solidFill>
                  <a:srgbClr val="333399"/>
                </a:solidFill>
              </a:rPr>
              <a:t> </a:t>
            </a:r>
            <a:r>
              <a:rPr lang="hu-HU" sz="1800" b="0" dirty="0" err="1">
                <a:solidFill>
                  <a:srgbClr val="333399"/>
                </a:solidFill>
              </a:rPr>
              <a:t>to</a:t>
            </a:r>
            <a:r>
              <a:rPr lang="hu-HU" sz="1800" b="0" dirty="0">
                <a:solidFill>
                  <a:srgbClr val="333399"/>
                </a:solidFill>
              </a:rPr>
              <a:t> monitor </a:t>
            </a:r>
            <a:r>
              <a:rPr lang="hu-HU" sz="1800" b="0" dirty="0" err="1">
                <a:solidFill>
                  <a:srgbClr val="333399"/>
                </a:solidFill>
              </a:rPr>
              <a:t>with</a:t>
            </a:r>
            <a:r>
              <a:rPr lang="hu-HU" sz="1800" b="0" dirty="0">
                <a:solidFill>
                  <a:srgbClr val="333399"/>
                </a:solidFill>
              </a:rPr>
              <a:t> a </a:t>
            </a:r>
            <a:r>
              <a:rPr lang="hu-HU" sz="1800" b="0" dirty="0" err="1">
                <a:solidFill>
                  <a:srgbClr val="333399"/>
                </a:solidFill>
              </a:rPr>
              <a:t>tube</a:t>
            </a:r>
            <a:r>
              <a:rPr lang="hu-HU" sz="1800" b="0" dirty="0">
                <a:solidFill>
                  <a:srgbClr val="333399"/>
                </a:solidFill>
              </a:rPr>
              <a:t> </a:t>
            </a:r>
            <a:r>
              <a:rPr lang="hu-HU" sz="1800" b="0" dirty="0" err="1">
                <a:solidFill>
                  <a:srgbClr val="333399"/>
                </a:solidFill>
              </a:rPr>
              <a:t>manometer</a:t>
            </a:r>
            <a:endParaRPr lang="hu-HU" sz="1800" b="0" dirty="0">
              <a:solidFill>
                <a:srgbClr val="333399"/>
              </a:solidFill>
            </a:endParaRPr>
          </a:p>
        </p:txBody>
      </p:sp>
      <p:pic>
        <p:nvPicPr>
          <p:cNvPr id="29700" name="Picture 4">
            <a:extLst>
              <a:ext uri="{FF2B5EF4-FFF2-40B4-BE49-F238E27FC236}">
                <a16:creationId xmlns:a16="http://schemas.microsoft.com/office/drawing/2014/main" id="{E18DACF0-F237-4D5E-BD37-527F8BE9E2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175" y="4577008"/>
            <a:ext cx="2457450" cy="20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6096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4337" name="Group 1"/>
          <p:cNvGrpSpPr>
            <a:grpSpLocks/>
          </p:cNvGrpSpPr>
          <p:nvPr/>
        </p:nvGrpSpPr>
        <p:grpSpPr bwMode="auto">
          <a:xfrm>
            <a:off x="0" y="0"/>
            <a:ext cx="819150" cy="6850063"/>
            <a:chOff x="0" y="0"/>
            <a:chExt cx="516" cy="4315"/>
          </a:xfrm>
        </p:grpSpPr>
        <p:sp>
          <p:nvSpPr>
            <p:cNvPr id="1433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433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43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434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EMB-001 </a:t>
            </a:r>
            <a:r>
              <a:rPr lang="en-US" sz="2000" b="0" dirty="0">
                <a:solidFill>
                  <a:srgbClr val="333399"/>
                </a:solidFill>
                <a:latin typeface="Bookman Old Style" pitchFamily="18" charset="0"/>
                <a:ea typeface="Droid Sans Fallback" charset="0"/>
                <a:cs typeface="Droid Sans Fallback" charset="0"/>
              </a:rPr>
              <a:t>digital manometer</a:t>
            </a:r>
          </a:p>
        </p:txBody>
      </p:sp>
      <p:sp>
        <p:nvSpPr>
          <p:cNvPr id="1434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1434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638" y="2997200"/>
            <a:ext cx="3157537" cy="3600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4" name="Rectangle 8"/>
          <p:cNvSpPr>
            <a:spLocks noChangeArrowheads="1"/>
          </p:cNvSpPr>
          <p:nvPr/>
        </p:nvSpPr>
        <p:spPr bwMode="auto">
          <a:xfrm>
            <a:off x="2189285" y="812434"/>
            <a:ext cx="5787780" cy="1756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List of buttons to be used during the measurements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On/Off	</a:t>
            </a:r>
            <a:r>
              <a:rPr lang="hu-HU" b="0" dirty="0">
                <a:solidFill>
                  <a:srgbClr val="333399"/>
                </a:solidFill>
                <a:cs typeface="Times New Roman" pitchFamily="18" charset="0"/>
              </a:rPr>
              <a:t> 	</a:t>
            </a:r>
            <a:r>
              <a:rPr lang="en-US" b="0" dirty="0">
                <a:solidFill>
                  <a:srgbClr val="333399"/>
                </a:solidFill>
                <a:cs typeface="Times New Roman" pitchFamily="18" charset="0"/>
              </a:rPr>
              <a:t>			Green button</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Factory reset 		</a:t>
            </a:r>
            <a:r>
              <a:rPr lang="hu-HU" b="0" dirty="0">
                <a:solidFill>
                  <a:srgbClr val="333399"/>
                </a:solidFill>
                <a:cs typeface="Times New Roman" pitchFamily="18" charset="0"/>
              </a:rPr>
              <a:t>	„0” </a:t>
            </a:r>
            <a:r>
              <a:rPr lang="en-US" b="0" dirty="0">
                <a:solidFill>
                  <a:srgbClr val="333399"/>
                </a:solidFill>
                <a:cs typeface="Times New Roman" pitchFamily="18" charset="0"/>
              </a:rPr>
              <a:t>followed by the </a:t>
            </a:r>
            <a:r>
              <a:rPr lang="hu-HU" b="0" dirty="0">
                <a:solidFill>
                  <a:srgbClr val="333399"/>
                </a:solidFill>
                <a:cs typeface="Times New Roman" pitchFamily="18" charset="0"/>
              </a:rPr>
              <a:t>„STR Nr</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Changing the channel</a:t>
            </a:r>
            <a:r>
              <a:rPr lang="hu-HU" b="0" dirty="0">
                <a:solidFill>
                  <a:srgbClr val="333399"/>
                </a:solidFill>
                <a:cs typeface="Times New Roman" pitchFamily="18" charset="0"/>
              </a:rPr>
              <a:t> </a:t>
            </a:r>
            <a:r>
              <a:rPr lang="en-US" b="0" dirty="0">
                <a:solidFill>
                  <a:srgbClr val="333399"/>
                </a:solidFill>
                <a:cs typeface="Times New Roman" pitchFamily="18" charset="0"/>
              </a:rPr>
              <a:t>	</a:t>
            </a:r>
            <a:r>
              <a:rPr lang="hu-HU" b="0" dirty="0">
                <a:solidFill>
                  <a:srgbClr val="333399"/>
                </a:solidFill>
                <a:cs typeface="Times New Roman" pitchFamily="18" charset="0"/>
              </a:rPr>
              <a:t>„CH I/II”</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Setting </a:t>
            </a:r>
            <a:r>
              <a:rPr lang="hu-HU" b="0" dirty="0">
                <a:solidFill>
                  <a:srgbClr val="333399"/>
                </a:solidFill>
                <a:cs typeface="Times New Roman" pitchFamily="18" charset="0"/>
              </a:rPr>
              <a:t>0 Pa 			</a:t>
            </a:r>
            <a:r>
              <a:rPr lang="en-US" b="0" dirty="0">
                <a:solidFill>
                  <a:srgbClr val="333399"/>
                </a:solidFill>
                <a:cs typeface="Times New Roman" pitchFamily="18" charset="0"/>
              </a:rPr>
              <a:t>	</a:t>
            </a:r>
            <a:r>
              <a:rPr lang="hu-HU" b="0" dirty="0">
                <a:solidFill>
                  <a:srgbClr val="333399"/>
                </a:solidFill>
                <a:cs typeface="Times New Roman" pitchFamily="18" charset="0"/>
              </a:rPr>
              <a:t>„0 Pa”</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Averaging time(</a:t>
            </a:r>
            <a:r>
              <a:rPr lang="hu-HU" b="0" dirty="0">
                <a:solidFill>
                  <a:srgbClr val="333399"/>
                </a:solidFill>
                <a:cs typeface="Times New Roman" pitchFamily="18" charset="0"/>
              </a:rPr>
              <a:t>1/3/15s)	„Fast/Medium/Slow”</a:t>
            </a:r>
            <a:r>
              <a:rPr lang="hu-HU" b="0" dirty="0">
                <a:solidFill>
                  <a:srgbClr val="333399"/>
                </a:solidFill>
                <a:ea typeface="Droid Sans Fallback" charset="0"/>
                <a:cs typeface="Droid Sans Fallback" charset="0"/>
              </a:rPr>
              <a:t> (F/M/S)</a:t>
            </a:r>
          </a:p>
        </p:txBody>
      </p:sp>
      <p:sp>
        <p:nvSpPr>
          <p:cNvPr id="14345" name="Rectangle 9"/>
          <p:cNvSpPr>
            <a:spLocks noChangeArrowheads="1"/>
          </p:cNvSpPr>
          <p:nvPr/>
        </p:nvSpPr>
        <p:spPr bwMode="auto">
          <a:xfrm>
            <a:off x="685800" y="2997200"/>
            <a:ext cx="294798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Measurement range</a:t>
            </a:r>
            <a:r>
              <a:rPr lang="hu-HU" b="0" dirty="0">
                <a:solidFill>
                  <a:srgbClr val="333399"/>
                </a:solidFill>
                <a:ea typeface="Droid Sans Fallback" charset="0"/>
                <a:cs typeface="Droid Sans Fallback" charset="0"/>
              </a:rPr>
              <a:t>: </a:t>
            </a:r>
          </a:p>
        </p:txBody>
      </p:sp>
      <p:sp>
        <p:nvSpPr>
          <p:cNvPr id="14348" name="Rectangle 12"/>
          <p:cNvSpPr>
            <a:spLocks noChangeArrowheads="1"/>
          </p:cNvSpPr>
          <p:nvPr/>
        </p:nvSpPr>
        <p:spPr bwMode="auto">
          <a:xfrm>
            <a:off x="684213" y="3429000"/>
            <a:ext cx="28511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Measurement error</a:t>
            </a:r>
            <a:r>
              <a:rPr lang="hu-HU" b="0" dirty="0">
                <a:solidFill>
                  <a:srgbClr val="333399"/>
                </a:solidFill>
                <a:ea typeface="Droid Sans Fallback" charset="0"/>
                <a:cs typeface="Droid Sans Fallback" charset="0"/>
              </a:rPr>
              <a:t>: </a:t>
            </a:r>
          </a:p>
        </p:txBody>
      </p:sp>
      <p:pic>
        <p:nvPicPr>
          <p:cNvPr id="14349"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8850" y="4021138"/>
            <a:ext cx="4260850" cy="2584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2" name="Objektum 1"/>
          <p:cNvGraphicFramePr>
            <a:graphicFrameLocks noChangeAspect="1"/>
          </p:cNvGraphicFramePr>
          <p:nvPr>
            <p:extLst>
              <p:ext uri="{D42A27DB-BD31-4B8C-83A1-F6EECF244321}">
                <p14:modId xmlns:p14="http://schemas.microsoft.com/office/powerpoint/2010/main" val="2834810515"/>
              </p:ext>
            </p:extLst>
          </p:nvPr>
        </p:nvGraphicFramePr>
        <p:xfrm>
          <a:off x="3616405" y="2951372"/>
          <a:ext cx="1963707" cy="356356"/>
        </p:xfrm>
        <a:graphic>
          <a:graphicData uri="http://schemas.openxmlformats.org/presentationml/2006/ole">
            <mc:AlternateContent xmlns:mc="http://schemas.openxmlformats.org/markup-compatibility/2006">
              <mc:Choice xmlns:v="urn:schemas-microsoft-com:vml" Requires="v">
                <p:oleObj name="Equation" r:id="rId7" imgW="939600" imgH="203040" progId="Equation.3">
                  <p:embed/>
                </p:oleObj>
              </mc:Choice>
              <mc:Fallback>
                <p:oleObj name="Equation" r:id="rId7" imgW="939600" imgH="203040" progId="Equation.3">
                  <p:embed/>
                  <p:pic>
                    <p:nvPicPr>
                      <p:cNvPr id="0" name="Objektum 1"/>
                      <p:cNvPicPr>
                        <a:picLocks noChangeAspect="1" noChangeArrowheads="1"/>
                      </p:cNvPicPr>
                      <p:nvPr/>
                    </p:nvPicPr>
                    <p:blipFill>
                      <a:blip r:embed="rId8"/>
                      <a:srcRect/>
                      <a:stretch>
                        <a:fillRect/>
                      </a:stretch>
                    </p:blipFill>
                    <p:spPr bwMode="auto">
                      <a:xfrm>
                        <a:off x="3616405" y="2951372"/>
                        <a:ext cx="1963707" cy="356356"/>
                      </a:xfrm>
                      <a:prstGeom prst="rect">
                        <a:avLst/>
                      </a:prstGeom>
                      <a:noFill/>
                      <a:ln>
                        <a:noFill/>
                      </a:ln>
                      <a:effectLst/>
                    </p:spPr>
                  </p:pic>
                </p:oleObj>
              </mc:Fallback>
            </mc:AlternateContent>
          </a:graphicData>
        </a:graphic>
      </p:graphicFrame>
      <p:graphicFrame>
        <p:nvGraphicFramePr>
          <p:cNvPr id="3" name="Objektum 2"/>
          <p:cNvGraphicFramePr>
            <a:graphicFrameLocks noChangeAspect="1"/>
          </p:cNvGraphicFramePr>
          <p:nvPr>
            <p:extLst>
              <p:ext uri="{D42A27DB-BD31-4B8C-83A1-F6EECF244321}">
                <p14:modId xmlns:p14="http://schemas.microsoft.com/office/powerpoint/2010/main" val="4064706919"/>
              </p:ext>
            </p:extLst>
          </p:nvPr>
        </p:nvGraphicFramePr>
        <p:xfrm>
          <a:off x="3699323" y="3380760"/>
          <a:ext cx="1664766" cy="408178"/>
        </p:xfrm>
        <a:graphic>
          <a:graphicData uri="http://schemas.openxmlformats.org/presentationml/2006/ole">
            <mc:AlternateContent xmlns:mc="http://schemas.openxmlformats.org/markup-compatibility/2006">
              <mc:Choice xmlns:v="urn:schemas-microsoft-com:vml" Requires="v">
                <p:oleObj name="Equation" r:id="rId9" imgW="698400" imgH="203040" progId="Equation.3">
                  <p:embed/>
                </p:oleObj>
              </mc:Choice>
              <mc:Fallback>
                <p:oleObj name="Equation" r:id="rId9" imgW="698400" imgH="203040" progId="Equation.3">
                  <p:embed/>
                  <p:pic>
                    <p:nvPicPr>
                      <p:cNvPr id="0" name="Objektum 1"/>
                      <p:cNvPicPr>
                        <a:picLocks noChangeAspect="1" noChangeArrowheads="1"/>
                      </p:cNvPicPr>
                      <p:nvPr/>
                    </p:nvPicPr>
                    <p:blipFill>
                      <a:blip r:embed="rId10"/>
                      <a:srcRect/>
                      <a:stretch>
                        <a:fillRect/>
                      </a:stretch>
                    </p:blipFill>
                    <p:spPr bwMode="auto">
                      <a:xfrm>
                        <a:off x="3699323" y="3380760"/>
                        <a:ext cx="1664766" cy="408178"/>
                      </a:xfrm>
                      <a:prstGeom prst="rect">
                        <a:avLst/>
                      </a:prstGeom>
                      <a:noFill/>
                      <a:ln>
                        <a:noFill/>
                      </a:ln>
                      <a:effectLst/>
                    </p:spPr>
                  </p:pic>
                </p:oleObj>
              </mc:Fallback>
            </mc:AlternateContent>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0" y="0"/>
            <a:ext cx="827088" cy="6858000"/>
            <a:chOff x="0" y="0"/>
            <a:chExt cx="521" cy="4320"/>
          </a:xfrm>
        </p:grpSpPr>
        <p:sp>
          <p:nvSpPr>
            <p:cNvPr id="29710" name="Rectangle 3"/>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29711"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29712" name="Picture 5"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01"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EMB-001 </a:t>
            </a:r>
            <a:r>
              <a:rPr lang="en-US" sz="2000" b="0" dirty="0">
                <a:solidFill>
                  <a:srgbClr val="333399"/>
                </a:solidFill>
                <a:latin typeface="Bookman Old Style" pitchFamily="18" charset="0"/>
                <a:ea typeface="Droid Sans Fallback" charset="0"/>
                <a:cs typeface="Droid Sans Fallback" charset="0"/>
              </a:rPr>
              <a:t>digital manometer</a:t>
            </a:r>
          </a:p>
        </p:txBody>
      </p:sp>
      <p:sp>
        <p:nvSpPr>
          <p:cNvPr id="29704" name="Rectangle 17"/>
          <p:cNvSpPr>
            <a:spLocks noChangeArrowheads="1"/>
          </p:cNvSpPr>
          <p:nvPr/>
        </p:nvSpPr>
        <p:spPr bwMode="auto">
          <a:xfrm>
            <a:off x="827088" y="1740297"/>
            <a:ext cx="769143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hu-HU" sz="2000" dirty="0">
                <a:solidFill>
                  <a:schemeClr val="accent2"/>
                </a:solidFill>
                <a:latin typeface="Huni_Quorum Medium BT" pitchFamily="34" charset="-18"/>
                <a:cs typeface="Times New Roman" panose="02020603050405020304" pitchFamily="18" charset="0"/>
              </a:rPr>
              <a:t>Calibration of the EMB-001 digital manometer (obligatory!):</a:t>
            </a:r>
          </a:p>
          <a:p>
            <a:pPr marL="285750" indent="-285750" algn="just" eaLnBrk="1" hangingPunct="1">
              <a:spcBef>
                <a:spcPct val="0"/>
              </a:spcBef>
              <a:buFontTx/>
              <a:buChar char="-"/>
            </a:pPr>
            <a:r>
              <a:rPr lang="en-US" altLang="hu-HU" sz="2000" b="0" dirty="0">
                <a:solidFill>
                  <a:schemeClr val="accent2"/>
                </a:solidFill>
                <a:latin typeface="Huni_Quorum Medium BT" pitchFamily="34" charset="-18"/>
                <a:cs typeface="Times New Roman" panose="02020603050405020304" pitchFamily="18" charset="0"/>
              </a:rPr>
              <a:t>The digital manometer is compared to a more accurate instrument: the </a:t>
            </a:r>
            <a:r>
              <a:rPr lang="en-US" altLang="hu-HU" sz="2000" dirty="0">
                <a:solidFill>
                  <a:schemeClr val="accent2"/>
                </a:solidFill>
                <a:latin typeface="Huni_Quorum Medium BT" pitchFamily="34" charset="-18"/>
                <a:cs typeface="Times New Roman" panose="02020603050405020304" pitchFamily="18" charset="0"/>
              </a:rPr>
              <a:t>Betz micro manometer </a:t>
            </a:r>
          </a:p>
          <a:p>
            <a:pPr marL="285750" indent="-285750" algn="just" eaLnBrk="1" hangingPunct="1">
              <a:spcBef>
                <a:spcPct val="0"/>
              </a:spcBef>
              <a:buFontTx/>
              <a:buChar char="-"/>
            </a:pPr>
            <a:r>
              <a:rPr lang="en-US" altLang="hu-HU" sz="2000" b="0" dirty="0">
                <a:solidFill>
                  <a:schemeClr val="accent2"/>
                </a:solidFill>
                <a:latin typeface="Huni_Quorum Medium BT" pitchFamily="34" charset="-18"/>
                <a:cs typeface="Times New Roman" panose="02020603050405020304" pitchFamily="18" charset="0"/>
              </a:rPr>
              <a:t>A </a:t>
            </a:r>
            <a:r>
              <a:rPr lang="en-US" altLang="hu-HU" sz="2000" dirty="0">
                <a:solidFill>
                  <a:schemeClr val="accent2"/>
                </a:solidFill>
                <a:latin typeface="Huni_Quorum Medium BT" pitchFamily="34" charset="-18"/>
                <a:cs typeface="Times New Roman" panose="02020603050405020304" pitchFamily="18" charset="0"/>
              </a:rPr>
              <a:t>regression line </a:t>
            </a:r>
            <a:r>
              <a:rPr lang="en-US" altLang="hu-HU" sz="2000" b="0" dirty="0">
                <a:solidFill>
                  <a:schemeClr val="accent2"/>
                </a:solidFill>
                <a:latin typeface="Huni_Quorum Medium BT" pitchFamily="34" charset="-18"/>
                <a:cs typeface="Times New Roman" panose="02020603050405020304" pitchFamily="18" charset="0"/>
              </a:rPr>
              <a:t>will be used for the calibration </a:t>
            </a:r>
          </a:p>
          <a:p>
            <a:pPr marL="285750" indent="-285750" algn="just" eaLnBrk="1" hangingPunct="1">
              <a:spcBef>
                <a:spcPct val="0"/>
              </a:spcBef>
              <a:buFontTx/>
              <a:buChar char="-"/>
            </a:pPr>
            <a:r>
              <a:rPr lang="en-US" altLang="hu-HU" sz="2000" b="0" dirty="0">
                <a:solidFill>
                  <a:schemeClr val="accent2"/>
                </a:solidFill>
                <a:latin typeface="Huni_Quorum Medium BT" pitchFamily="34" charset="-18"/>
                <a:cs typeface="Times New Roman" panose="02020603050405020304" pitchFamily="18" charset="0"/>
              </a:rPr>
              <a:t>This can be done by a linear trend line in Excel. The values measured with the digital manometer should be on the horizontal axis, an</a:t>
            </a:r>
            <a:r>
              <a:rPr lang="hu-HU" altLang="hu-HU" sz="2000" b="0" dirty="0">
                <a:solidFill>
                  <a:schemeClr val="accent2"/>
                </a:solidFill>
                <a:latin typeface="Huni_Quorum Medium BT" pitchFamily="34" charset="-18"/>
                <a:cs typeface="Times New Roman" panose="02020603050405020304" pitchFamily="18" charset="0"/>
              </a:rPr>
              <a:t>d</a:t>
            </a:r>
            <a:r>
              <a:rPr lang="en-US" altLang="hu-HU" sz="2000" b="0" dirty="0">
                <a:solidFill>
                  <a:schemeClr val="accent2"/>
                </a:solidFill>
                <a:latin typeface="Huni_Quorum Medium BT" pitchFamily="34" charset="-18"/>
                <a:cs typeface="Times New Roman" panose="02020603050405020304" pitchFamily="18" charset="0"/>
              </a:rPr>
              <a:t> the values measured with the Betz should be on the vertical axis. Both should be in Pa dimension. </a:t>
            </a:r>
          </a:p>
          <a:p>
            <a:pPr marL="285750" indent="-285750" algn="just" eaLnBrk="1" hangingPunct="1">
              <a:spcBef>
                <a:spcPct val="0"/>
              </a:spcBef>
              <a:buFontTx/>
              <a:buChar char="-"/>
            </a:pPr>
            <a:r>
              <a:rPr lang="en-US" altLang="hu-HU" sz="2000" b="0" dirty="0">
                <a:solidFill>
                  <a:schemeClr val="accent2"/>
                </a:solidFill>
                <a:latin typeface="Huni_Quorum Medium BT" pitchFamily="34" charset="-18"/>
                <a:cs typeface="Times New Roman" panose="02020603050405020304" pitchFamily="18" charset="0"/>
              </a:rPr>
              <a:t>The accurate measurement values can be determined from the values measured with the digital manometer using the regression line. </a:t>
            </a:r>
            <a:endParaRPr lang="en-US" altLang="hu-HU" sz="2000" b="0" dirty="0">
              <a:solidFill>
                <a:schemeClr val="accent2"/>
              </a:solidFill>
              <a:latin typeface="Huni_Quorum Medium BT" pitchFamily="34" charset="-18"/>
            </a:endParaRPr>
          </a:p>
        </p:txBody>
      </p:sp>
      <p:sp>
        <p:nvSpPr>
          <p:cNvPr id="17"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39348515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0" y="0"/>
            <a:ext cx="827088" cy="6858000"/>
            <a:chOff x="0" y="0"/>
            <a:chExt cx="521" cy="4320"/>
          </a:xfrm>
        </p:grpSpPr>
        <p:sp>
          <p:nvSpPr>
            <p:cNvPr id="29710" name="Rectangle 3"/>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29711" name="Rectangle 4"/>
            <p:cNvSpPr>
              <a:spLocks noChangeArrowheads="1"/>
            </p:cNvSpPr>
            <p:nvPr/>
          </p:nvSpPr>
          <p:spPr bwMode="auto">
            <a:xfrm>
              <a:off x="67" y="73"/>
              <a:ext cx="454" cy="4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29712" name="Picture 5"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01" name="Rectangle 10"/>
          <p:cNvSpPr>
            <a:spLocks noChangeArrowheads="1"/>
          </p:cNvSpPr>
          <p:nvPr/>
        </p:nvSpPr>
        <p:spPr bwMode="auto">
          <a:xfrm>
            <a:off x="971550" y="188913"/>
            <a:ext cx="79930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dirty="0">
                <a:solidFill>
                  <a:srgbClr val="333399"/>
                </a:solidFill>
                <a:latin typeface="Bookman Old Style" pitchFamily="18" charset="0"/>
                <a:ea typeface="Droid Sans Fallback" charset="0"/>
                <a:cs typeface="Droid Sans Fallback" charset="0"/>
              </a:rPr>
              <a:t>Measuring </a:t>
            </a:r>
            <a:r>
              <a:rPr lang="el-GR" sz="2000" b="0" dirty="0">
                <a:solidFill>
                  <a:srgbClr val="333399"/>
                </a:solidFill>
                <a:latin typeface="Bookman Old Style" pitchFamily="18" charset="0"/>
                <a:ea typeface="Droid Sans Fallback" charset="0"/>
                <a:cs typeface="Droid Sans Fallback" charset="0"/>
              </a:rPr>
              <a:t>Δ</a:t>
            </a:r>
            <a:r>
              <a:rPr lang="hu-HU" sz="2000" b="0" dirty="0">
                <a:solidFill>
                  <a:srgbClr val="333399"/>
                </a:solidFill>
                <a:latin typeface="Bookman Old Style" pitchFamily="18" charset="0"/>
                <a:ea typeface="Droid Sans Fallback" charset="0"/>
                <a:cs typeface="Droid Sans Fallback" charset="0"/>
              </a:rPr>
              <a:t>p / EMB-001 </a:t>
            </a:r>
            <a:r>
              <a:rPr lang="en-US" sz="2000" b="0" dirty="0">
                <a:solidFill>
                  <a:srgbClr val="333399"/>
                </a:solidFill>
                <a:latin typeface="Bookman Old Style" pitchFamily="18" charset="0"/>
                <a:ea typeface="Droid Sans Fallback" charset="0"/>
                <a:cs typeface="Droid Sans Fallback" charset="0"/>
              </a:rPr>
              <a:t>digital manometer</a:t>
            </a:r>
          </a:p>
        </p:txBody>
      </p:sp>
      <p:sp>
        <p:nvSpPr>
          <p:cNvPr id="29704" name="Rectangle 17"/>
          <p:cNvSpPr>
            <a:spLocks noChangeArrowheads="1"/>
          </p:cNvSpPr>
          <p:nvPr/>
        </p:nvSpPr>
        <p:spPr bwMode="auto">
          <a:xfrm>
            <a:off x="780256" y="665133"/>
            <a:ext cx="7691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hu-HU" sz="2000" dirty="0">
                <a:solidFill>
                  <a:schemeClr val="accent2"/>
                </a:solidFill>
                <a:latin typeface="Huni_Quorum Medium BT" pitchFamily="34" charset="-18"/>
                <a:cs typeface="Times New Roman" panose="02020603050405020304" pitchFamily="18" charset="0"/>
              </a:rPr>
              <a:t>Calibration of the EMB-001 digital manometer</a:t>
            </a:r>
            <a:r>
              <a:rPr lang="hu-HU" altLang="hu-HU" sz="2000" dirty="0">
                <a:solidFill>
                  <a:schemeClr val="accent2"/>
                </a:solidFill>
                <a:latin typeface="Huni_Quorum Medium BT" pitchFamily="34" charset="-18"/>
                <a:cs typeface="Times New Roman" panose="02020603050405020304" pitchFamily="18" charset="0"/>
              </a:rPr>
              <a:t>: EXAMPLE</a:t>
            </a:r>
            <a:endParaRPr lang="hu-HU" altLang="hu-HU" sz="2000" b="0" dirty="0">
              <a:solidFill>
                <a:schemeClr val="accent2"/>
              </a:solidFill>
              <a:latin typeface="Huni_Quorum Medium BT" pitchFamily="34" charset="-18"/>
            </a:endParaRPr>
          </a:p>
        </p:txBody>
      </p:sp>
      <p:sp>
        <p:nvSpPr>
          <p:cNvPr id="17" name="Line 11"/>
          <p:cNvSpPr>
            <a:spLocks noChangeShapeType="1"/>
          </p:cNvSpPr>
          <p:nvPr/>
        </p:nvSpPr>
        <p:spPr bwMode="auto">
          <a:xfrm>
            <a:off x="971550" y="476250"/>
            <a:ext cx="47529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graphicFrame>
        <p:nvGraphicFramePr>
          <p:cNvPr id="3" name="Táblázat 2"/>
          <p:cNvGraphicFramePr>
            <a:graphicFrameLocks noGrp="1"/>
          </p:cNvGraphicFramePr>
          <p:nvPr>
            <p:extLst>
              <p:ext uri="{D42A27DB-BD31-4B8C-83A1-F6EECF244321}">
                <p14:modId xmlns:p14="http://schemas.microsoft.com/office/powerpoint/2010/main" val="98725337"/>
              </p:ext>
            </p:extLst>
          </p:nvPr>
        </p:nvGraphicFramePr>
        <p:xfrm>
          <a:off x="862012" y="1476898"/>
          <a:ext cx="1946275" cy="1109360"/>
        </p:xfrm>
        <a:graphic>
          <a:graphicData uri="http://schemas.openxmlformats.org/drawingml/2006/table">
            <a:tbl>
              <a:tblPr firstRow="1" firstCol="1" bandRow="1"/>
              <a:tblGrid>
                <a:gridCol w="1198905">
                  <a:extLst>
                    <a:ext uri="{9D8B030D-6E8A-4147-A177-3AD203B41FA5}">
                      <a16:colId xmlns:a16="http://schemas.microsoft.com/office/drawing/2014/main" val="20000"/>
                    </a:ext>
                  </a:extLst>
                </a:gridCol>
                <a:gridCol w="747370">
                  <a:extLst>
                    <a:ext uri="{9D8B030D-6E8A-4147-A177-3AD203B41FA5}">
                      <a16:colId xmlns:a16="http://schemas.microsoft.com/office/drawing/2014/main" val="20001"/>
                    </a:ext>
                  </a:extLst>
                </a:gridCol>
              </a:tblGrid>
              <a:tr h="277340">
                <a:tc>
                  <a:txBody>
                    <a:bodyPr/>
                    <a:lstStyle/>
                    <a:p>
                      <a:pPr algn="just">
                        <a:lnSpc>
                          <a:spcPct val="107000"/>
                        </a:lnSpc>
                        <a:spcAft>
                          <a:spcPts val="800"/>
                        </a:spcAft>
                      </a:pP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t</a:t>
                      </a:r>
                      <a:r>
                        <a:rPr lang="en-GB" sz="1600" b="1" baseline="-25000" dirty="0">
                          <a:effectLst/>
                          <a:latin typeface="Times New Roman" panose="02020603050405020304" pitchFamily="18" charset="0"/>
                          <a:ea typeface="Calibri" panose="020F0502020204030204" pitchFamily="34" charset="0"/>
                          <a:cs typeface="Times New Roman" panose="02020603050405020304" pitchFamily="18" charset="0"/>
                        </a:rPr>
                        <a:t>0</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°C</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25</a:t>
                      </a: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7340">
                <a:tc>
                  <a:txBody>
                    <a:bodyPr/>
                    <a:lstStyle/>
                    <a:p>
                      <a:pPr algn="just">
                        <a:lnSpc>
                          <a:spcPct val="107000"/>
                        </a:lnSpc>
                        <a:spcAft>
                          <a:spcPts val="800"/>
                        </a:spcAft>
                      </a:pPr>
                      <a:r>
                        <a:rPr lang="en-GB" sz="1600" b="1" i="1">
                          <a:effectLst/>
                          <a:latin typeface="Times New Roman" panose="02020603050405020304" pitchFamily="18" charset="0"/>
                          <a:ea typeface="Calibri" panose="020F0502020204030204" pitchFamily="34" charset="0"/>
                          <a:cs typeface="Times New Roman" panose="02020603050405020304" pitchFamily="18" charset="0"/>
                        </a:rPr>
                        <a:t>T</a:t>
                      </a:r>
                      <a:r>
                        <a:rPr lang="en-GB" sz="1600" b="1" baseline="-25000">
                          <a:effectLst/>
                          <a:latin typeface="Times New Roman" panose="02020603050405020304" pitchFamily="18" charset="0"/>
                          <a:ea typeface="Calibri" panose="020F0502020204030204" pitchFamily="34" charset="0"/>
                          <a:cs typeface="Times New Roman" panose="02020603050405020304" pitchFamily="18" charset="0"/>
                        </a:rPr>
                        <a:t>0</a:t>
                      </a:r>
                      <a:r>
                        <a:rPr lang="en-GB" sz="1600" b="1">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a:effectLst/>
                          <a:latin typeface="Times New Roman" panose="02020603050405020304" pitchFamily="18" charset="0"/>
                          <a:ea typeface="Calibri" panose="020F0502020204030204" pitchFamily="34" charset="0"/>
                          <a:cs typeface="Times New Roman" panose="02020603050405020304" pitchFamily="18" charset="0"/>
                        </a:rPr>
                        <a:t>K</a:t>
                      </a:r>
                      <a:r>
                        <a:rPr lang="en-GB" sz="16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298.15</a:t>
                      </a: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7340">
                <a:tc>
                  <a:txBody>
                    <a:bodyPr/>
                    <a:lstStyle/>
                    <a:p>
                      <a:pPr algn="just">
                        <a:lnSpc>
                          <a:spcPct val="107000"/>
                        </a:lnSpc>
                        <a:spcAft>
                          <a:spcPts val="800"/>
                        </a:spcAft>
                      </a:pP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ρ</a:t>
                      </a:r>
                      <a:r>
                        <a:rPr lang="hu-HU" sz="1600" b="1" i="0" baseline="-25000" dirty="0">
                          <a:effectLst/>
                          <a:latin typeface="Times New Roman" panose="02020603050405020304" pitchFamily="18" charset="0"/>
                          <a:ea typeface="Calibri" panose="020F0502020204030204" pitchFamily="34" charset="0"/>
                          <a:cs typeface="Times New Roman" panose="02020603050405020304" pitchFamily="18" charset="0"/>
                        </a:rPr>
                        <a:t>w</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kg/m</a:t>
                      </a:r>
                      <a:r>
                        <a:rPr lang="en-GB" sz="1600" b="1" i="1"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997.1</a:t>
                      </a: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7340">
                <a:tc>
                  <a:txBody>
                    <a:bodyPr/>
                    <a:lstStyle/>
                    <a:p>
                      <a:pPr algn="just">
                        <a:lnSpc>
                          <a:spcPct val="107000"/>
                        </a:lnSpc>
                        <a:spcAft>
                          <a:spcPts val="800"/>
                        </a:spcAft>
                      </a:pP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g</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N/kg</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9.81</a:t>
                      </a: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 name="Táblázat 4"/>
          <p:cNvGraphicFramePr>
            <a:graphicFrameLocks noGrp="1"/>
          </p:cNvGraphicFramePr>
          <p:nvPr>
            <p:extLst>
              <p:ext uri="{D42A27DB-BD31-4B8C-83A1-F6EECF244321}">
                <p14:modId xmlns:p14="http://schemas.microsoft.com/office/powerpoint/2010/main" val="4225194460"/>
              </p:ext>
            </p:extLst>
          </p:nvPr>
        </p:nvGraphicFramePr>
        <p:xfrm>
          <a:off x="3744769" y="1467103"/>
          <a:ext cx="3959511" cy="1961897"/>
        </p:xfrm>
        <a:graphic>
          <a:graphicData uri="http://schemas.openxmlformats.org/drawingml/2006/table">
            <a:tbl>
              <a:tblPr firstRow="1" firstCol="1" bandRow="1"/>
              <a:tblGrid>
                <a:gridCol w="1187271">
                  <a:extLst>
                    <a:ext uri="{9D8B030D-6E8A-4147-A177-3AD203B41FA5}">
                      <a16:colId xmlns:a16="http://schemas.microsoft.com/office/drawing/2014/main" val="20000"/>
                    </a:ext>
                  </a:extLst>
                </a:gridCol>
                <a:gridCol w="1452403">
                  <a:extLst>
                    <a:ext uri="{9D8B030D-6E8A-4147-A177-3AD203B41FA5}">
                      <a16:colId xmlns:a16="http://schemas.microsoft.com/office/drawing/2014/main" val="20001"/>
                    </a:ext>
                  </a:extLst>
                </a:gridCol>
                <a:gridCol w="1319837">
                  <a:extLst>
                    <a:ext uri="{9D8B030D-6E8A-4147-A177-3AD203B41FA5}">
                      <a16:colId xmlns:a16="http://schemas.microsoft.com/office/drawing/2014/main" val="20002"/>
                    </a:ext>
                  </a:extLst>
                </a:gridCol>
              </a:tblGrid>
              <a:tr h="280271">
                <a:tc>
                  <a:txBody>
                    <a:bodyPr/>
                    <a:lstStyle/>
                    <a:p>
                      <a:pPr algn="just">
                        <a:lnSpc>
                          <a:spcPct val="107000"/>
                        </a:lnSpc>
                        <a:spcAft>
                          <a:spcPts val="800"/>
                        </a:spcAft>
                      </a:pPr>
                      <a:r>
                        <a:rPr lang="en-GB" sz="1600" b="1" i="1"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GB" sz="1600" b="1" baseline="-25000" dirty="0" err="1">
                          <a:effectLst/>
                          <a:latin typeface="Times New Roman" panose="02020603050405020304" pitchFamily="18" charset="0"/>
                          <a:ea typeface="Calibri" panose="020F0502020204030204" pitchFamily="34" charset="0"/>
                          <a:cs typeface="Times New Roman" panose="02020603050405020304" pitchFamily="18" charset="0"/>
                        </a:rPr>
                        <a:t>dig</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Pa</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b="1" i="1"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GB" sz="1600" b="1" baseline="-25000" dirty="0" err="1">
                          <a:effectLst/>
                          <a:latin typeface="Times New Roman" panose="02020603050405020304" pitchFamily="18" charset="0"/>
                          <a:ea typeface="Calibri" panose="020F0502020204030204" pitchFamily="34" charset="0"/>
                          <a:cs typeface="Times New Roman" panose="02020603050405020304" pitchFamily="18" charset="0"/>
                        </a:rPr>
                        <a:t>Betz</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i="1" dirty="0">
                          <a:effectLst/>
                          <a:latin typeface="Times New Roman" panose="02020603050405020304" pitchFamily="18" charset="0"/>
                          <a:ea typeface="Calibri" panose="020F0502020204030204" pitchFamily="34" charset="0"/>
                          <a:cs typeface="Times New Roman" panose="02020603050405020304" pitchFamily="18" charset="0"/>
                        </a:rPr>
                        <a:t>w</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600" b="1" i="1" dirty="0">
                          <a:effectLst/>
                          <a:latin typeface="Times New Roman" panose="02020603050405020304" pitchFamily="18" charset="0"/>
                          <a:ea typeface="Calibri" panose="020F0502020204030204" pitchFamily="34" charset="0"/>
                          <a:cs typeface="Times New Roman" panose="02020603050405020304" pitchFamily="18" charset="0"/>
                        </a:rPr>
                        <a:t>c</a:t>
                      </a:r>
                      <a:r>
                        <a:rPr lang="en-GB" sz="1600" b="1" i="1" dirty="0">
                          <a:effectLst/>
                          <a:latin typeface="Times New Roman" panose="02020603050405020304" pitchFamily="18" charset="0"/>
                          <a:ea typeface="Calibri" panose="020F0502020204030204" pitchFamily="34" charset="0"/>
                          <a:cs typeface="Times New Roman" panose="02020603050405020304" pitchFamily="18" charset="0"/>
                        </a:rPr>
                        <a:t>.mm</a:t>
                      </a: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b="1" i="1">
                          <a:effectLst/>
                          <a:latin typeface="Times New Roman" panose="02020603050405020304" pitchFamily="18" charset="0"/>
                          <a:ea typeface="Calibri" panose="020F0502020204030204" pitchFamily="34" charset="0"/>
                          <a:cs typeface="Times New Roman" panose="02020603050405020304" pitchFamily="18" charset="0"/>
                        </a:rPr>
                        <a:t>p</a:t>
                      </a:r>
                      <a:r>
                        <a:rPr lang="en-GB" sz="1600" b="1" baseline="-25000">
                          <a:effectLst/>
                          <a:latin typeface="Times New Roman" panose="02020603050405020304" pitchFamily="18" charset="0"/>
                          <a:ea typeface="Calibri" panose="020F0502020204030204" pitchFamily="34" charset="0"/>
                          <a:cs typeface="Times New Roman" panose="02020603050405020304" pitchFamily="18" charset="0"/>
                        </a:rPr>
                        <a:t>Betz</a:t>
                      </a:r>
                      <a:r>
                        <a:rPr lang="en-GB" sz="1600" b="1">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i="1">
                          <a:effectLst/>
                          <a:latin typeface="Times New Roman" panose="02020603050405020304" pitchFamily="18" charset="0"/>
                          <a:ea typeface="Calibri" panose="020F0502020204030204" pitchFamily="34" charset="0"/>
                          <a:cs typeface="Times New Roman" panose="02020603050405020304" pitchFamily="18" charset="0"/>
                        </a:rPr>
                        <a:t>Pa</a:t>
                      </a:r>
                      <a:r>
                        <a:rPr lang="en-GB" sz="16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102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10.2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99.8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195.6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303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30.3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296.4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401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40.0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390.8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0271">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526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52.3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511.1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6" name="Kép 5"/>
          <p:cNvPicPr>
            <a:picLocks noChangeAspect="1"/>
          </p:cNvPicPr>
          <p:nvPr/>
        </p:nvPicPr>
        <p:blipFill>
          <a:blip r:embed="rId5"/>
          <a:stretch>
            <a:fillRect/>
          </a:stretch>
        </p:blipFill>
        <p:spPr>
          <a:xfrm>
            <a:off x="3206110" y="3719860"/>
            <a:ext cx="5036827" cy="2880000"/>
          </a:xfrm>
          <a:prstGeom prst="rect">
            <a:avLst/>
          </a:prstGeom>
        </p:spPr>
      </p:pic>
      <p:sp>
        <p:nvSpPr>
          <p:cNvPr id="18" name="Rectangle 17"/>
          <p:cNvSpPr>
            <a:spLocks noChangeArrowheads="1"/>
          </p:cNvSpPr>
          <p:nvPr/>
        </p:nvSpPr>
        <p:spPr bwMode="auto">
          <a:xfrm>
            <a:off x="709725" y="1065243"/>
            <a:ext cx="22365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hu-HU" altLang="hu-HU" sz="1800" b="0" dirty="0" err="1">
                <a:solidFill>
                  <a:schemeClr val="accent2"/>
                </a:solidFill>
                <a:latin typeface="Huni_Quorum Medium BT" pitchFamily="34" charset="-18"/>
                <a:cs typeface="Times New Roman" panose="02020603050405020304" pitchFamily="18" charset="0"/>
              </a:rPr>
              <a:t>Environmental</a:t>
            </a:r>
            <a:r>
              <a:rPr lang="hu-HU" altLang="hu-HU" sz="1800" b="0" dirty="0">
                <a:solidFill>
                  <a:schemeClr val="accent2"/>
                </a:solidFill>
                <a:latin typeface="Huni_Quorum Medium BT" pitchFamily="34" charset="-18"/>
                <a:cs typeface="Times New Roman" panose="02020603050405020304" pitchFamily="18" charset="0"/>
              </a:rPr>
              <a:t> </a:t>
            </a:r>
            <a:r>
              <a:rPr lang="hu-HU" altLang="hu-HU" sz="1800" b="0" dirty="0" err="1">
                <a:solidFill>
                  <a:schemeClr val="accent2"/>
                </a:solidFill>
                <a:latin typeface="Huni_Quorum Medium BT" pitchFamily="34" charset="-18"/>
                <a:cs typeface="Times New Roman" panose="02020603050405020304" pitchFamily="18" charset="0"/>
              </a:rPr>
              <a:t>data</a:t>
            </a:r>
            <a:r>
              <a:rPr lang="hu-HU" altLang="hu-HU" sz="1800" b="0" dirty="0">
                <a:solidFill>
                  <a:schemeClr val="accent2"/>
                </a:solidFill>
                <a:latin typeface="Huni_Quorum Medium BT" pitchFamily="34" charset="-18"/>
                <a:cs typeface="Times New Roman" panose="02020603050405020304" pitchFamily="18" charset="0"/>
              </a:rPr>
              <a:t>:</a:t>
            </a:r>
            <a:endParaRPr lang="hu-HU" altLang="hu-HU" sz="1800" b="0" dirty="0">
              <a:solidFill>
                <a:schemeClr val="accent2"/>
              </a:solidFill>
              <a:latin typeface="Huni_Quorum Medium BT" pitchFamily="34" charset="-18"/>
            </a:endParaRPr>
          </a:p>
        </p:txBody>
      </p:sp>
      <p:sp>
        <p:nvSpPr>
          <p:cNvPr id="19" name="Rectangle 17"/>
          <p:cNvSpPr>
            <a:spLocks noChangeArrowheads="1"/>
          </p:cNvSpPr>
          <p:nvPr/>
        </p:nvSpPr>
        <p:spPr bwMode="auto">
          <a:xfrm>
            <a:off x="3385731" y="1065243"/>
            <a:ext cx="3557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hu-HU" altLang="hu-HU" sz="1800" b="0" dirty="0" err="1">
                <a:solidFill>
                  <a:schemeClr val="accent2"/>
                </a:solidFill>
                <a:latin typeface="Huni_Quorum Medium BT" pitchFamily="34" charset="-18"/>
                <a:cs typeface="Times New Roman" panose="02020603050405020304" pitchFamily="18" charset="0"/>
              </a:rPr>
              <a:t>Measured</a:t>
            </a:r>
            <a:r>
              <a:rPr lang="hu-HU" altLang="hu-HU" sz="1800" b="0" dirty="0">
                <a:solidFill>
                  <a:schemeClr val="accent2"/>
                </a:solidFill>
                <a:latin typeface="Huni_Quorum Medium BT" pitchFamily="34" charset="-18"/>
                <a:cs typeface="Times New Roman" panose="02020603050405020304" pitchFamily="18" charset="0"/>
              </a:rPr>
              <a:t> and </a:t>
            </a:r>
            <a:r>
              <a:rPr lang="hu-HU" altLang="hu-HU" sz="1800" b="0" dirty="0" err="1">
                <a:solidFill>
                  <a:schemeClr val="accent2"/>
                </a:solidFill>
                <a:latin typeface="Huni_Quorum Medium BT" pitchFamily="34" charset="-18"/>
                <a:cs typeface="Times New Roman" panose="02020603050405020304" pitchFamily="18" charset="0"/>
              </a:rPr>
              <a:t>calculated</a:t>
            </a:r>
            <a:r>
              <a:rPr lang="hu-HU" altLang="hu-HU" sz="1800" b="0" dirty="0">
                <a:solidFill>
                  <a:schemeClr val="accent2"/>
                </a:solidFill>
                <a:latin typeface="Huni_Quorum Medium BT" pitchFamily="34" charset="-18"/>
                <a:cs typeface="Times New Roman" panose="02020603050405020304" pitchFamily="18" charset="0"/>
              </a:rPr>
              <a:t> </a:t>
            </a:r>
            <a:r>
              <a:rPr lang="hu-HU" altLang="hu-HU" sz="1800" b="0" dirty="0" err="1">
                <a:solidFill>
                  <a:schemeClr val="accent2"/>
                </a:solidFill>
                <a:latin typeface="Huni_Quorum Medium BT" pitchFamily="34" charset="-18"/>
                <a:cs typeface="Times New Roman" panose="02020603050405020304" pitchFamily="18" charset="0"/>
              </a:rPr>
              <a:t>values</a:t>
            </a:r>
            <a:r>
              <a:rPr lang="hu-HU" altLang="hu-HU" sz="1800" b="0" dirty="0">
                <a:solidFill>
                  <a:schemeClr val="accent2"/>
                </a:solidFill>
                <a:latin typeface="Huni_Quorum Medium BT" pitchFamily="34" charset="-18"/>
                <a:cs typeface="Times New Roman" panose="02020603050405020304" pitchFamily="18" charset="0"/>
              </a:rPr>
              <a:t>:</a:t>
            </a:r>
            <a:endParaRPr lang="hu-HU" altLang="hu-HU" sz="1800" b="0" dirty="0">
              <a:solidFill>
                <a:schemeClr val="accent2"/>
              </a:solidFill>
              <a:latin typeface="Huni_Quorum Medium BT" pitchFamily="34" charset="-18"/>
            </a:endParaRPr>
          </a:p>
        </p:txBody>
      </p:sp>
      <p:sp>
        <p:nvSpPr>
          <p:cNvPr id="20" name="Rectangle 17"/>
          <p:cNvSpPr>
            <a:spLocks noChangeArrowheads="1"/>
          </p:cNvSpPr>
          <p:nvPr/>
        </p:nvSpPr>
        <p:spPr bwMode="auto">
          <a:xfrm>
            <a:off x="1164874" y="4503518"/>
            <a:ext cx="1544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hu-HU" altLang="hu-HU" sz="1800" b="0" dirty="0">
                <a:solidFill>
                  <a:schemeClr val="accent2"/>
                </a:solidFill>
                <a:latin typeface="Huni_Quorum Medium BT" pitchFamily="34" charset="-18"/>
                <a:cs typeface="Times New Roman" panose="02020603050405020304" pitchFamily="18" charset="0"/>
              </a:rPr>
              <a:t>The diagram:</a:t>
            </a:r>
            <a:endParaRPr lang="hu-HU" altLang="hu-HU" sz="1800" b="0" dirty="0">
              <a:solidFill>
                <a:schemeClr val="accent2"/>
              </a:solidFill>
              <a:latin typeface="Huni_Quorum Medium BT" pitchFamily="34" charset="-18"/>
            </a:endParaRPr>
          </a:p>
        </p:txBody>
      </p:sp>
    </p:spTree>
    <p:extLst>
      <p:ext uri="{BB962C8B-B14F-4D97-AF65-F5344CB8AC3E}">
        <p14:creationId xmlns:p14="http://schemas.microsoft.com/office/powerpoint/2010/main" val="313988338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5361" name="Group 1"/>
          <p:cNvGrpSpPr>
            <a:grpSpLocks/>
          </p:cNvGrpSpPr>
          <p:nvPr/>
        </p:nvGrpSpPr>
        <p:grpSpPr bwMode="auto">
          <a:xfrm>
            <a:off x="0" y="0"/>
            <a:ext cx="819150" cy="6850063"/>
            <a:chOff x="0" y="0"/>
            <a:chExt cx="516" cy="4315"/>
          </a:xfrm>
        </p:grpSpPr>
        <p:sp>
          <p:nvSpPr>
            <p:cNvPr id="15362"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5363"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5367" name="Rectangle 7"/>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a:t>
            </a:r>
            <a:r>
              <a:rPr lang="el-GR" sz="2000" b="0">
                <a:solidFill>
                  <a:srgbClr val="333399"/>
                </a:solidFill>
                <a:latin typeface="Bookman Old Style" pitchFamily="18" charset="0"/>
                <a:ea typeface="Droid Sans Fallback" charset="0"/>
                <a:cs typeface="Droid Sans Fallback" charset="0"/>
              </a:rPr>
              <a:t>Δ</a:t>
            </a:r>
            <a:r>
              <a:rPr lang="hu-HU" sz="2000" b="0">
                <a:solidFill>
                  <a:srgbClr val="333399"/>
                </a:solidFill>
                <a:latin typeface="Bookman Old Style" pitchFamily="18" charset="0"/>
                <a:ea typeface="Droid Sans Fallback" charset="0"/>
                <a:cs typeface="Droid Sans Fallback" charset="0"/>
              </a:rPr>
              <a:t>p / </a:t>
            </a:r>
            <a:r>
              <a:rPr lang="en-US" sz="2000" b="0">
                <a:solidFill>
                  <a:srgbClr val="333399"/>
                </a:solidFill>
                <a:latin typeface="Bookman Old Style" pitchFamily="18" charset="0"/>
                <a:ea typeface="Droid Sans Fallback" charset="0"/>
                <a:cs typeface="Droid Sans Fallback" charset="0"/>
              </a:rPr>
              <a:t>Pressure tap</a:t>
            </a:r>
          </a:p>
        </p:txBody>
      </p:sp>
      <p:sp>
        <p:nvSpPr>
          <p:cNvPr id="15368" name="Line 8"/>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1536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3249613"/>
            <a:ext cx="7739063" cy="1960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70" name="Rectangle 10"/>
          <p:cNvSpPr>
            <a:spLocks noChangeArrowheads="1"/>
          </p:cNvSpPr>
          <p:nvPr/>
        </p:nvSpPr>
        <p:spPr bwMode="auto">
          <a:xfrm>
            <a:off x="1335403" y="929502"/>
            <a:ext cx="6273169" cy="14795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When measuring pressures</a:t>
            </a:r>
            <a:r>
              <a:rPr lang="hu-HU" b="0" dirty="0">
                <a:solidFill>
                  <a:srgbClr val="333399"/>
                </a:solidFill>
                <a:cs typeface="Times New Roman" pitchFamily="18" charset="0"/>
              </a:rPr>
              <a:t>,</a:t>
            </a:r>
            <a:r>
              <a:rPr lang="en-US" b="0" dirty="0">
                <a:solidFill>
                  <a:srgbClr val="333399"/>
                </a:solidFill>
                <a:cs typeface="Times New Roman" pitchFamily="18" charset="0"/>
              </a:rPr>
              <a:t> we need the streamlines to be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parallel and straight</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cs typeface="Times New Roman" pitchFamily="18" charset="0"/>
              </a:rPr>
              <a:t> </a:t>
            </a:r>
            <a:r>
              <a:rPr lang="en-US" b="0" dirty="0">
                <a:solidFill>
                  <a:srgbClr val="333399"/>
                </a:solidFill>
                <a:cs typeface="Times New Roman" pitchFamily="18" charset="0"/>
              </a:rPr>
              <a:t>In this case the pressure is not changing perpendicularly</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cs typeface="Times New Roman" pitchFamily="18" charset="0"/>
              </a:rPr>
              <a:t> to the streamlines</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cs typeface="Times New Roman" pitchFamily="18" charset="0"/>
              </a:rPr>
              <a:t> (</a:t>
            </a:r>
            <a:r>
              <a:rPr lang="en-US" b="0" dirty="0">
                <a:solidFill>
                  <a:srgbClr val="333399"/>
                </a:solidFill>
                <a:cs typeface="Times New Roman" pitchFamily="18" charset="0"/>
              </a:rPr>
              <a:t>The normal component of the Euler equation</a:t>
            </a:r>
            <a:r>
              <a:rPr lang="hu-HU" b="0" dirty="0">
                <a:solidFill>
                  <a:srgbClr val="333399"/>
                </a:solidFill>
                <a:cs typeface="Times New Roman" pitchFamily="18" charset="0"/>
              </a:rPr>
              <a:t>)</a:t>
            </a:r>
          </a:p>
        </p:txBody>
      </p:sp>
      <p:sp>
        <p:nvSpPr>
          <p:cNvPr id="15371" name="Rectangle 11"/>
          <p:cNvSpPr>
            <a:spLocks noChangeArrowheads="1"/>
          </p:cNvSpPr>
          <p:nvPr/>
        </p:nvSpPr>
        <p:spPr bwMode="auto">
          <a:xfrm>
            <a:off x="2673350" y="5505450"/>
            <a:ext cx="33845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cs typeface="Times New Roman" pitchFamily="18" charset="0"/>
              </a:rPr>
              <a:t>a) </a:t>
            </a:r>
            <a:r>
              <a:rPr lang="en-US" b="0">
                <a:solidFill>
                  <a:srgbClr val="333399"/>
                </a:solidFill>
                <a:cs typeface="Times New Roman" pitchFamily="18" charset="0"/>
              </a:rPr>
              <a:t>Correct</a:t>
            </a:r>
            <a:r>
              <a:rPr lang="hu-HU" b="0">
                <a:solidFill>
                  <a:srgbClr val="333399"/>
                </a:solidFill>
                <a:cs typeface="Times New Roman" pitchFamily="18" charset="0"/>
              </a:rPr>
              <a:t> b) c) </a:t>
            </a:r>
            <a:r>
              <a:rPr lang="en-US" b="0">
                <a:solidFill>
                  <a:srgbClr val="333399"/>
                </a:solidFill>
                <a:cs typeface="Times New Roman" pitchFamily="18" charset="0"/>
              </a:rPr>
              <a:t>Incorrect</a:t>
            </a:r>
          </a:p>
        </p:txBody>
      </p:sp>
      <p:sp>
        <p:nvSpPr>
          <p:cNvPr id="11" name="TextBox 10"/>
          <p:cNvSpPr txBox="1"/>
          <p:nvPr/>
        </p:nvSpPr>
        <p:spPr>
          <a:xfrm>
            <a:off x="710766" y="6337300"/>
            <a:ext cx="8202644" cy="461665"/>
          </a:xfrm>
          <a:prstGeom prst="rect">
            <a:avLst/>
          </a:prstGeom>
          <a:solidFill>
            <a:schemeClr val="accent6">
              <a:lumMod val="20000"/>
              <a:lumOff val="80000"/>
            </a:schemeClr>
          </a:solidFill>
        </p:spPr>
        <p:txBody>
          <a:bodyPr wrap="square" rtlCol="0">
            <a:spAutoFit/>
          </a:bodyPr>
          <a:lstStyle/>
          <a:p>
            <a:r>
              <a:rPr lang="hu-HU" sz="1200" dirty="0">
                <a:solidFill>
                  <a:schemeClr val="accent2"/>
                </a:solidFill>
              </a:rPr>
              <a:t>More info: Vad &amp; Lukács, Advanced Flow Measurements lecture note, Chapter 2.1 Static pressure</a:t>
            </a:r>
            <a:br>
              <a:rPr lang="hu-HU" sz="1200" dirty="0">
                <a:solidFill>
                  <a:schemeClr val="accent2"/>
                </a:solidFill>
              </a:rPr>
            </a:br>
            <a:r>
              <a:rPr lang="hu-HU" sz="1200" dirty="0">
                <a:solidFill>
                  <a:schemeClr val="accent2"/>
                </a:solidFill>
              </a:rPr>
              <a:t>Spurk &amp; Aksel, Fluid Mechanics, Chapter 4.2.1 Euler’s equation</a:t>
            </a:r>
            <a:endParaRPr lang="en-US" sz="1200" dirty="0">
              <a:solidFill>
                <a:schemeClr val="accent2"/>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Velocity measurement devices</a:t>
            </a:r>
          </a:p>
        </p:txBody>
      </p:sp>
      <p:sp>
        <p:nvSpPr>
          <p:cNvPr id="16386"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6387" name="Text Box 3"/>
          <p:cNvSpPr txBox="1">
            <a:spLocks noChangeArrowheads="1"/>
          </p:cNvSpPr>
          <p:nvPr/>
        </p:nvSpPr>
        <p:spPr bwMode="auto">
          <a:xfrm>
            <a:off x="971550" y="873125"/>
            <a:ext cx="7848600" cy="78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Huni_Quorum Medium BT" pitchFamily="34" charset="-18"/>
              <a:buChar char="•"/>
            </a:pPr>
            <a:r>
              <a:rPr lang="hu-HU" b="0">
                <a:solidFill>
                  <a:srgbClr val="333399"/>
                </a:solidFill>
              </a:rPr>
              <a:t>Pitot</a:t>
            </a:r>
            <a:r>
              <a:rPr lang="en-US" b="0">
                <a:solidFill>
                  <a:srgbClr val="333399"/>
                </a:solidFill>
              </a:rPr>
              <a:t> tube/probe</a:t>
            </a:r>
          </a:p>
          <a:p>
            <a:pPr>
              <a:spcBef>
                <a:spcPts val="1125"/>
              </a:spcBef>
              <a:buClr>
                <a:srgbClr val="333399"/>
              </a:buClr>
              <a:buFont typeface="Huni_Quorum Medium BT" pitchFamily="34" charset="-18"/>
              <a:buChar char="•"/>
            </a:pPr>
            <a:r>
              <a:rPr lang="hu-HU" b="0">
                <a:solidFill>
                  <a:srgbClr val="333399"/>
                </a:solidFill>
              </a:rPr>
              <a:t>Pitot-static (Prandtl)</a:t>
            </a:r>
            <a:r>
              <a:rPr lang="en-US" b="0">
                <a:solidFill>
                  <a:srgbClr val="333399"/>
                </a:solidFill>
              </a:rPr>
              <a:t> tube/ probe</a:t>
            </a:r>
          </a:p>
        </p:txBody>
      </p:sp>
      <p:grpSp>
        <p:nvGrpSpPr>
          <p:cNvPr id="16388" name="Group 4"/>
          <p:cNvGrpSpPr>
            <a:grpSpLocks/>
          </p:cNvGrpSpPr>
          <p:nvPr/>
        </p:nvGrpSpPr>
        <p:grpSpPr bwMode="auto">
          <a:xfrm>
            <a:off x="0" y="0"/>
            <a:ext cx="819150" cy="6850063"/>
            <a:chOff x="0" y="0"/>
            <a:chExt cx="516" cy="4315"/>
          </a:xfrm>
        </p:grpSpPr>
        <p:sp>
          <p:nvSpPr>
            <p:cNvPr id="16389" name="Rectangle 5"/>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6390" name="Rectangle 6"/>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639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9" name="Text Box 15"/>
          <p:cNvSpPr txBox="1">
            <a:spLocks noChangeArrowheads="1"/>
          </p:cNvSpPr>
          <p:nvPr/>
        </p:nvSpPr>
        <p:spPr bwMode="auto">
          <a:xfrm>
            <a:off x="1043781" y="1658938"/>
            <a:ext cx="7848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endParaRPr lang="en-US" altLang="hu-HU" sz="1800" b="0" dirty="0">
              <a:solidFill>
                <a:schemeClr val="accent2"/>
              </a:solidFill>
              <a:latin typeface="Huni_Quorum Medium BT" pitchFamily="34" charset="-18"/>
            </a:endParaRPr>
          </a:p>
          <a:p>
            <a:pPr marL="0" indent="0" eaLnBrk="1" hangingPunct="1">
              <a:spcBef>
                <a:spcPct val="50000"/>
              </a:spcBef>
              <a:buNone/>
            </a:pPr>
            <a:r>
              <a:rPr lang="en-US" altLang="hu-HU" sz="1800" b="0" dirty="0">
                <a:solidFill>
                  <a:schemeClr val="accent2"/>
                </a:solidFill>
                <a:latin typeface="Huni_Quorum Medium BT" pitchFamily="34" charset="-18"/>
              </a:rPr>
              <a:t>Theoretical background:</a:t>
            </a:r>
          </a:p>
          <a:p>
            <a:pPr eaLnBrk="1" hangingPunct="1">
              <a:spcBef>
                <a:spcPct val="50000"/>
              </a:spcBef>
            </a:pPr>
            <a:r>
              <a:rPr lang="en-US" altLang="hu-HU" sz="1800" b="0" dirty="0">
                <a:solidFill>
                  <a:schemeClr val="accent2"/>
                </a:solidFill>
                <a:latin typeface="Huni_Quorum Medium BT" pitchFamily="34" charset="-18"/>
              </a:rPr>
              <a:t>Simple form of the </a:t>
            </a:r>
            <a:r>
              <a:rPr lang="hu-HU" altLang="hu-HU" sz="1800" b="0" dirty="0">
                <a:solidFill>
                  <a:schemeClr val="accent2"/>
                </a:solidFill>
                <a:latin typeface="Huni_Quorum Medium BT" pitchFamily="34" charset="-18"/>
              </a:rPr>
              <a:t>B</a:t>
            </a:r>
            <a:r>
              <a:rPr lang="en-US" altLang="hu-HU" sz="1800" b="0" dirty="0" err="1">
                <a:solidFill>
                  <a:schemeClr val="accent2"/>
                </a:solidFill>
                <a:latin typeface="Huni_Quorum Medium BT" pitchFamily="34" charset="-18"/>
              </a:rPr>
              <a:t>ernoulli</a:t>
            </a:r>
            <a:r>
              <a:rPr lang="en-US" altLang="hu-HU" sz="1800" b="0" dirty="0">
                <a:solidFill>
                  <a:schemeClr val="accent2"/>
                </a:solidFill>
                <a:latin typeface="Huni_Quorum Medium BT" pitchFamily="34" charset="-18"/>
              </a:rPr>
              <a:t> equation for lossless flow:</a:t>
            </a:r>
          </a:p>
          <a:p>
            <a:pPr eaLnBrk="1" hangingPunct="1">
              <a:spcBef>
                <a:spcPct val="50000"/>
              </a:spcBef>
            </a:pPr>
            <a:endParaRPr lang="en-US" altLang="hu-HU" sz="1800" b="0" dirty="0">
              <a:solidFill>
                <a:schemeClr val="accent2"/>
              </a:solidFill>
              <a:latin typeface="Huni_Quorum Medium BT" pitchFamily="34" charset="-18"/>
            </a:endParaRPr>
          </a:p>
          <a:p>
            <a:pPr eaLnBrk="1" hangingPunct="1">
              <a:spcBef>
                <a:spcPct val="50000"/>
              </a:spcBef>
            </a:pPr>
            <a:endParaRPr lang="en-US" altLang="hu-HU" sz="1800" b="0" dirty="0">
              <a:solidFill>
                <a:schemeClr val="accent2"/>
              </a:solidFill>
              <a:latin typeface="Huni_Quorum Medium BT" pitchFamily="34" charset="-18"/>
            </a:endParaRPr>
          </a:p>
          <a:p>
            <a:pPr eaLnBrk="1" hangingPunct="1">
              <a:spcBef>
                <a:spcPct val="50000"/>
              </a:spcBef>
            </a:pPr>
            <a:r>
              <a:rPr lang="en-US" altLang="hu-HU" sz="1800" b="0" dirty="0">
                <a:solidFill>
                  <a:schemeClr val="accent2"/>
                </a:solidFill>
                <a:latin typeface="Huni_Quorum Medium BT" pitchFamily="34" charset="-18"/>
              </a:rPr>
              <a:t>If </a:t>
            </a:r>
            <a:r>
              <a:rPr lang="en-US" altLang="hu-HU" sz="1800" b="0" i="1" dirty="0">
                <a:solidFill>
                  <a:schemeClr val="accent2"/>
                </a:solidFill>
                <a:latin typeface="Times New Roman" panose="02020603050405020304" pitchFamily="18" charset="0"/>
                <a:cs typeface="Times New Roman" panose="02020603050405020304" pitchFamily="18" charset="0"/>
              </a:rPr>
              <a:t>U</a:t>
            </a:r>
            <a:r>
              <a:rPr lang="en-US" altLang="hu-HU" sz="1800" b="0" i="1" baseline="-25000" dirty="0">
                <a:solidFill>
                  <a:schemeClr val="accent2"/>
                </a:solidFill>
                <a:latin typeface="Times New Roman" panose="02020603050405020304" pitchFamily="18" charset="0"/>
                <a:cs typeface="Times New Roman" panose="02020603050405020304" pitchFamily="18" charset="0"/>
              </a:rPr>
              <a:t>1</a:t>
            </a:r>
            <a:r>
              <a:rPr lang="en-US" altLang="hu-HU" sz="1800" b="0" dirty="0">
                <a:solidFill>
                  <a:schemeClr val="accent2"/>
                </a:solidFill>
                <a:latin typeface="Times New Roman" panose="02020603050405020304" pitchFamily="18" charset="0"/>
                <a:cs typeface="Times New Roman" panose="02020603050405020304" pitchFamily="18" charset="0"/>
              </a:rPr>
              <a:t>=</a:t>
            </a:r>
            <a:r>
              <a:rPr lang="en-US" altLang="hu-HU" sz="1800" b="0" i="1" dirty="0">
                <a:solidFill>
                  <a:schemeClr val="accent2"/>
                </a:solidFill>
                <a:latin typeface="Times New Roman" panose="02020603050405020304" pitchFamily="18" charset="0"/>
                <a:cs typeface="Times New Roman" panose="02020603050405020304" pitchFamily="18" charset="0"/>
              </a:rPr>
              <a:t>U</a:t>
            </a:r>
            <a:r>
              <a:rPr lang="en-US" altLang="hu-HU" sz="1800" b="0" i="1" baseline="-25000" dirty="0">
                <a:solidFill>
                  <a:schemeClr val="accent2"/>
                </a:solidFill>
                <a:latin typeface="Times New Roman" panose="02020603050405020304" pitchFamily="18" charset="0"/>
                <a:cs typeface="Times New Roman" panose="02020603050405020304" pitchFamily="18" charset="0"/>
              </a:rPr>
              <a:t>2</a:t>
            </a:r>
            <a:r>
              <a:rPr lang="en-US" altLang="hu-HU" sz="1800" b="0" dirty="0">
                <a:solidFill>
                  <a:schemeClr val="accent2"/>
                </a:solidFill>
                <a:latin typeface="Huni_Quorum Medium BT" pitchFamily="34" charset="-18"/>
              </a:rPr>
              <a:t> and </a:t>
            </a:r>
            <a:r>
              <a:rPr lang="en-US" altLang="hu-HU" sz="1800" b="0" i="1" dirty="0">
                <a:solidFill>
                  <a:schemeClr val="accent2"/>
                </a:solidFill>
                <a:latin typeface="Times New Roman" panose="02020603050405020304" pitchFamily="18" charset="0"/>
                <a:cs typeface="Times New Roman" panose="02020603050405020304" pitchFamily="18" charset="0"/>
              </a:rPr>
              <a:t>v</a:t>
            </a:r>
            <a:r>
              <a:rPr lang="en-US" altLang="hu-HU" sz="1800" b="0" i="1" baseline="-25000" dirty="0">
                <a:solidFill>
                  <a:schemeClr val="accent2"/>
                </a:solidFill>
                <a:latin typeface="Times New Roman" panose="02020603050405020304" pitchFamily="18" charset="0"/>
                <a:cs typeface="Times New Roman" panose="02020603050405020304" pitchFamily="18" charset="0"/>
              </a:rPr>
              <a:t>2</a:t>
            </a:r>
            <a:r>
              <a:rPr lang="en-US" altLang="hu-HU" sz="1800" b="0" dirty="0">
                <a:solidFill>
                  <a:schemeClr val="accent2"/>
                </a:solidFill>
                <a:latin typeface="Times New Roman" panose="02020603050405020304" pitchFamily="18" charset="0"/>
                <a:cs typeface="Times New Roman" panose="02020603050405020304" pitchFamily="18" charset="0"/>
              </a:rPr>
              <a:t>=0</a:t>
            </a:r>
            <a:r>
              <a:rPr lang="en-US" altLang="hu-HU" sz="1800" b="0" dirty="0">
                <a:solidFill>
                  <a:schemeClr val="accent2"/>
                </a:solidFill>
                <a:latin typeface="Huni_Quorum Medium BT" pitchFamily="34" charset="-18"/>
              </a:rPr>
              <a:t>:</a:t>
            </a:r>
          </a:p>
          <a:p>
            <a:pPr eaLnBrk="1" hangingPunct="1">
              <a:spcBef>
                <a:spcPct val="50000"/>
              </a:spcBef>
            </a:pPr>
            <a:endParaRPr lang="en-US" altLang="hu-HU" sz="1800" b="0" dirty="0">
              <a:solidFill>
                <a:schemeClr val="accent2"/>
              </a:solidFill>
              <a:latin typeface="Huni_Quorum Medium BT" pitchFamily="34" charset="-18"/>
            </a:endParaRPr>
          </a:p>
        </p:txBody>
      </p:sp>
      <p:graphicFrame>
        <p:nvGraphicFramePr>
          <p:cNvPr id="10" name="Object 70"/>
          <p:cNvGraphicFramePr>
            <a:graphicFrameLocks noChangeAspect="1"/>
          </p:cNvGraphicFramePr>
          <p:nvPr>
            <p:extLst>
              <p:ext uri="{D42A27DB-BD31-4B8C-83A1-F6EECF244321}">
                <p14:modId xmlns:p14="http://schemas.microsoft.com/office/powerpoint/2010/main" val="2272407543"/>
              </p:ext>
            </p:extLst>
          </p:nvPr>
        </p:nvGraphicFramePr>
        <p:xfrm>
          <a:off x="1390649" y="2854326"/>
          <a:ext cx="3914775" cy="647700"/>
        </p:xfrm>
        <a:graphic>
          <a:graphicData uri="http://schemas.openxmlformats.org/presentationml/2006/ole">
            <mc:AlternateContent xmlns:mc="http://schemas.openxmlformats.org/markup-compatibility/2006">
              <mc:Choice xmlns:v="urn:schemas-microsoft-com:vml" Requires="v">
                <p:oleObj name="Equation" r:id="rId5" imgW="2387520" imgH="393480" progId="Equation.3">
                  <p:embed/>
                </p:oleObj>
              </mc:Choice>
              <mc:Fallback>
                <p:oleObj name="Equation" r:id="rId5" imgW="2387520" imgH="393480" progId="Equation.3">
                  <p:embed/>
                  <p:pic>
                    <p:nvPicPr>
                      <p:cNvPr id="0" name=""/>
                      <p:cNvPicPr>
                        <a:picLocks noChangeAspect="1" noChangeArrowheads="1"/>
                      </p:cNvPicPr>
                      <p:nvPr/>
                    </p:nvPicPr>
                    <p:blipFill>
                      <a:blip r:embed="rId6"/>
                      <a:srcRect/>
                      <a:stretch>
                        <a:fillRect/>
                      </a:stretch>
                    </p:blipFill>
                    <p:spPr bwMode="auto">
                      <a:xfrm>
                        <a:off x="1390649" y="2854326"/>
                        <a:ext cx="3914775"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70"/>
          <p:cNvGraphicFramePr>
            <a:graphicFrameLocks noChangeAspect="1"/>
          </p:cNvGraphicFramePr>
          <p:nvPr>
            <p:extLst>
              <p:ext uri="{D42A27DB-BD31-4B8C-83A1-F6EECF244321}">
                <p14:modId xmlns:p14="http://schemas.microsoft.com/office/powerpoint/2010/main" val="4233285366"/>
              </p:ext>
            </p:extLst>
          </p:nvPr>
        </p:nvGraphicFramePr>
        <p:xfrm>
          <a:off x="1557336" y="4252973"/>
          <a:ext cx="1790700" cy="1463675"/>
        </p:xfrm>
        <a:graphic>
          <a:graphicData uri="http://schemas.openxmlformats.org/presentationml/2006/ole">
            <mc:AlternateContent xmlns:mc="http://schemas.openxmlformats.org/markup-compatibility/2006">
              <mc:Choice xmlns:v="urn:schemas-microsoft-com:vml" Requires="v">
                <p:oleObj name="Equation" r:id="rId7" imgW="1091880" imgH="888840" progId="Equation.3">
                  <p:embed/>
                </p:oleObj>
              </mc:Choice>
              <mc:Fallback>
                <p:oleObj name="Equation" r:id="rId7" imgW="1091880" imgH="888840" progId="Equation.3">
                  <p:embed/>
                  <p:pic>
                    <p:nvPicPr>
                      <p:cNvPr id="0" name=""/>
                      <p:cNvPicPr>
                        <a:picLocks noChangeAspect="1" noChangeArrowheads="1"/>
                      </p:cNvPicPr>
                      <p:nvPr/>
                    </p:nvPicPr>
                    <p:blipFill>
                      <a:blip r:embed="rId8"/>
                      <a:srcRect/>
                      <a:stretch>
                        <a:fillRect/>
                      </a:stretch>
                    </p:blipFill>
                    <p:spPr bwMode="auto">
                      <a:xfrm>
                        <a:off x="1557336" y="4252973"/>
                        <a:ext cx="1790700" cy="146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689737" y="6373829"/>
            <a:ext cx="8202644" cy="461665"/>
          </a:xfrm>
          <a:prstGeom prst="rect">
            <a:avLst/>
          </a:prstGeom>
          <a:solidFill>
            <a:schemeClr val="accent6">
              <a:lumMod val="20000"/>
              <a:lumOff val="80000"/>
            </a:schemeClr>
          </a:solidFill>
        </p:spPr>
        <p:txBody>
          <a:bodyPr wrap="square" rtlCol="0">
            <a:spAutoFit/>
          </a:bodyPr>
          <a:lstStyle/>
          <a:p>
            <a:r>
              <a:rPr lang="hu-HU" sz="1200" dirty="0">
                <a:solidFill>
                  <a:schemeClr val="accent2"/>
                </a:solidFill>
              </a:rPr>
              <a:t>More info: Vad &amp; Lukács, Advanced Flow Measurements lecture note, Chapter 2.3 Dynamic pressure</a:t>
            </a:r>
            <a:br>
              <a:rPr lang="hu-HU" sz="1200" dirty="0">
                <a:solidFill>
                  <a:schemeClr val="accent2"/>
                </a:solidFill>
              </a:rPr>
            </a:br>
            <a:r>
              <a:rPr lang="hu-HU" sz="1200" dirty="0">
                <a:solidFill>
                  <a:schemeClr val="accent2"/>
                </a:solidFill>
              </a:rPr>
              <a:t>Spurk &amp; Aksel, Fluid Mechanics, Chapter 4.2.2 Bernoulli’s equation</a:t>
            </a:r>
            <a:endParaRPr lang="en-US" sz="1200" dirty="0">
              <a:solidFill>
                <a:schemeClr val="accent2"/>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7409" name="Group 1"/>
          <p:cNvGrpSpPr>
            <a:grpSpLocks/>
          </p:cNvGrpSpPr>
          <p:nvPr/>
        </p:nvGrpSpPr>
        <p:grpSpPr bwMode="auto">
          <a:xfrm>
            <a:off x="0" y="144463"/>
            <a:ext cx="636588" cy="636587"/>
            <a:chOff x="0" y="91"/>
            <a:chExt cx="401" cy="401"/>
          </a:xfrm>
        </p:grpSpPr>
        <p:sp>
          <p:nvSpPr>
            <p:cNvPr id="17410" name="Rectangle 2"/>
            <p:cNvSpPr>
              <a:spLocks noChangeArrowheads="1"/>
            </p:cNvSpPr>
            <p:nvPr/>
          </p:nvSpPr>
          <p:spPr bwMode="auto">
            <a:xfrm>
              <a:off x="0" y="91"/>
              <a:ext cx="225" cy="401"/>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1" name="Rectangle 3"/>
            <p:cNvSpPr>
              <a:spLocks noChangeArrowheads="1"/>
            </p:cNvSpPr>
            <p:nvPr/>
          </p:nvSpPr>
          <p:spPr bwMode="auto">
            <a:xfrm>
              <a:off x="52" y="98"/>
              <a:ext cx="349" cy="3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99"/>
              <a:ext cx="311" cy="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1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Velocity measurement</a:t>
            </a:r>
            <a:r>
              <a:rPr lang="hu-HU" sz="2000" b="0">
                <a:solidFill>
                  <a:srgbClr val="333399"/>
                </a:solidFill>
                <a:latin typeface="Bookman Old Style" pitchFamily="18" charset="0"/>
                <a:ea typeface="Droid Sans Fallback" charset="0"/>
                <a:cs typeface="Droid Sans Fallback" charset="0"/>
              </a:rPr>
              <a:t> / Pitot</a:t>
            </a:r>
            <a:r>
              <a:rPr lang="en-US" sz="2000" b="0">
                <a:solidFill>
                  <a:srgbClr val="333399"/>
                </a:solidFill>
                <a:latin typeface="Bookman Old Style" pitchFamily="18" charset="0"/>
                <a:ea typeface="Droid Sans Fallback" charset="0"/>
                <a:cs typeface="Droid Sans Fallback" charset="0"/>
              </a:rPr>
              <a:t> tube/probe</a:t>
            </a:r>
          </a:p>
        </p:txBody>
      </p:sp>
      <p:sp>
        <p:nvSpPr>
          <p:cNvPr id="1741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7415" name="Text Box 7"/>
          <p:cNvSpPr txBox="1">
            <a:spLocks noChangeArrowheads="1"/>
          </p:cNvSpPr>
          <p:nvPr/>
        </p:nvSpPr>
        <p:spPr bwMode="auto">
          <a:xfrm>
            <a:off x="971550" y="576263"/>
            <a:ext cx="7848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hu-HU" b="0">
                <a:solidFill>
                  <a:srgbClr val="333399"/>
                </a:solidFill>
              </a:rPr>
              <a:t>Pitot, Henri (1695-1771), </a:t>
            </a:r>
            <a:r>
              <a:rPr lang="en-US" b="0">
                <a:solidFill>
                  <a:srgbClr val="333399"/>
                </a:solidFill>
              </a:rPr>
              <a:t>French engineer</a:t>
            </a:r>
            <a:r>
              <a:rPr lang="hu-HU" b="0">
                <a:solidFill>
                  <a:srgbClr val="333399"/>
                </a:solidFill>
              </a:rPr>
              <a:t>.</a:t>
            </a:r>
          </a:p>
        </p:txBody>
      </p:sp>
      <p:pic>
        <p:nvPicPr>
          <p:cNvPr id="174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825" y="1341438"/>
            <a:ext cx="3382963" cy="4678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7" name="Rectangle 9"/>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8" name="Text Box 10"/>
          <p:cNvSpPr txBox="1">
            <a:spLocks noChangeArrowheads="1"/>
          </p:cNvSpPr>
          <p:nvPr/>
        </p:nvSpPr>
        <p:spPr bwMode="auto">
          <a:xfrm>
            <a:off x="971550" y="1196975"/>
            <a:ext cx="7848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Determining the dynamic pressure</a:t>
            </a:r>
            <a:r>
              <a:rPr lang="hu-HU" b="0">
                <a:solidFill>
                  <a:srgbClr val="333399"/>
                </a:solidFill>
              </a:rPr>
              <a:t>:</a:t>
            </a:r>
          </a:p>
        </p:txBody>
      </p:sp>
      <p:sp>
        <p:nvSpPr>
          <p:cNvPr id="17419" name="Rectangle 11"/>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7420" name="Group 12"/>
          <p:cNvGrpSpPr>
            <a:grpSpLocks/>
          </p:cNvGrpSpPr>
          <p:nvPr/>
        </p:nvGrpSpPr>
        <p:grpSpPr bwMode="auto">
          <a:xfrm>
            <a:off x="0" y="0"/>
            <a:ext cx="819150" cy="6850063"/>
            <a:chOff x="0" y="0"/>
            <a:chExt cx="516" cy="4315"/>
          </a:xfrm>
        </p:grpSpPr>
        <p:sp>
          <p:nvSpPr>
            <p:cNvPr id="17421" name="Rectangle 13"/>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22" name="Rectangle 14"/>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23"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24" name="Freeform 16"/>
          <p:cNvSpPr>
            <a:spLocks noChangeArrowheads="1"/>
          </p:cNvSpPr>
          <p:nvPr/>
        </p:nvSpPr>
        <p:spPr bwMode="auto">
          <a:xfrm>
            <a:off x="7848600" y="1736725"/>
            <a:ext cx="863600" cy="28733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17425" name="Object 17"/>
          <p:cNvGraphicFramePr>
            <a:graphicFrameLocks noChangeAspect="1"/>
          </p:cNvGraphicFramePr>
          <p:nvPr>
            <p:extLst>
              <p:ext uri="{D42A27DB-BD31-4B8C-83A1-F6EECF244321}">
                <p14:modId xmlns:p14="http://schemas.microsoft.com/office/powerpoint/2010/main" val="1310095640"/>
              </p:ext>
            </p:extLst>
          </p:nvPr>
        </p:nvGraphicFramePr>
        <p:xfrm>
          <a:off x="2347913" y="1704975"/>
          <a:ext cx="1954212" cy="538163"/>
        </p:xfrm>
        <a:graphic>
          <a:graphicData uri="http://schemas.openxmlformats.org/presentationml/2006/ole">
            <mc:AlternateContent xmlns:mc="http://schemas.openxmlformats.org/markup-compatibility/2006">
              <mc:Choice xmlns:v="urn:schemas-microsoft-com:vml" Requires="v">
                <p:oleObj name="Equation" r:id="rId7" imgW="825480" imgH="228600" progId="Equation.3">
                  <p:embed/>
                </p:oleObj>
              </mc:Choice>
              <mc:Fallback>
                <p:oleObj name="Equation" r:id="rId7" imgW="825480" imgH="228600" progId="Equation.3">
                  <p:embed/>
                  <p:pic>
                    <p:nvPicPr>
                      <p:cNvPr id="0" name="Object 17"/>
                      <p:cNvPicPr>
                        <a:picLocks noChangeAspect="1" noChangeArrowheads="1"/>
                      </p:cNvPicPr>
                      <p:nvPr/>
                    </p:nvPicPr>
                    <p:blipFill>
                      <a:blip r:embed="rId8"/>
                      <a:srcRect/>
                      <a:stretch>
                        <a:fillRect/>
                      </a:stretch>
                    </p:blipFill>
                    <p:spPr bwMode="auto">
                      <a:xfrm>
                        <a:off x="2347913" y="1704975"/>
                        <a:ext cx="1954212" cy="538163"/>
                      </a:xfrm>
                      <a:prstGeom prst="rect">
                        <a:avLst/>
                      </a:prstGeom>
                      <a:noFill/>
                      <a:effectLst/>
                    </p:spPr>
                  </p:pic>
                </p:oleObj>
              </mc:Fallback>
            </mc:AlternateContent>
          </a:graphicData>
        </a:graphic>
      </p:graphicFrame>
      <p:sp>
        <p:nvSpPr>
          <p:cNvPr id="17426" name="Text Box 18"/>
          <p:cNvSpPr txBox="1">
            <a:spLocks noChangeArrowheads="1"/>
          </p:cNvSpPr>
          <p:nvPr/>
        </p:nvSpPr>
        <p:spPr bwMode="auto">
          <a:xfrm>
            <a:off x="782638" y="2401888"/>
            <a:ext cx="5041900" cy="13435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1pPr>
            <a:lvl2pP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2pPr>
            <a:lvl3pP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3pPr>
            <a:lvl4pP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4pPr>
            <a:lvl5pP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hu-HU" b="0" dirty="0">
                <a:solidFill>
                  <a:srgbClr val="333399"/>
                </a:solidFill>
              </a:rPr>
              <a:t>p</a:t>
            </a:r>
            <a:r>
              <a:rPr lang="en-US" b="0" baseline="-25000" dirty="0" err="1">
                <a:solidFill>
                  <a:srgbClr val="333399"/>
                </a:solidFill>
              </a:rPr>
              <a:t>t</a:t>
            </a:r>
            <a:r>
              <a:rPr lang="hu-HU" b="0" dirty="0">
                <a:solidFill>
                  <a:srgbClr val="333399"/>
                </a:solidFill>
              </a:rPr>
              <a:t>	</a:t>
            </a:r>
            <a:r>
              <a:rPr lang="en-US" b="0" dirty="0">
                <a:solidFill>
                  <a:srgbClr val="333399"/>
                </a:solidFill>
              </a:rPr>
              <a:t>the</a:t>
            </a:r>
            <a:r>
              <a:rPr lang="hu-HU" b="0" dirty="0">
                <a:solidFill>
                  <a:srgbClr val="333399"/>
                </a:solidFill>
              </a:rPr>
              <a:t> </a:t>
            </a:r>
            <a:r>
              <a:rPr lang="en-US" b="0" dirty="0">
                <a:solidFill>
                  <a:srgbClr val="333399"/>
                </a:solidFill>
              </a:rPr>
              <a:t>pressure </a:t>
            </a:r>
            <a:r>
              <a:rPr lang="hu-HU" b="0" dirty="0">
                <a:solidFill>
                  <a:srgbClr val="333399"/>
                </a:solidFill>
              </a:rPr>
              <a:t>of</a:t>
            </a:r>
            <a:r>
              <a:rPr lang="en-US" b="0" dirty="0">
                <a:solidFill>
                  <a:srgbClr val="333399"/>
                </a:solidFill>
              </a:rPr>
              <a:t> the stopped fluid (total pressure)</a:t>
            </a:r>
          </a:p>
          <a:p>
            <a:pPr>
              <a:spcBef>
                <a:spcPts val="1125"/>
              </a:spcBef>
              <a:buClrTx/>
              <a:buFontTx/>
              <a:buNone/>
            </a:pPr>
            <a:r>
              <a:rPr lang="hu-HU" b="0" dirty="0" err="1">
                <a:solidFill>
                  <a:srgbClr val="333399"/>
                </a:solidFill>
              </a:rPr>
              <a:t>p</a:t>
            </a:r>
            <a:r>
              <a:rPr lang="hu-HU" b="0" baseline="-25000" dirty="0" err="1">
                <a:solidFill>
                  <a:srgbClr val="333399"/>
                </a:solidFill>
              </a:rPr>
              <a:t>st</a:t>
            </a:r>
            <a:r>
              <a:rPr lang="hu-HU" b="0" dirty="0">
                <a:solidFill>
                  <a:srgbClr val="333399"/>
                </a:solidFill>
              </a:rPr>
              <a:t> </a:t>
            </a:r>
            <a:r>
              <a:rPr lang="en-US" b="0" dirty="0">
                <a:solidFill>
                  <a:srgbClr val="333399"/>
                </a:solidFill>
              </a:rPr>
              <a:t> the pressure acting on a surface which is parallel to the flow</a:t>
            </a:r>
            <a:r>
              <a:rPr lang="hu-HU" b="0" dirty="0">
                <a:solidFill>
                  <a:srgbClr val="333399"/>
                </a:solidFill>
              </a:rPr>
              <a:t> (</a:t>
            </a:r>
            <a:r>
              <a:rPr lang="en-US" b="0" dirty="0">
                <a:solidFill>
                  <a:srgbClr val="333399"/>
                </a:solidFill>
              </a:rPr>
              <a:t>static pressure</a:t>
            </a:r>
            <a:r>
              <a:rPr lang="hu-HU" b="0" dirty="0">
                <a:solidFill>
                  <a:srgbClr val="333399"/>
                </a:solidFill>
              </a:rPr>
              <a:t>)</a:t>
            </a:r>
          </a:p>
        </p:txBody>
      </p:sp>
      <p:graphicFrame>
        <p:nvGraphicFramePr>
          <p:cNvPr id="17427" name="Object 19"/>
          <p:cNvGraphicFramePr>
            <a:graphicFrameLocks noChangeAspect="1"/>
          </p:cNvGraphicFramePr>
          <p:nvPr>
            <p:extLst>
              <p:ext uri="{D42A27DB-BD31-4B8C-83A1-F6EECF244321}">
                <p14:modId xmlns:p14="http://schemas.microsoft.com/office/powerpoint/2010/main" val="1386501841"/>
              </p:ext>
            </p:extLst>
          </p:nvPr>
        </p:nvGraphicFramePr>
        <p:xfrm>
          <a:off x="2784475" y="3724275"/>
          <a:ext cx="1465263" cy="711200"/>
        </p:xfrm>
        <a:graphic>
          <a:graphicData uri="http://schemas.openxmlformats.org/presentationml/2006/ole">
            <mc:AlternateContent xmlns:mc="http://schemas.openxmlformats.org/markup-compatibility/2006">
              <mc:Choice xmlns:v="urn:schemas-microsoft-com:vml" Requires="v">
                <p:oleObj name="Equation" r:id="rId9" imgW="698400" imgH="355320" progId="Equation.3">
                  <p:embed/>
                </p:oleObj>
              </mc:Choice>
              <mc:Fallback>
                <p:oleObj name="Equation" r:id="rId9" imgW="698400" imgH="355320" progId="Equation.3">
                  <p:embed/>
                  <p:pic>
                    <p:nvPicPr>
                      <p:cNvPr id="0" name="Object 19"/>
                      <p:cNvPicPr>
                        <a:picLocks noChangeAspect="1" noChangeArrowheads="1"/>
                      </p:cNvPicPr>
                      <p:nvPr/>
                    </p:nvPicPr>
                    <p:blipFill>
                      <a:blip r:embed="rId10"/>
                      <a:srcRect/>
                      <a:stretch>
                        <a:fillRect/>
                      </a:stretch>
                    </p:blipFill>
                    <p:spPr bwMode="auto">
                      <a:xfrm>
                        <a:off x="2784475" y="3724275"/>
                        <a:ext cx="1465263" cy="711200"/>
                      </a:xfrm>
                      <a:prstGeom prst="rect">
                        <a:avLst/>
                      </a:prstGeom>
                      <a:noFill/>
                      <a:effectLst/>
                    </p:spPr>
                  </p:pic>
                </p:oleObj>
              </mc:Fallback>
            </mc:AlternateContent>
          </a:graphicData>
        </a:graphic>
      </p:graphicFrame>
      <p:sp>
        <p:nvSpPr>
          <p:cNvPr id="17428" name="Text Box 20"/>
          <p:cNvSpPr txBox="1">
            <a:spLocks noChangeArrowheads="1"/>
          </p:cNvSpPr>
          <p:nvPr/>
        </p:nvSpPr>
        <p:spPr bwMode="auto">
          <a:xfrm>
            <a:off x="827088" y="4437063"/>
            <a:ext cx="41052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a:solidFill>
                  <a:srgbClr val="333399"/>
                </a:solidFill>
              </a:rPr>
              <a:t>Determining the velocity</a:t>
            </a:r>
            <a:r>
              <a:rPr lang="hu-HU" b="0">
                <a:solidFill>
                  <a:srgbClr val="333399"/>
                </a:solidFill>
              </a:rPr>
              <a:t>:</a:t>
            </a:r>
          </a:p>
        </p:txBody>
      </p:sp>
      <p:graphicFrame>
        <p:nvGraphicFramePr>
          <p:cNvPr id="17429" name="Object 21"/>
          <p:cNvGraphicFramePr>
            <a:graphicFrameLocks noChangeAspect="1"/>
          </p:cNvGraphicFramePr>
          <p:nvPr>
            <p:extLst>
              <p:ext uri="{D42A27DB-BD31-4B8C-83A1-F6EECF244321}">
                <p14:modId xmlns:p14="http://schemas.microsoft.com/office/powerpoint/2010/main" val="3646488573"/>
              </p:ext>
            </p:extLst>
          </p:nvPr>
        </p:nvGraphicFramePr>
        <p:xfrm>
          <a:off x="2544763" y="4983163"/>
          <a:ext cx="1560512" cy="900112"/>
        </p:xfrm>
        <a:graphic>
          <a:graphicData uri="http://schemas.openxmlformats.org/presentationml/2006/ole">
            <mc:AlternateContent xmlns:mc="http://schemas.openxmlformats.org/markup-compatibility/2006">
              <mc:Choice xmlns:v="urn:schemas-microsoft-com:vml" Requires="v">
                <p:oleObj name="Equation" r:id="rId11" imgW="736560" imgH="431640" progId="Equation.3">
                  <p:embed/>
                </p:oleObj>
              </mc:Choice>
              <mc:Fallback>
                <p:oleObj name="Equation" r:id="rId11" imgW="736560" imgH="431640" progId="Equation.3">
                  <p:embed/>
                  <p:pic>
                    <p:nvPicPr>
                      <p:cNvPr id="0" name="Object 21"/>
                      <p:cNvPicPr>
                        <a:picLocks noChangeAspect="1" noChangeArrowheads="1"/>
                      </p:cNvPicPr>
                      <p:nvPr/>
                    </p:nvPicPr>
                    <p:blipFill>
                      <a:blip r:embed="rId12"/>
                      <a:srcRect/>
                      <a:stretch>
                        <a:fillRect/>
                      </a:stretch>
                    </p:blipFill>
                    <p:spPr bwMode="auto">
                      <a:xfrm>
                        <a:off x="2544763" y="4983163"/>
                        <a:ext cx="1560512" cy="900112"/>
                      </a:xfrm>
                      <a:prstGeom prst="rect">
                        <a:avLst/>
                      </a:prstGeom>
                      <a:noFill/>
                      <a:effec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7409" name="Group 1"/>
          <p:cNvGrpSpPr>
            <a:grpSpLocks/>
          </p:cNvGrpSpPr>
          <p:nvPr/>
        </p:nvGrpSpPr>
        <p:grpSpPr bwMode="auto">
          <a:xfrm>
            <a:off x="0" y="144463"/>
            <a:ext cx="636588" cy="636587"/>
            <a:chOff x="0" y="91"/>
            <a:chExt cx="401" cy="401"/>
          </a:xfrm>
        </p:grpSpPr>
        <p:sp>
          <p:nvSpPr>
            <p:cNvPr id="17410" name="Rectangle 2"/>
            <p:cNvSpPr>
              <a:spLocks noChangeArrowheads="1"/>
            </p:cNvSpPr>
            <p:nvPr/>
          </p:nvSpPr>
          <p:spPr bwMode="auto">
            <a:xfrm>
              <a:off x="0" y="91"/>
              <a:ext cx="225" cy="401"/>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1" name="Rectangle 3"/>
            <p:cNvSpPr>
              <a:spLocks noChangeArrowheads="1"/>
            </p:cNvSpPr>
            <p:nvPr/>
          </p:nvSpPr>
          <p:spPr bwMode="auto">
            <a:xfrm>
              <a:off x="52" y="98"/>
              <a:ext cx="349" cy="3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99"/>
              <a:ext cx="311" cy="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1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Velocity measurement</a:t>
            </a:r>
            <a:r>
              <a:rPr lang="hu-HU" sz="2000" b="0">
                <a:solidFill>
                  <a:srgbClr val="333399"/>
                </a:solidFill>
                <a:latin typeface="Bookman Old Style" pitchFamily="18" charset="0"/>
                <a:ea typeface="Droid Sans Fallback" charset="0"/>
                <a:cs typeface="Droid Sans Fallback" charset="0"/>
              </a:rPr>
              <a:t> / Pitot</a:t>
            </a:r>
            <a:r>
              <a:rPr lang="en-US" sz="2000" b="0">
                <a:solidFill>
                  <a:srgbClr val="333399"/>
                </a:solidFill>
                <a:latin typeface="Bookman Old Style" pitchFamily="18" charset="0"/>
                <a:ea typeface="Droid Sans Fallback" charset="0"/>
                <a:cs typeface="Droid Sans Fallback" charset="0"/>
              </a:rPr>
              <a:t> tube/probe</a:t>
            </a:r>
          </a:p>
        </p:txBody>
      </p:sp>
      <p:sp>
        <p:nvSpPr>
          <p:cNvPr id="1741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7415" name="Text Box 7"/>
          <p:cNvSpPr txBox="1">
            <a:spLocks noChangeArrowheads="1"/>
          </p:cNvSpPr>
          <p:nvPr/>
        </p:nvSpPr>
        <p:spPr bwMode="auto">
          <a:xfrm>
            <a:off x="971550" y="576263"/>
            <a:ext cx="7848600" cy="789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hu-HU" b="0" dirty="0" err="1">
                <a:solidFill>
                  <a:srgbClr val="333399"/>
                </a:solidFill>
              </a:rPr>
              <a:t>Still</a:t>
            </a:r>
            <a:r>
              <a:rPr lang="hu-HU" b="0" dirty="0">
                <a:solidFill>
                  <a:srgbClr val="333399"/>
                </a:solidFill>
              </a:rPr>
              <a:t> </a:t>
            </a:r>
            <a:r>
              <a:rPr lang="hu-HU" b="0" dirty="0" err="1">
                <a:solidFill>
                  <a:srgbClr val="333399"/>
                </a:solidFill>
              </a:rPr>
              <a:t>used</a:t>
            </a:r>
            <a:r>
              <a:rPr lang="hu-HU" b="0" dirty="0">
                <a:solidFill>
                  <a:srgbClr val="333399"/>
                </a:solidFill>
              </a:rPr>
              <a:t> </a:t>
            </a:r>
            <a:r>
              <a:rPr lang="hu-HU" b="0" dirty="0" err="1">
                <a:solidFill>
                  <a:srgbClr val="333399"/>
                </a:solidFill>
              </a:rPr>
              <a:t>on</a:t>
            </a:r>
            <a:r>
              <a:rPr lang="hu-HU" b="0" dirty="0">
                <a:solidFill>
                  <a:srgbClr val="333399"/>
                </a:solidFill>
              </a:rPr>
              <a:t> </a:t>
            </a:r>
            <a:r>
              <a:rPr lang="hu-HU" b="0" dirty="0" err="1">
                <a:solidFill>
                  <a:srgbClr val="333399"/>
                </a:solidFill>
              </a:rPr>
              <a:t>aeroplanes</a:t>
            </a:r>
            <a:r>
              <a:rPr lang="hu-HU" b="0" dirty="0">
                <a:solidFill>
                  <a:srgbClr val="333399"/>
                </a:solidFill>
              </a:rPr>
              <a:t> </a:t>
            </a:r>
            <a:r>
              <a:rPr lang="hu-HU" b="0" dirty="0" err="1">
                <a:solidFill>
                  <a:srgbClr val="333399"/>
                </a:solidFill>
              </a:rPr>
              <a:t>to</a:t>
            </a:r>
            <a:r>
              <a:rPr lang="hu-HU" b="0" dirty="0">
                <a:solidFill>
                  <a:srgbClr val="333399"/>
                </a:solidFill>
              </a:rPr>
              <a:t> </a:t>
            </a:r>
            <a:r>
              <a:rPr lang="hu-HU" b="0" dirty="0" err="1">
                <a:solidFill>
                  <a:srgbClr val="333399"/>
                </a:solidFill>
              </a:rPr>
              <a:t>determine</a:t>
            </a:r>
            <a:r>
              <a:rPr lang="hu-HU" b="0" dirty="0">
                <a:solidFill>
                  <a:srgbClr val="333399"/>
                </a:solidFill>
              </a:rPr>
              <a:t> </a:t>
            </a:r>
            <a:r>
              <a:rPr lang="hu-HU" b="0" dirty="0" err="1">
                <a:solidFill>
                  <a:srgbClr val="333399"/>
                </a:solidFill>
              </a:rPr>
              <a:t>its</a:t>
            </a:r>
            <a:r>
              <a:rPr lang="hu-HU" b="0" dirty="0">
                <a:solidFill>
                  <a:srgbClr val="333399"/>
                </a:solidFill>
              </a:rPr>
              <a:t> </a:t>
            </a:r>
            <a:r>
              <a:rPr lang="hu-HU" b="0" dirty="0" err="1">
                <a:solidFill>
                  <a:srgbClr val="333399"/>
                </a:solidFill>
              </a:rPr>
              <a:t>velocity</a:t>
            </a:r>
            <a:r>
              <a:rPr lang="hu-HU" b="0" dirty="0">
                <a:solidFill>
                  <a:srgbClr val="333399"/>
                </a:solidFill>
              </a:rPr>
              <a:t> </a:t>
            </a:r>
            <a:r>
              <a:rPr lang="hu-HU" b="0" dirty="0" err="1">
                <a:solidFill>
                  <a:srgbClr val="333399"/>
                </a:solidFill>
              </a:rPr>
              <a:t>compared</a:t>
            </a:r>
            <a:r>
              <a:rPr lang="hu-HU" b="0" dirty="0">
                <a:solidFill>
                  <a:srgbClr val="333399"/>
                </a:solidFill>
              </a:rPr>
              <a:t> </a:t>
            </a:r>
            <a:r>
              <a:rPr lang="hu-HU" b="0" dirty="0" err="1">
                <a:solidFill>
                  <a:srgbClr val="333399"/>
                </a:solidFill>
              </a:rPr>
              <a:t>to</a:t>
            </a:r>
            <a:r>
              <a:rPr lang="hu-HU" b="0" dirty="0">
                <a:solidFill>
                  <a:srgbClr val="333399"/>
                </a:solidFill>
              </a:rPr>
              <a:t> air</a:t>
            </a:r>
          </a:p>
          <a:p>
            <a:pPr>
              <a:spcBef>
                <a:spcPts val="1125"/>
              </a:spcBef>
              <a:buClrTx/>
              <a:buFontTx/>
              <a:buNone/>
            </a:pPr>
            <a:r>
              <a:rPr lang="hu-HU" b="0" dirty="0" err="1">
                <a:solidFill>
                  <a:srgbClr val="333399"/>
                </a:solidFill>
              </a:rPr>
              <a:t>Separate</a:t>
            </a:r>
            <a:r>
              <a:rPr lang="hu-HU" b="0" dirty="0">
                <a:solidFill>
                  <a:srgbClr val="333399"/>
                </a:solidFill>
              </a:rPr>
              <a:t> </a:t>
            </a:r>
            <a:r>
              <a:rPr lang="hu-HU" b="0" dirty="0" err="1">
                <a:solidFill>
                  <a:srgbClr val="333399"/>
                </a:solidFill>
              </a:rPr>
              <a:t>static</a:t>
            </a:r>
            <a:r>
              <a:rPr lang="hu-HU" b="0" dirty="0">
                <a:solidFill>
                  <a:srgbClr val="333399"/>
                </a:solidFill>
              </a:rPr>
              <a:t> </a:t>
            </a:r>
            <a:r>
              <a:rPr lang="hu-HU" b="0" dirty="0" err="1">
                <a:solidFill>
                  <a:srgbClr val="333399"/>
                </a:solidFill>
              </a:rPr>
              <a:t>pressure</a:t>
            </a:r>
            <a:r>
              <a:rPr lang="hu-HU" b="0" dirty="0">
                <a:solidFill>
                  <a:srgbClr val="333399"/>
                </a:solidFill>
              </a:rPr>
              <a:t> </a:t>
            </a:r>
            <a:r>
              <a:rPr lang="hu-HU" b="0" dirty="0" err="1">
                <a:solidFill>
                  <a:srgbClr val="333399"/>
                </a:solidFill>
              </a:rPr>
              <a:t>ports</a:t>
            </a:r>
            <a:r>
              <a:rPr lang="hu-HU" b="0" dirty="0">
                <a:solidFill>
                  <a:srgbClr val="333399"/>
                </a:solidFill>
              </a:rPr>
              <a:t> </a:t>
            </a:r>
            <a:r>
              <a:rPr lang="hu-HU" b="0" dirty="0" err="1">
                <a:solidFill>
                  <a:srgbClr val="333399"/>
                </a:solidFill>
              </a:rPr>
              <a:t>are</a:t>
            </a:r>
            <a:r>
              <a:rPr lang="hu-HU" b="0" dirty="0">
                <a:solidFill>
                  <a:srgbClr val="333399"/>
                </a:solidFill>
              </a:rPr>
              <a:t> </a:t>
            </a:r>
            <a:r>
              <a:rPr lang="hu-HU" b="0" dirty="0" err="1">
                <a:solidFill>
                  <a:srgbClr val="333399"/>
                </a:solidFill>
              </a:rPr>
              <a:t>installed</a:t>
            </a:r>
            <a:r>
              <a:rPr lang="hu-HU" b="0" dirty="0">
                <a:solidFill>
                  <a:srgbClr val="333399"/>
                </a:solidFill>
              </a:rPr>
              <a:t> </a:t>
            </a:r>
            <a:r>
              <a:rPr lang="hu-HU" b="0" dirty="0" err="1">
                <a:solidFill>
                  <a:srgbClr val="333399"/>
                </a:solidFill>
              </a:rPr>
              <a:t>on</a:t>
            </a:r>
            <a:r>
              <a:rPr lang="hu-HU" b="0" dirty="0">
                <a:solidFill>
                  <a:srgbClr val="333399"/>
                </a:solidFill>
              </a:rPr>
              <a:t> </a:t>
            </a:r>
            <a:r>
              <a:rPr lang="hu-HU" b="0" dirty="0" err="1">
                <a:solidFill>
                  <a:srgbClr val="333399"/>
                </a:solidFill>
              </a:rPr>
              <a:t>the</a:t>
            </a:r>
            <a:r>
              <a:rPr lang="hu-HU" b="0" dirty="0">
                <a:solidFill>
                  <a:srgbClr val="333399"/>
                </a:solidFill>
              </a:rPr>
              <a:t> </a:t>
            </a:r>
            <a:r>
              <a:rPr lang="hu-HU" b="0" dirty="0" err="1">
                <a:solidFill>
                  <a:srgbClr val="333399"/>
                </a:solidFill>
              </a:rPr>
              <a:t>fuselage</a:t>
            </a:r>
            <a:endParaRPr lang="hu-HU" b="0" dirty="0">
              <a:solidFill>
                <a:srgbClr val="333399"/>
              </a:solidFill>
            </a:endParaRPr>
          </a:p>
        </p:txBody>
      </p:sp>
      <p:sp>
        <p:nvSpPr>
          <p:cNvPr id="17417" name="Rectangle 9"/>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9" name="Rectangle 11"/>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7420" name="Group 12"/>
          <p:cNvGrpSpPr>
            <a:grpSpLocks/>
          </p:cNvGrpSpPr>
          <p:nvPr/>
        </p:nvGrpSpPr>
        <p:grpSpPr bwMode="auto">
          <a:xfrm>
            <a:off x="0" y="0"/>
            <a:ext cx="819150" cy="6850063"/>
            <a:chOff x="0" y="0"/>
            <a:chExt cx="516" cy="4315"/>
          </a:xfrm>
        </p:grpSpPr>
        <p:sp>
          <p:nvSpPr>
            <p:cNvPr id="17421" name="Rectangle 13"/>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22" name="Rectangle 14"/>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23"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30722" name="Picture 2">
            <a:extLst>
              <a:ext uri="{FF2B5EF4-FFF2-40B4-BE49-F238E27FC236}">
                <a16:creationId xmlns:a16="http://schemas.microsoft.com/office/drawing/2014/main" id="{CFB77E61-36FF-4B33-88A8-184740F8E7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151" y="1901354"/>
            <a:ext cx="4175606" cy="4544042"/>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a:extLst>
              <a:ext uri="{FF2B5EF4-FFF2-40B4-BE49-F238E27FC236}">
                <a16:creationId xmlns:a16="http://schemas.microsoft.com/office/drawing/2014/main" id="{0024C490-09D6-49DC-BAA6-9DAA9787F4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5460" y="1901353"/>
            <a:ext cx="3453161" cy="1756247"/>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a:extLst>
              <a:ext uri="{FF2B5EF4-FFF2-40B4-BE49-F238E27FC236}">
                <a16:creationId xmlns:a16="http://schemas.microsoft.com/office/drawing/2014/main" id="{1E31F7D7-25BA-4990-AA03-A5A4E7BCB0A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3501" y="4184417"/>
            <a:ext cx="3028899" cy="226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22385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7409" name="Group 1"/>
          <p:cNvGrpSpPr>
            <a:grpSpLocks/>
          </p:cNvGrpSpPr>
          <p:nvPr/>
        </p:nvGrpSpPr>
        <p:grpSpPr bwMode="auto">
          <a:xfrm>
            <a:off x="0" y="144463"/>
            <a:ext cx="636588" cy="636587"/>
            <a:chOff x="0" y="91"/>
            <a:chExt cx="401" cy="401"/>
          </a:xfrm>
        </p:grpSpPr>
        <p:sp>
          <p:nvSpPr>
            <p:cNvPr id="17410" name="Rectangle 2"/>
            <p:cNvSpPr>
              <a:spLocks noChangeArrowheads="1"/>
            </p:cNvSpPr>
            <p:nvPr/>
          </p:nvSpPr>
          <p:spPr bwMode="auto">
            <a:xfrm>
              <a:off x="0" y="91"/>
              <a:ext cx="225" cy="401"/>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1" name="Rectangle 3"/>
            <p:cNvSpPr>
              <a:spLocks noChangeArrowheads="1"/>
            </p:cNvSpPr>
            <p:nvPr/>
          </p:nvSpPr>
          <p:spPr bwMode="auto">
            <a:xfrm>
              <a:off x="52" y="98"/>
              <a:ext cx="349" cy="3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99"/>
              <a:ext cx="311" cy="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13"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Velocity measurement</a:t>
            </a:r>
            <a:r>
              <a:rPr lang="hu-HU" sz="2000" b="0">
                <a:solidFill>
                  <a:srgbClr val="333399"/>
                </a:solidFill>
                <a:latin typeface="Bookman Old Style" pitchFamily="18" charset="0"/>
                <a:ea typeface="Droid Sans Fallback" charset="0"/>
                <a:cs typeface="Droid Sans Fallback" charset="0"/>
              </a:rPr>
              <a:t> / Pitot</a:t>
            </a:r>
            <a:r>
              <a:rPr lang="en-US" sz="2000" b="0">
                <a:solidFill>
                  <a:srgbClr val="333399"/>
                </a:solidFill>
                <a:latin typeface="Bookman Old Style" pitchFamily="18" charset="0"/>
                <a:ea typeface="Droid Sans Fallback" charset="0"/>
                <a:cs typeface="Droid Sans Fallback" charset="0"/>
              </a:rPr>
              <a:t> tube/probe</a:t>
            </a:r>
          </a:p>
        </p:txBody>
      </p:sp>
      <p:sp>
        <p:nvSpPr>
          <p:cNvPr id="1741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7415" name="Text Box 7"/>
          <p:cNvSpPr txBox="1">
            <a:spLocks noChangeArrowheads="1"/>
          </p:cNvSpPr>
          <p:nvPr/>
        </p:nvSpPr>
        <p:spPr bwMode="auto">
          <a:xfrm>
            <a:off x="971550" y="576263"/>
            <a:ext cx="7848600" cy="789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hu-HU" b="0" dirty="0" err="1">
                <a:solidFill>
                  <a:srgbClr val="333399"/>
                </a:solidFill>
              </a:rPr>
              <a:t>Tragedy</a:t>
            </a:r>
            <a:r>
              <a:rPr lang="hu-HU" b="0" dirty="0">
                <a:solidFill>
                  <a:srgbClr val="333399"/>
                </a:solidFill>
              </a:rPr>
              <a:t> of Air France 447</a:t>
            </a:r>
          </a:p>
          <a:p>
            <a:pPr>
              <a:spcBef>
                <a:spcPts val="1125"/>
              </a:spcBef>
              <a:buClrTx/>
              <a:buFontTx/>
              <a:buNone/>
            </a:pPr>
            <a:r>
              <a:rPr lang="hu-HU" b="0" dirty="0" err="1">
                <a:solidFill>
                  <a:srgbClr val="333399"/>
                </a:solidFill>
              </a:rPr>
              <a:t>One</a:t>
            </a:r>
            <a:r>
              <a:rPr lang="hu-HU" b="0" dirty="0">
                <a:solidFill>
                  <a:srgbClr val="333399"/>
                </a:solidFill>
              </a:rPr>
              <a:t> of </a:t>
            </a:r>
            <a:r>
              <a:rPr lang="hu-HU" b="0" dirty="0" err="1">
                <a:solidFill>
                  <a:srgbClr val="333399"/>
                </a:solidFill>
              </a:rPr>
              <a:t>the</a:t>
            </a:r>
            <a:r>
              <a:rPr lang="hu-HU" b="0" dirty="0">
                <a:solidFill>
                  <a:srgbClr val="333399"/>
                </a:solidFill>
              </a:rPr>
              <a:t> </a:t>
            </a:r>
            <a:r>
              <a:rPr lang="hu-HU" b="0" dirty="0" err="1">
                <a:solidFill>
                  <a:srgbClr val="333399"/>
                </a:solidFill>
              </a:rPr>
              <a:t>reasons</a:t>
            </a:r>
            <a:r>
              <a:rPr lang="hu-HU" b="0" dirty="0">
                <a:solidFill>
                  <a:srgbClr val="333399"/>
                </a:solidFill>
              </a:rPr>
              <a:t> </a:t>
            </a:r>
            <a:r>
              <a:rPr lang="hu-HU" b="0" dirty="0" err="1">
                <a:solidFill>
                  <a:srgbClr val="333399"/>
                </a:solidFill>
              </a:rPr>
              <a:t>was</a:t>
            </a:r>
            <a:r>
              <a:rPr lang="hu-HU" b="0" dirty="0">
                <a:solidFill>
                  <a:srgbClr val="333399"/>
                </a:solidFill>
              </a:rPr>
              <a:t> </a:t>
            </a:r>
            <a:r>
              <a:rPr lang="hu-HU" b="0" dirty="0" err="1">
                <a:solidFill>
                  <a:srgbClr val="333399"/>
                </a:solidFill>
              </a:rPr>
              <a:t>the</a:t>
            </a:r>
            <a:r>
              <a:rPr lang="hu-HU" b="0" dirty="0">
                <a:solidFill>
                  <a:srgbClr val="333399"/>
                </a:solidFill>
              </a:rPr>
              <a:t> </a:t>
            </a:r>
            <a:r>
              <a:rPr lang="hu-HU" b="0" dirty="0" err="1">
                <a:solidFill>
                  <a:srgbClr val="333399"/>
                </a:solidFill>
              </a:rPr>
              <a:t>icing</a:t>
            </a:r>
            <a:r>
              <a:rPr lang="hu-HU" b="0" dirty="0">
                <a:solidFill>
                  <a:srgbClr val="333399"/>
                </a:solidFill>
              </a:rPr>
              <a:t> of </a:t>
            </a:r>
            <a:r>
              <a:rPr lang="hu-HU" b="0" dirty="0" err="1">
                <a:solidFill>
                  <a:srgbClr val="333399"/>
                </a:solidFill>
              </a:rPr>
              <a:t>the</a:t>
            </a:r>
            <a:r>
              <a:rPr lang="hu-HU" b="0" dirty="0">
                <a:solidFill>
                  <a:srgbClr val="333399"/>
                </a:solidFill>
              </a:rPr>
              <a:t> </a:t>
            </a:r>
            <a:r>
              <a:rPr lang="hu-HU" b="0" dirty="0" err="1">
                <a:solidFill>
                  <a:srgbClr val="333399"/>
                </a:solidFill>
              </a:rPr>
              <a:t>Pitot-tubes</a:t>
            </a:r>
            <a:endParaRPr lang="hu-HU" b="0" dirty="0">
              <a:solidFill>
                <a:srgbClr val="333399"/>
              </a:solidFill>
            </a:endParaRPr>
          </a:p>
        </p:txBody>
      </p:sp>
      <p:sp>
        <p:nvSpPr>
          <p:cNvPr id="17417" name="Rectangle 9"/>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19" name="Rectangle 11"/>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17420" name="Group 12"/>
          <p:cNvGrpSpPr>
            <a:grpSpLocks/>
          </p:cNvGrpSpPr>
          <p:nvPr/>
        </p:nvGrpSpPr>
        <p:grpSpPr bwMode="auto">
          <a:xfrm>
            <a:off x="0" y="0"/>
            <a:ext cx="819150" cy="6850063"/>
            <a:chOff x="0" y="0"/>
            <a:chExt cx="516" cy="4315"/>
          </a:xfrm>
        </p:grpSpPr>
        <p:sp>
          <p:nvSpPr>
            <p:cNvPr id="17421" name="Rectangle 13"/>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7422" name="Rectangle 14"/>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7423"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31746" name="Picture 2">
            <a:extLst>
              <a:ext uri="{FF2B5EF4-FFF2-40B4-BE49-F238E27FC236}">
                <a16:creationId xmlns:a16="http://schemas.microsoft.com/office/drawing/2014/main" id="{F7EBE458-E4BC-41B0-BF54-E4914DCF93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872" y="1523999"/>
            <a:ext cx="7711277" cy="512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39778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8433" name="Group 1"/>
          <p:cNvGrpSpPr>
            <a:grpSpLocks/>
          </p:cNvGrpSpPr>
          <p:nvPr/>
        </p:nvGrpSpPr>
        <p:grpSpPr bwMode="auto">
          <a:xfrm>
            <a:off x="0" y="144463"/>
            <a:ext cx="636588" cy="636587"/>
            <a:chOff x="0" y="91"/>
            <a:chExt cx="401" cy="401"/>
          </a:xfrm>
        </p:grpSpPr>
        <p:sp>
          <p:nvSpPr>
            <p:cNvPr id="18434" name="Rectangle 2"/>
            <p:cNvSpPr>
              <a:spLocks noChangeArrowheads="1"/>
            </p:cNvSpPr>
            <p:nvPr/>
          </p:nvSpPr>
          <p:spPr bwMode="auto">
            <a:xfrm>
              <a:off x="0" y="91"/>
              <a:ext cx="225" cy="401"/>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8435" name="Rectangle 3"/>
            <p:cNvSpPr>
              <a:spLocks noChangeArrowheads="1"/>
            </p:cNvSpPr>
            <p:nvPr/>
          </p:nvSpPr>
          <p:spPr bwMode="auto">
            <a:xfrm>
              <a:off x="52" y="98"/>
              <a:ext cx="349" cy="3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843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99"/>
              <a:ext cx="311" cy="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8437" name="Rectangle 5"/>
          <p:cNvSpPr>
            <a:spLocks noChangeArrowheads="1"/>
          </p:cNvSpPr>
          <p:nvPr/>
        </p:nvSpPr>
        <p:spPr bwMode="auto">
          <a:xfrm>
            <a:off x="858838" y="144463"/>
            <a:ext cx="8861425"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Velocity measurement</a:t>
            </a:r>
            <a:r>
              <a:rPr lang="hu-HU" sz="2000" b="0">
                <a:solidFill>
                  <a:srgbClr val="333399"/>
                </a:solidFill>
                <a:latin typeface="Bookman Old Style" pitchFamily="18" charset="0"/>
                <a:ea typeface="Droid Sans Fallback" charset="0"/>
                <a:cs typeface="Droid Sans Fallback" charset="0"/>
              </a:rPr>
              <a:t> / Pitot-static (Prandtl) </a:t>
            </a:r>
            <a:r>
              <a:rPr lang="en-US" sz="2000" b="0">
                <a:solidFill>
                  <a:srgbClr val="333399"/>
                </a:solidFill>
                <a:latin typeface="Bookman Old Style" pitchFamily="18" charset="0"/>
                <a:ea typeface="Droid Sans Fallback" charset="0"/>
                <a:cs typeface="Droid Sans Fallback" charset="0"/>
              </a:rPr>
              <a:t>tube/probe</a:t>
            </a:r>
          </a:p>
        </p:txBody>
      </p:sp>
      <p:sp>
        <p:nvSpPr>
          <p:cNvPr id="18438"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nvGrpSpPr>
          <p:cNvPr id="18439" name="Group 7"/>
          <p:cNvGrpSpPr>
            <a:grpSpLocks/>
          </p:cNvGrpSpPr>
          <p:nvPr/>
        </p:nvGrpSpPr>
        <p:grpSpPr bwMode="auto">
          <a:xfrm>
            <a:off x="0" y="0"/>
            <a:ext cx="819150" cy="6850063"/>
            <a:chOff x="0" y="0"/>
            <a:chExt cx="516" cy="4315"/>
          </a:xfrm>
        </p:grpSpPr>
        <p:sp>
          <p:nvSpPr>
            <p:cNvPr id="18440" name="Rectangle 8"/>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8441" name="Rectangle 9"/>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8442"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8443" name="Picture 11"/>
          <p:cNvPicPr>
            <a:picLocks noChangeAspect="1" noChangeArrowheads="1"/>
          </p:cNvPicPr>
          <p:nvPr/>
        </p:nvPicPr>
        <p:blipFill>
          <a:blip r:embed="rId6">
            <a:extLst>
              <a:ext uri="{28A0092B-C50C-407E-A947-70E740481C1C}">
                <a14:useLocalDpi xmlns:a14="http://schemas.microsoft.com/office/drawing/2010/main" val="0"/>
              </a:ext>
            </a:extLst>
          </a:blip>
          <a:srcRect t="23961" b="22992"/>
          <a:stretch>
            <a:fillRect/>
          </a:stretch>
        </p:blipFill>
        <p:spPr bwMode="auto">
          <a:xfrm>
            <a:off x="1258888" y="3500438"/>
            <a:ext cx="6911975" cy="2749550"/>
          </a:xfrm>
          <a:prstGeom prst="rect">
            <a:avLst/>
          </a:prstGeom>
          <a:noFill/>
          <a:ln>
            <a:noFill/>
          </a:ln>
          <a:effectLst/>
          <a:extLst>
            <a:ext uri="{909E8E84-426E-40DD-AFC4-6F175D3DCCD1}">
              <a14:hiddenFill xmlns:a14="http://schemas.microsoft.com/office/drawing/2010/main">
                <a:blipFill dpi="0" rotWithShape="0">
                  <a:blip/>
                  <a:srcRect t="23961" b="22992"/>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4"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500" y="1016000"/>
            <a:ext cx="6610350" cy="2411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45" name="Freeform 13"/>
          <p:cNvSpPr>
            <a:spLocks noChangeArrowheads="1"/>
          </p:cNvSpPr>
          <p:nvPr/>
        </p:nvSpPr>
        <p:spPr bwMode="auto">
          <a:xfrm>
            <a:off x="142875" y="1916113"/>
            <a:ext cx="863600" cy="287337"/>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8446" name="Text Box 14"/>
          <p:cNvSpPr txBox="1">
            <a:spLocks noChangeArrowheads="1"/>
          </p:cNvSpPr>
          <p:nvPr/>
        </p:nvSpPr>
        <p:spPr bwMode="auto">
          <a:xfrm>
            <a:off x="971550" y="576263"/>
            <a:ext cx="7848600"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hu-HU" b="0" dirty="0" err="1">
                <a:solidFill>
                  <a:srgbClr val="333399"/>
                </a:solidFill>
              </a:rPr>
              <a:t>Prandtl</a:t>
            </a:r>
            <a:r>
              <a:rPr lang="hu-HU" b="0" dirty="0">
                <a:solidFill>
                  <a:srgbClr val="333399"/>
                </a:solidFill>
              </a:rPr>
              <a:t>, Ludwig von (1875-1953), </a:t>
            </a:r>
            <a:r>
              <a:rPr lang="en-US" b="0" dirty="0">
                <a:solidFill>
                  <a:srgbClr val="333399"/>
                </a:solidFill>
              </a:rPr>
              <a:t>German fluid mechanics researcher</a:t>
            </a:r>
          </a:p>
        </p:txBody>
      </p:sp>
      <p:sp>
        <p:nvSpPr>
          <p:cNvPr id="16" name="Rectangle 15"/>
          <p:cNvSpPr/>
          <p:nvPr/>
        </p:nvSpPr>
        <p:spPr>
          <a:xfrm>
            <a:off x="1475656" y="2145661"/>
            <a:ext cx="586027" cy="461665"/>
          </a:xfrm>
          <a:prstGeom prst="rect">
            <a:avLst/>
          </a:prstGeom>
          <a:solidFill>
            <a:schemeClr val="bg1"/>
          </a:solidFill>
        </p:spPr>
        <p:txBody>
          <a:bodyPr wrap="square">
            <a:spAutoFit/>
          </a:bodyPr>
          <a:lstStyle/>
          <a:p>
            <a:r>
              <a:rPr lang="hu-HU" sz="2400" b="0" dirty="0" err="1">
                <a:solidFill>
                  <a:schemeClr val="tx2"/>
                </a:solidFill>
                <a:latin typeface="+mj-lt"/>
                <a:ea typeface="Cambria Math" panose="02040503050406030204" pitchFamily="18" charset="0"/>
              </a:rPr>
              <a:t>p</a:t>
            </a:r>
            <a:r>
              <a:rPr lang="hu-HU" sz="1600" b="0" dirty="0" err="1">
                <a:solidFill>
                  <a:schemeClr val="tx2"/>
                </a:solidFill>
                <a:latin typeface="+mj-lt"/>
                <a:ea typeface="Cambria Math" panose="02040503050406030204" pitchFamily="18" charset="0"/>
              </a:rPr>
              <a:t>t</a:t>
            </a:r>
            <a:endParaRPr lang="hu-HU" sz="2400" b="0" dirty="0">
              <a:solidFill>
                <a:schemeClr val="tx2"/>
              </a:solidFill>
              <a:latin typeface="+mj-lt"/>
              <a:ea typeface="Cambria Math" panose="02040503050406030204"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9457" name="Group 1"/>
          <p:cNvGrpSpPr>
            <a:grpSpLocks/>
          </p:cNvGrpSpPr>
          <p:nvPr/>
        </p:nvGrpSpPr>
        <p:grpSpPr bwMode="auto">
          <a:xfrm>
            <a:off x="0" y="0"/>
            <a:ext cx="819150" cy="6850063"/>
            <a:chOff x="0" y="0"/>
            <a:chExt cx="516" cy="4315"/>
          </a:xfrm>
        </p:grpSpPr>
        <p:sp>
          <p:nvSpPr>
            <p:cNvPr id="1945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1945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1946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9461"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Measuring volume flow rate</a:t>
            </a:r>
          </a:p>
        </p:txBody>
      </p:sp>
      <p:sp>
        <p:nvSpPr>
          <p:cNvPr id="1946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19463" name="Text Box 7"/>
          <p:cNvSpPr txBox="1">
            <a:spLocks noChangeArrowheads="1"/>
          </p:cNvSpPr>
          <p:nvPr/>
        </p:nvSpPr>
        <p:spPr bwMode="auto">
          <a:xfrm>
            <a:off x="971550" y="576263"/>
            <a:ext cx="7848600" cy="5801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349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1pPr>
            <a:lvl2pPr marL="7921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2pPr>
            <a:lvl3pPr marL="1249363" indent="-334963">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3pPr>
            <a:lvl4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4pPr>
            <a:lvl5pPr>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
                <a:srgbClr val="333399"/>
              </a:buClr>
              <a:buFont typeface="Huni_Quorum Medium BT" pitchFamily="34" charset="-18"/>
              <a:buChar char="•"/>
            </a:pPr>
            <a:r>
              <a:rPr lang="en-US" b="0" dirty="0">
                <a:solidFill>
                  <a:srgbClr val="333399"/>
                </a:solidFill>
              </a:rPr>
              <a:t>Definition of volume flow rate</a:t>
            </a:r>
            <a:r>
              <a:rPr lang="hu-HU" b="0" dirty="0">
                <a:solidFill>
                  <a:srgbClr val="333399"/>
                </a:solidFill>
              </a:rPr>
              <a:t>: </a:t>
            </a:r>
            <a:r>
              <a:rPr lang="en-US" b="0" dirty="0">
                <a:solidFill>
                  <a:srgbClr val="333399"/>
                </a:solidFill>
              </a:rPr>
              <a:t>the volume of fluid which passes through a given surface</a:t>
            </a:r>
            <a:r>
              <a:rPr lang="hu-HU" b="0" dirty="0">
                <a:solidFill>
                  <a:srgbClr val="333399"/>
                </a:solidFill>
              </a:rPr>
              <a:t> </a:t>
            </a:r>
            <a:r>
              <a:rPr lang="en-US" b="0" dirty="0">
                <a:solidFill>
                  <a:srgbClr val="333399"/>
                </a:solidFill>
              </a:rPr>
              <a:t>per unit time</a:t>
            </a:r>
            <a:r>
              <a:rPr lang="hu-HU" b="0" dirty="0">
                <a:solidFill>
                  <a:srgbClr val="333399"/>
                </a:solidFill>
              </a:rPr>
              <a:t>. </a:t>
            </a:r>
            <a:r>
              <a:rPr lang="en-US" b="0" dirty="0">
                <a:solidFill>
                  <a:srgbClr val="333399"/>
                </a:solidFill>
              </a:rPr>
              <a:t>Usually it is the basis of accounting or system control</a:t>
            </a:r>
          </a:p>
          <a:p>
            <a:pPr>
              <a:spcBef>
                <a:spcPts val="1125"/>
              </a:spcBef>
              <a:buClr>
                <a:srgbClr val="333399"/>
              </a:buClr>
              <a:buFont typeface="Huni_Quorum Medium BT" pitchFamily="34" charset="-18"/>
              <a:buChar char="•"/>
            </a:pPr>
            <a:r>
              <a:rPr lang="en-US" b="0" dirty="0">
                <a:solidFill>
                  <a:srgbClr val="333399"/>
                </a:solidFill>
              </a:rPr>
              <a:t>It is denoted by </a:t>
            </a:r>
            <a:r>
              <a:rPr lang="en-US" altLang="hu-HU" b="0" dirty="0">
                <a:solidFill>
                  <a:schemeClr val="accent2"/>
                </a:solidFill>
              </a:rPr>
              <a:t>: </a:t>
            </a:r>
            <a:r>
              <a:rPr lang="en-US" altLang="hu-HU" b="0" i="1" dirty="0">
                <a:solidFill>
                  <a:schemeClr val="accent2"/>
                </a:solidFill>
                <a:latin typeface="Times New Roman" panose="02020603050405020304" pitchFamily="18" charset="0"/>
                <a:cs typeface="Times New Roman" panose="02020603050405020304" pitchFamily="18" charset="0"/>
              </a:rPr>
              <a:t>q</a:t>
            </a:r>
            <a:r>
              <a:rPr lang="en-US" altLang="hu-HU" b="0" i="1" baseline="-25000" dirty="0">
                <a:solidFill>
                  <a:schemeClr val="accent2"/>
                </a:solidFill>
                <a:latin typeface="Times New Roman" panose="02020603050405020304" pitchFamily="18" charset="0"/>
                <a:cs typeface="Times New Roman" panose="02020603050405020304" pitchFamily="18" charset="0"/>
              </a:rPr>
              <a:t>v</a:t>
            </a:r>
            <a:r>
              <a:rPr lang="en-US" altLang="hu-HU" b="0" i="1" dirty="0">
                <a:solidFill>
                  <a:schemeClr val="accent2"/>
                </a:solidFill>
              </a:rPr>
              <a:t>, </a:t>
            </a:r>
            <a:r>
              <a:rPr lang="en-US" altLang="hu-HU" b="0" dirty="0">
                <a:solidFill>
                  <a:schemeClr val="accent2"/>
                </a:solidFill>
              </a:rPr>
              <a:t>its dimension is: </a:t>
            </a:r>
            <a:r>
              <a:rPr lang="en-US" altLang="hu-HU" b="0" i="1" dirty="0">
                <a:solidFill>
                  <a:schemeClr val="accent2"/>
                </a:solidFill>
              </a:rPr>
              <a:t>volume / unit time </a:t>
            </a:r>
            <a:r>
              <a:rPr lang="en-US" altLang="hu-HU" b="0" dirty="0">
                <a:solidFill>
                  <a:schemeClr val="accent2"/>
                </a:solidFill>
              </a:rPr>
              <a:t>(e.g..: </a:t>
            </a:r>
            <a:r>
              <a:rPr lang="hu-HU" altLang="hu-HU" b="0" i="1" dirty="0">
                <a:solidFill>
                  <a:schemeClr val="accent2"/>
                </a:solidFill>
                <a:latin typeface="Times New Roman" panose="02020603050405020304" pitchFamily="18" charset="0"/>
                <a:cs typeface="Times New Roman" panose="02020603050405020304" pitchFamily="18" charset="0"/>
              </a:rPr>
              <a:t>m</a:t>
            </a:r>
            <a:r>
              <a:rPr lang="hu-HU" altLang="hu-HU" b="0" i="1" baseline="30000" dirty="0">
                <a:solidFill>
                  <a:schemeClr val="accent2"/>
                </a:solidFill>
                <a:latin typeface="Times New Roman" panose="02020603050405020304" pitchFamily="18" charset="0"/>
                <a:cs typeface="Times New Roman" panose="02020603050405020304" pitchFamily="18" charset="0"/>
              </a:rPr>
              <a:t>3</a:t>
            </a:r>
            <a:r>
              <a:rPr lang="hu-HU" altLang="hu-HU" b="0" i="1" dirty="0">
                <a:solidFill>
                  <a:schemeClr val="accent2"/>
                </a:solidFill>
                <a:latin typeface="Times New Roman" panose="02020603050405020304" pitchFamily="18" charset="0"/>
                <a:cs typeface="Times New Roman" panose="02020603050405020304" pitchFamily="18" charset="0"/>
              </a:rPr>
              <a:t>/s</a:t>
            </a:r>
            <a:r>
              <a:rPr lang="hu-HU" altLang="hu-HU" b="0" i="1" dirty="0">
                <a:solidFill>
                  <a:schemeClr val="accent2"/>
                </a:solidFill>
              </a:rPr>
              <a:t>)</a:t>
            </a:r>
            <a:endParaRPr lang="en-US" b="0" dirty="0">
              <a:solidFill>
                <a:srgbClr val="333399"/>
              </a:solidFill>
            </a:endParaRPr>
          </a:p>
          <a:p>
            <a:pPr>
              <a:spcBef>
                <a:spcPts val="1125"/>
              </a:spcBef>
              <a:buClr>
                <a:srgbClr val="333399"/>
              </a:buClr>
              <a:buFont typeface="Huni_Quorum Medium BT" pitchFamily="34" charset="-18"/>
              <a:buChar char="•"/>
            </a:pPr>
            <a:r>
              <a:rPr lang="en-US" b="0" dirty="0">
                <a:solidFill>
                  <a:srgbClr val="333399"/>
                </a:solidFill>
              </a:rPr>
              <a:t>Measurement method based on velocity measurements in multiple points</a:t>
            </a:r>
          </a:p>
          <a:p>
            <a:pPr lvl="1">
              <a:spcBef>
                <a:spcPts val="1125"/>
              </a:spcBef>
              <a:buClr>
                <a:srgbClr val="333399"/>
              </a:buClr>
              <a:buFont typeface="Huni_Quorum Medium BT" pitchFamily="34" charset="-18"/>
              <a:buChar char="•"/>
            </a:pPr>
            <a:r>
              <a:rPr lang="en-US" b="0" dirty="0">
                <a:solidFill>
                  <a:srgbClr val="333399"/>
                </a:solidFill>
              </a:rPr>
              <a:t>Non-circular cross-sections</a:t>
            </a:r>
          </a:p>
          <a:p>
            <a:pPr lvl="1">
              <a:spcBef>
                <a:spcPts val="1125"/>
              </a:spcBef>
              <a:buClr>
                <a:srgbClr val="333399"/>
              </a:buClr>
              <a:buFont typeface="Huni_Quorum Medium BT" pitchFamily="34" charset="-18"/>
              <a:buChar char="•"/>
            </a:pPr>
            <a:r>
              <a:rPr lang="en-US" b="0" dirty="0">
                <a:solidFill>
                  <a:srgbClr val="333399"/>
                </a:solidFill>
              </a:rPr>
              <a:t>Circular cross-sections</a:t>
            </a:r>
          </a:p>
          <a:p>
            <a:pPr lvl="2">
              <a:spcBef>
                <a:spcPts val="1125"/>
              </a:spcBef>
              <a:buClr>
                <a:srgbClr val="333399"/>
              </a:buClr>
              <a:buFont typeface="Huni_Quorum Medium BT" pitchFamily="34" charset="-18"/>
              <a:buChar char="•"/>
            </a:pPr>
            <a:r>
              <a:rPr lang="hu-HU" b="0" dirty="0">
                <a:solidFill>
                  <a:srgbClr val="333399"/>
                </a:solidFill>
              </a:rPr>
              <a:t>10</a:t>
            </a:r>
            <a:r>
              <a:rPr lang="en-US" b="0" dirty="0">
                <a:solidFill>
                  <a:srgbClr val="333399"/>
                </a:solidFill>
              </a:rPr>
              <a:t> point method</a:t>
            </a:r>
          </a:p>
          <a:p>
            <a:pPr lvl="2">
              <a:spcBef>
                <a:spcPts val="1125"/>
              </a:spcBef>
              <a:buClr>
                <a:srgbClr val="333399"/>
              </a:buClr>
              <a:buFont typeface="Huni_Quorum Medium BT" pitchFamily="34" charset="-18"/>
              <a:buChar char="•"/>
            </a:pPr>
            <a:r>
              <a:rPr lang="hu-HU" b="0" dirty="0">
                <a:solidFill>
                  <a:srgbClr val="333399"/>
                </a:solidFill>
              </a:rPr>
              <a:t>6</a:t>
            </a:r>
            <a:r>
              <a:rPr lang="en-US" b="0" dirty="0">
                <a:solidFill>
                  <a:srgbClr val="333399"/>
                </a:solidFill>
              </a:rPr>
              <a:t> point method</a:t>
            </a:r>
          </a:p>
          <a:p>
            <a:pPr>
              <a:spcBef>
                <a:spcPts val="1125"/>
              </a:spcBef>
              <a:buClr>
                <a:srgbClr val="333399"/>
              </a:buClr>
              <a:buFont typeface="Huni_Quorum Medium BT" pitchFamily="34" charset="-18"/>
              <a:buChar char="•"/>
            </a:pPr>
            <a:r>
              <a:rPr lang="en-US" b="0" dirty="0">
                <a:solidFill>
                  <a:srgbClr val="333399"/>
                </a:solidFill>
              </a:rPr>
              <a:t>Pipe flow meters based on flow contraction</a:t>
            </a:r>
          </a:p>
          <a:p>
            <a:pPr lvl="1">
              <a:spcBef>
                <a:spcPts val="1125"/>
              </a:spcBef>
              <a:buClr>
                <a:srgbClr val="333399"/>
              </a:buClr>
              <a:buFont typeface="Huni_Quorum Medium BT" pitchFamily="34" charset="-18"/>
              <a:buChar char="•"/>
            </a:pPr>
            <a:r>
              <a:rPr lang="hu-HU" b="0" dirty="0">
                <a:solidFill>
                  <a:srgbClr val="333399"/>
                </a:solidFill>
              </a:rPr>
              <a:t>Venturi</a:t>
            </a:r>
            <a:r>
              <a:rPr lang="en-US" b="0" dirty="0">
                <a:solidFill>
                  <a:srgbClr val="333399"/>
                </a:solidFill>
              </a:rPr>
              <a:t> flow meter (horizontal/inclined axis)</a:t>
            </a:r>
          </a:p>
          <a:p>
            <a:pPr lvl="1">
              <a:spcBef>
                <a:spcPts val="1125"/>
              </a:spcBef>
              <a:buClr>
                <a:srgbClr val="333399"/>
              </a:buClr>
              <a:buFont typeface="Huni_Quorum Medium BT" pitchFamily="34" charset="-18"/>
              <a:buChar char="•"/>
            </a:pPr>
            <a:r>
              <a:rPr lang="en-US" b="0" dirty="0">
                <a:solidFill>
                  <a:srgbClr val="333399"/>
                </a:solidFill>
              </a:rPr>
              <a:t>Through flow orifice (contraction ratio, iteration)</a:t>
            </a:r>
          </a:p>
          <a:p>
            <a:pPr lvl="1">
              <a:spcBef>
                <a:spcPts val="1125"/>
              </a:spcBef>
              <a:buClr>
                <a:srgbClr val="333399"/>
              </a:buClr>
              <a:buFont typeface="Huni_Quorum Medium BT" pitchFamily="34" charset="-18"/>
              <a:buChar char="•"/>
            </a:pPr>
            <a:r>
              <a:rPr lang="en-US" b="0" dirty="0">
                <a:solidFill>
                  <a:srgbClr val="333399"/>
                </a:solidFill>
              </a:rPr>
              <a:t>Inlet orifice</a:t>
            </a:r>
          </a:p>
          <a:p>
            <a:pPr lvl="1">
              <a:spcBef>
                <a:spcPts val="1125"/>
              </a:spcBef>
              <a:buClr>
                <a:srgbClr val="333399"/>
              </a:buClr>
              <a:buFont typeface="Huni_Quorum Medium BT" pitchFamily="34" charset="-18"/>
              <a:buChar char="•"/>
            </a:pPr>
            <a:r>
              <a:rPr lang="en-US" b="0" dirty="0">
                <a:solidFill>
                  <a:srgbClr val="333399"/>
                </a:solidFill>
              </a:rPr>
              <a:t>Inlet bell mouth</a:t>
            </a:r>
          </a:p>
        </p:txBody>
      </p:sp>
      <p:sp>
        <p:nvSpPr>
          <p:cNvPr id="9" name="TextBox 8"/>
          <p:cNvSpPr txBox="1"/>
          <p:nvPr/>
        </p:nvSpPr>
        <p:spPr>
          <a:xfrm>
            <a:off x="689737" y="6373829"/>
            <a:ext cx="8202644" cy="461665"/>
          </a:xfrm>
          <a:prstGeom prst="rect">
            <a:avLst/>
          </a:prstGeom>
          <a:solidFill>
            <a:schemeClr val="accent6">
              <a:lumMod val="20000"/>
              <a:lumOff val="80000"/>
            </a:schemeClr>
          </a:solidFill>
        </p:spPr>
        <p:txBody>
          <a:bodyPr wrap="square" rtlCol="0">
            <a:spAutoFit/>
          </a:bodyPr>
          <a:lstStyle/>
          <a:p>
            <a:r>
              <a:rPr lang="hu-HU" sz="1200" dirty="0">
                <a:solidFill>
                  <a:schemeClr val="accent2"/>
                </a:solidFill>
              </a:rPr>
              <a:t>More info: Vad &amp; Lukács, Advanced Flow Measurements lecture note, Chapter 6.1 </a:t>
            </a:r>
            <a:r>
              <a:rPr lang="en-US" sz="1200" dirty="0">
                <a:solidFill>
                  <a:schemeClr val="accent2"/>
                </a:solidFill>
              </a:rPr>
              <a:t>Volume flow rate deduced from velocity measurement data</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1505" name="Group 1"/>
          <p:cNvGrpSpPr>
            <a:grpSpLocks/>
          </p:cNvGrpSpPr>
          <p:nvPr/>
        </p:nvGrpSpPr>
        <p:grpSpPr bwMode="auto">
          <a:xfrm>
            <a:off x="0" y="0"/>
            <a:ext cx="819150" cy="6850063"/>
            <a:chOff x="0" y="0"/>
            <a:chExt cx="516" cy="4315"/>
          </a:xfrm>
        </p:grpSpPr>
        <p:sp>
          <p:nvSpPr>
            <p:cNvPr id="21506"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07"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150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1509" name="Rectangle 5"/>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based on velocity measurements I.</a:t>
            </a:r>
          </a:p>
        </p:txBody>
      </p:sp>
      <p:sp>
        <p:nvSpPr>
          <p:cNvPr id="21510"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215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6575" y="981075"/>
            <a:ext cx="3254375" cy="5543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12" name="Rectangle 8"/>
          <p:cNvSpPr>
            <a:spLocks noChangeArrowheads="1"/>
          </p:cNvSpPr>
          <p:nvPr/>
        </p:nvSpPr>
        <p:spPr bwMode="auto">
          <a:xfrm>
            <a:off x="971550" y="476250"/>
            <a:ext cx="79930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Non-circular cross-sections</a:t>
            </a:r>
          </a:p>
        </p:txBody>
      </p:sp>
      <p:sp>
        <p:nvSpPr>
          <p:cNvPr id="21513" name="Rectangle 9"/>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4" name="Rectangle 10"/>
          <p:cNvSpPr>
            <a:spLocks noChangeArrowheads="1"/>
          </p:cNvSpPr>
          <p:nvPr/>
        </p:nvSpPr>
        <p:spPr bwMode="auto">
          <a:xfrm>
            <a:off x="830263" y="1808163"/>
            <a:ext cx="19272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Assumptions</a:t>
            </a:r>
            <a:r>
              <a:rPr lang="hu-HU" b="0">
                <a:solidFill>
                  <a:srgbClr val="333399"/>
                </a:solidFill>
                <a:ea typeface="Droid Sans Fallback" charset="0"/>
                <a:cs typeface="Droid Sans Fallback" charset="0"/>
              </a:rPr>
              <a:t>:</a:t>
            </a:r>
          </a:p>
        </p:txBody>
      </p:sp>
      <p:sp>
        <p:nvSpPr>
          <p:cNvPr id="21515" name="Rectangle 11"/>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6" name="Rectangle 12"/>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17" name="Rectangle 13"/>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21518" name="Group 14"/>
          <p:cNvGrpSpPr>
            <a:grpSpLocks/>
          </p:cNvGrpSpPr>
          <p:nvPr/>
        </p:nvGrpSpPr>
        <p:grpSpPr bwMode="auto">
          <a:xfrm>
            <a:off x="1150938" y="4005263"/>
            <a:ext cx="3989387" cy="2260600"/>
            <a:chOff x="725" y="2523"/>
            <a:chExt cx="2513" cy="1424"/>
          </a:xfrm>
        </p:grpSpPr>
        <p:grpSp>
          <p:nvGrpSpPr>
            <p:cNvPr id="21519" name="Group 15"/>
            <p:cNvGrpSpPr>
              <a:grpSpLocks/>
            </p:cNvGrpSpPr>
            <p:nvPr/>
          </p:nvGrpSpPr>
          <p:grpSpPr bwMode="auto">
            <a:xfrm>
              <a:off x="1383" y="2727"/>
              <a:ext cx="1265" cy="1220"/>
              <a:chOff x="1383" y="2727"/>
              <a:chExt cx="1265" cy="1220"/>
            </a:xfrm>
          </p:grpSpPr>
          <p:grpSp>
            <p:nvGrpSpPr>
              <p:cNvPr id="21520" name="Group 16"/>
              <p:cNvGrpSpPr>
                <a:grpSpLocks/>
              </p:cNvGrpSpPr>
              <p:nvPr/>
            </p:nvGrpSpPr>
            <p:grpSpPr bwMode="auto">
              <a:xfrm>
                <a:off x="1383" y="2727"/>
                <a:ext cx="1265" cy="1220"/>
                <a:chOff x="1383" y="2727"/>
                <a:chExt cx="1265" cy="1220"/>
              </a:xfrm>
            </p:grpSpPr>
            <p:sp>
              <p:nvSpPr>
                <p:cNvPr id="21521" name="Rectangle 17"/>
                <p:cNvSpPr>
                  <a:spLocks noChangeArrowheads="1"/>
                </p:cNvSpPr>
                <p:nvPr/>
              </p:nvSpPr>
              <p:spPr bwMode="auto">
                <a:xfrm>
                  <a:off x="1383" y="2727"/>
                  <a:ext cx="1265" cy="1220"/>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22" name="Line 18"/>
                <p:cNvSpPr>
                  <a:spLocks noChangeShapeType="1"/>
                </p:cNvSpPr>
                <p:nvPr/>
              </p:nvSpPr>
              <p:spPr bwMode="auto">
                <a:xfrm>
                  <a:off x="2018" y="2727"/>
                  <a:ext cx="0" cy="122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1523" name="Line 19"/>
                <p:cNvSpPr>
                  <a:spLocks noChangeShapeType="1"/>
                </p:cNvSpPr>
                <p:nvPr/>
              </p:nvSpPr>
              <p:spPr bwMode="auto">
                <a:xfrm>
                  <a:off x="1383" y="3317"/>
                  <a:ext cx="1265" cy="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
            <p:nvSpPr>
              <p:cNvPr id="21524" name="Rectangle 20"/>
              <p:cNvSpPr>
                <a:spLocks noChangeArrowheads="1"/>
              </p:cNvSpPr>
              <p:nvPr/>
            </p:nvSpPr>
            <p:spPr bwMode="auto">
              <a:xfrm>
                <a:off x="1590" y="2908"/>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1.</a:t>
                </a:r>
                <a:r>
                  <a:rPr lang="hu-HU" b="0">
                    <a:solidFill>
                      <a:srgbClr val="000000"/>
                    </a:solidFill>
                    <a:ea typeface="Droid Sans Fallback" charset="0"/>
                    <a:cs typeface="Droid Sans Fallback" charset="0"/>
                  </a:rPr>
                  <a:t> </a:t>
                </a:r>
              </a:p>
            </p:txBody>
          </p:sp>
          <p:sp>
            <p:nvSpPr>
              <p:cNvPr id="21525" name="Rectangle 21"/>
              <p:cNvSpPr>
                <a:spLocks noChangeArrowheads="1"/>
              </p:cNvSpPr>
              <p:nvPr/>
            </p:nvSpPr>
            <p:spPr bwMode="auto">
              <a:xfrm>
                <a:off x="2134" y="2908"/>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2.</a:t>
                </a:r>
                <a:r>
                  <a:rPr lang="hu-HU" b="0">
                    <a:solidFill>
                      <a:srgbClr val="000000"/>
                    </a:solidFill>
                    <a:ea typeface="Droid Sans Fallback" charset="0"/>
                    <a:cs typeface="Droid Sans Fallback" charset="0"/>
                  </a:rPr>
                  <a:t> </a:t>
                </a:r>
              </a:p>
            </p:txBody>
          </p:sp>
          <p:sp>
            <p:nvSpPr>
              <p:cNvPr id="21526" name="Rectangle 22"/>
              <p:cNvSpPr>
                <a:spLocks noChangeArrowheads="1"/>
              </p:cNvSpPr>
              <p:nvPr/>
            </p:nvSpPr>
            <p:spPr bwMode="auto">
              <a:xfrm>
                <a:off x="1590" y="3494"/>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3.</a:t>
                </a:r>
                <a:r>
                  <a:rPr lang="hu-HU" b="0">
                    <a:solidFill>
                      <a:srgbClr val="000000"/>
                    </a:solidFill>
                    <a:ea typeface="Droid Sans Fallback" charset="0"/>
                    <a:cs typeface="Droid Sans Fallback" charset="0"/>
                  </a:rPr>
                  <a:t> </a:t>
                </a:r>
              </a:p>
            </p:txBody>
          </p:sp>
          <p:sp>
            <p:nvSpPr>
              <p:cNvPr id="21527" name="Rectangle 23"/>
              <p:cNvSpPr>
                <a:spLocks noChangeArrowheads="1"/>
              </p:cNvSpPr>
              <p:nvPr/>
            </p:nvSpPr>
            <p:spPr bwMode="auto">
              <a:xfrm>
                <a:off x="2122" y="3494"/>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4.</a:t>
                </a:r>
                <a:r>
                  <a:rPr lang="hu-HU" b="0">
                    <a:solidFill>
                      <a:srgbClr val="000000"/>
                    </a:solidFill>
                    <a:ea typeface="Droid Sans Fallback" charset="0"/>
                    <a:cs typeface="Droid Sans Fallback" charset="0"/>
                  </a:rPr>
                  <a:t> </a:t>
                </a:r>
              </a:p>
            </p:txBody>
          </p:sp>
        </p:grpSp>
        <p:sp>
          <p:nvSpPr>
            <p:cNvPr id="21528" name="Line 24"/>
            <p:cNvSpPr>
              <a:spLocks noChangeShapeType="1"/>
            </p:cNvSpPr>
            <p:nvPr/>
          </p:nvSpPr>
          <p:spPr bwMode="auto">
            <a:xfrm>
              <a:off x="1020" y="2727"/>
              <a:ext cx="472" cy="26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aphicFrame>
          <p:nvGraphicFramePr>
            <p:cNvPr id="21529" name="Object 25"/>
            <p:cNvGraphicFramePr>
              <a:graphicFrameLocks noChangeAspect="1"/>
            </p:cNvGraphicFramePr>
            <p:nvPr/>
          </p:nvGraphicFramePr>
          <p:xfrm>
            <a:off x="2948" y="2523"/>
            <a:ext cx="245" cy="243"/>
          </p:xfrm>
          <a:graphic>
            <a:graphicData uri="http://schemas.openxmlformats.org/presentationml/2006/ole">
              <mc:AlternateContent xmlns:mc="http://schemas.openxmlformats.org/markup-compatibility/2006">
                <mc:Choice xmlns:v="urn:schemas-microsoft-com:vml" Requires="v">
                  <p:oleObj r:id="rId6" imgW="228600" imgH="228600" progId="">
                    <p:embed/>
                  </p:oleObj>
                </mc:Choice>
                <mc:Fallback>
                  <p:oleObj r:id="rId6" imgW="228600" imgH="228600" progId="">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8" y="2523"/>
                          <a:ext cx="245" cy="243"/>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30" name="Object 26"/>
            <p:cNvGraphicFramePr>
              <a:graphicFrameLocks noChangeAspect="1"/>
            </p:cNvGraphicFramePr>
            <p:nvPr/>
          </p:nvGraphicFramePr>
          <p:xfrm>
            <a:off x="725" y="3158"/>
            <a:ext cx="268" cy="266"/>
          </p:xfrm>
          <a:graphic>
            <a:graphicData uri="http://schemas.openxmlformats.org/presentationml/2006/ole">
              <mc:AlternateContent xmlns:mc="http://schemas.openxmlformats.org/markup-compatibility/2006">
                <mc:Choice xmlns:v="urn:schemas-microsoft-com:vml" Requires="v">
                  <p:oleObj r:id="rId8" imgW="228600" imgH="228600" progId="">
                    <p:embed/>
                  </p:oleObj>
                </mc:Choice>
                <mc:Fallback>
                  <p:oleObj r:id="rId8" imgW="228600" imgH="228600" progId="">
                    <p:embed/>
                    <p:pic>
                      <p:nvPicPr>
                        <p:cNvPr id="0" name="Object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5" y="3158"/>
                          <a:ext cx="268" cy="266"/>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31" name="Object 27"/>
            <p:cNvGraphicFramePr>
              <a:graphicFrameLocks noChangeAspect="1"/>
            </p:cNvGraphicFramePr>
            <p:nvPr/>
          </p:nvGraphicFramePr>
          <p:xfrm>
            <a:off x="748" y="2568"/>
            <a:ext cx="232" cy="245"/>
          </p:xfrm>
          <a:graphic>
            <a:graphicData uri="http://schemas.openxmlformats.org/presentationml/2006/ole">
              <mc:AlternateContent xmlns:mc="http://schemas.openxmlformats.org/markup-compatibility/2006">
                <mc:Choice xmlns:v="urn:schemas-microsoft-com:vml" Requires="v">
                  <p:oleObj r:id="rId10" imgW="215640" imgH="228240" progId="">
                    <p:embed/>
                  </p:oleObj>
                </mc:Choice>
                <mc:Fallback>
                  <p:oleObj r:id="rId10" imgW="215640" imgH="228240" progId="">
                    <p:embed/>
                    <p:pic>
                      <p:nvPicPr>
                        <p:cNvPr id="0" name="Objec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8" y="2568"/>
                          <a:ext cx="232" cy="24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32" name="Line 28"/>
            <p:cNvSpPr>
              <a:spLocks noChangeShapeType="1"/>
            </p:cNvSpPr>
            <p:nvPr/>
          </p:nvSpPr>
          <p:spPr bwMode="auto">
            <a:xfrm flipH="1">
              <a:off x="2489" y="2659"/>
              <a:ext cx="413" cy="31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1533" name="Line 29"/>
            <p:cNvSpPr>
              <a:spLocks noChangeShapeType="1"/>
            </p:cNvSpPr>
            <p:nvPr/>
          </p:nvSpPr>
          <p:spPr bwMode="auto">
            <a:xfrm flipH="1">
              <a:off x="2489" y="3271"/>
              <a:ext cx="413" cy="31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1534" name="Line 30"/>
            <p:cNvSpPr>
              <a:spLocks noChangeShapeType="1"/>
            </p:cNvSpPr>
            <p:nvPr/>
          </p:nvSpPr>
          <p:spPr bwMode="auto">
            <a:xfrm>
              <a:off x="1043" y="3339"/>
              <a:ext cx="472" cy="26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aphicFrame>
          <p:nvGraphicFramePr>
            <p:cNvPr id="21535" name="Object 31"/>
            <p:cNvGraphicFramePr>
              <a:graphicFrameLocks noChangeAspect="1"/>
            </p:cNvGraphicFramePr>
            <p:nvPr/>
          </p:nvGraphicFramePr>
          <p:xfrm>
            <a:off x="2971" y="3181"/>
            <a:ext cx="267" cy="251"/>
          </p:xfrm>
          <a:graphic>
            <a:graphicData uri="http://schemas.openxmlformats.org/presentationml/2006/ole">
              <mc:AlternateContent xmlns:mc="http://schemas.openxmlformats.org/markup-compatibility/2006">
                <mc:Choice xmlns:v="urn:schemas-microsoft-com:vml" Requires="v">
                  <p:oleObj r:id="rId12" imgW="241200" imgH="228600" progId="">
                    <p:embed/>
                  </p:oleObj>
                </mc:Choice>
                <mc:Fallback>
                  <p:oleObj r:id="rId12" imgW="241200" imgH="228600" progId="">
                    <p:embed/>
                    <p:pic>
                      <p:nvPicPr>
                        <p:cNvPr id="0" name="Object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1" y="3181"/>
                          <a:ext cx="267" cy="251"/>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1536" name="Rectangle 3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1537" name="Rectangle 33"/>
          <p:cNvSpPr>
            <a:spLocks noChangeArrowheads="1"/>
          </p:cNvSpPr>
          <p:nvPr/>
        </p:nvSpPr>
        <p:spPr bwMode="auto">
          <a:xfrm>
            <a:off x="0" y="23622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21538" name="Object 34"/>
          <p:cNvGraphicFramePr>
            <a:graphicFrameLocks noChangeAspect="1"/>
          </p:cNvGraphicFramePr>
          <p:nvPr>
            <p:extLst>
              <p:ext uri="{D42A27DB-BD31-4B8C-83A1-F6EECF244321}">
                <p14:modId xmlns:p14="http://schemas.microsoft.com/office/powerpoint/2010/main" val="364643694"/>
              </p:ext>
            </p:extLst>
          </p:nvPr>
        </p:nvGraphicFramePr>
        <p:xfrm>
          <a:off x="995363" y="828676"/>
          <a:ext cx="3680694" cy="979487"/>
        </p:xfrm>
        <a:graphic>
          <a:graphicData uri="http://schemas.openxmlformats.org/presentationml/2006/ole">
            <mc:AlternateContent xmlns:mc="http://schemas.openxmlformats.org/markup-compatibility/2006">
              <mc:Choice xmlns:v="urn:schemas-microsoft-com:vml" Requires="v">
                <p:oleObj name="Equation" r:id="rId14" imgW="1562040" imgH="444240" progId="Equation.3">
                  <p:embed/>
                </p:oleObj>
              </mc:Choice>
              <mc:Fallback>
                <p:oleObj name="Equation" r:id="rId14" imgW="1562040" imgH="444240" progId="Equation.3">
                  <p:embed/>
                  <p:pic>
                    <p:nvPicPr>
                      <p:cNvPr id="0" name="Object 34"/>
                      <p:cNvPicPr>
                        <a:picLocks noChangeAspect="1" noChangeArrowheads="1"/>
                      </p:cNvPicPr>
                      <p:nvPr/>
                    </p:nvPicPr>
                    <p:blipFill>
                      <a:blip r:embed="rId15"/>
                      <a:srcRect/>
                      <a:stretch>
                        <a:fillRect/>
                      </a:stretch>
                    </p:blipFill>
                    <p:spPr bwMode="auto">
                      <a:xfrm>
                        <a:off x="995363" y="828676"/>
                        <a:ext cx="3680694" cy="979487"/>
                      </a:xfrm>
                      <a:prstGeom prst="rect">
                        <a:avLst/>
                      </a:prstGeom>
                      <a:noFill/>
                      <a:effectLst/>
                    </p:spPr>
                  </p:pic>
                </p:oleObj>
              </mc:Fallback>
            </mc:AlternateContent>
          </a:graphicData>
        </a:graphic>
      </p:graphicFrame>
      <p:graphicFrame>
        <p:nvGraphicFramePr>
          <p:cNvPr id="21539" name="Object 35"/>
          <p:cNvGraphicFramePr>
            <a:graphicFrameLocks noChangeAspect="1"/>
          </p:cNvGraphicFramePr>
          <p:nvPr>
            <p:extLst>
              <p:ext uri="{D42A27DB-BD31-4B8C-83A1-F6EECF244321}">
                <p14:modId xmlns:p14="http://schemas.microsoft.com/office/powerpoint/2010/main" val="1686004892"/>
              </p:ext>
            </p:extLst>
          </p:nvPr>
        </p:nvGraphicFramePr>
        <p:xfrm>
          <a:off x="782638" y="2125302"/>
          <a:ext cx="2565399" cy="716324"/>
        </p:xfrm>
        <a:graphic>
          <a:graphicData uri="http://schemas.openxmlformats.org/presentationml/2006/ole">
            <mc:AlternateContent xmlns:mc="http://schemas.openxmlformats.org/markup-compatibility/2006">
              <mc:Choice xmlns:v="urn:schemas-microsoft-com:vml" Requires="v">
                <p:oleObj name="Equation" r:id="rId16" imgW="1346040" imgH="393480" progId="Equation.3">
                  <p:embed/>
                </p:oleObj>
              </mc:Choice>
              <mc:Fallback>
                <p:oleObj name="Equation" r:id="rId16" imgW="1346040" imgH="393480" progId="Equation.3">
                  <p:embed/>
                  <p:pic>
                    <p:nvPicPr>
                      <p:cNvPr id="0" name="Object 35"/>
                      <p:cNvPicPr>
                        <a:picLocks noChangeAspect="1" noChangeArrowheads="1"/>
                      </p:cNvPicPr>
                      <p:nvPr/>
                    </p:nvPicPr>
                    <p:blipFill>
                      <a:blip r:embed="rId17"/>
                      <a:srcRect/>
                      <a:stretch>
                        <a:fillRect/>
                      </a:stretch>
                    </p:blipFill>
                    <p:spPr bwMode="auto">
                      <a:xfrm>
                        <a:off x="782638" y="2125302"/>
                        <a:ext cx="2565399" cy="716324"/>
                      </a:xfrm>
                      <a:prstGeom prst="rect">
                        <a:avLst/>
                      </a:prstGeom>
                      <a:noFill/>
                      <a:effectLst/>
                    </p:spPr>
                  </p:pic>
                </p:oleObj>
              </mc:Fallback>
            </mc:AlternateContent>
          </a:graphicData>
        </a:graphic>
      </p:graphicFrame>
      <p:graphicFrame>
        <p:nvGraphicFramePr>
          <p:cNvPr id="21540" name="Object 36"/>
          <p:cNvGraphicFramePr>
            <a:graphicFrameLocks noChangeAspect="1"/>
          </p:cNvGraphicFramePr>
          <p:nvPr>
            <p:extLst>
              <p:ext uri="{D42A27DB-BD31-4B8C-83A1-F6EECF244321}">
                <p14:modId xmlns:p14="http://schemas.microsoft.com/office/powerpoint/2010/main" val="1067714915"/>
              </p:ext>
            </p:extLst>
          </p:nvPr>
        </p:nvGraphicFramePr>
        <p:xfrm>
          <a:off x="765175" y="2997200"/>
          <a:ext cx="4287265" cy="755650"/>
        </p:xfrm>
        <a:graphic>
          <a:graphicData uri="http://schemas.openxmlformats.org/presentationml/2006/ole">
            <mc:AlternateContent xmlns:mc="http://schemas.openxmlformats.org/markup-compatibility/2006">
              <mc:Choice xmlns:v="urn:schemas-microsoft-com:vml" Requires="v">
                <p:oleObj name="Equation" r:id="rId18" imgW="2145960" imgH="431640" progId="Equation.3">
                  <p:embed/>
                </p:oleObj>
              </mc:Choice>
              <mc:Fallback>
                <p:oleObj name="Equation" r:id="rId18" imgW="2145960" imgH="431640" progId="Equation.3">
                  <p:embed/>
                  <p:pic>
                    <p:nvPicPr>
                      <p:cNvPr id="0" name="Object 36"/>
                      <p:cNvPicPr>
                        <a:picLocks noChangeAspect="1" noChangeArrowheads="1"/>
                      </p:cNvPicPr>
                      <p:nvPr/>
                    </p:nvPicPr>
                    <p:blipFill>
                      <a:blip r:embed="rId19"/>
                      <a:srcRect/>
                      <a:stretch>
                        <a:fillRect/>
                      </a:stretch>
                    </p:blipFill>
                    <p:spPr bwMode="auto">
                      <a:xfrm>
                        <a:off x="765175" y="2997200"/>
                        <a:ext cx="4287265" cy="755650"/>
                      </a:xfrm>
                      <a:prstGeom prst="rect">
                        <a:avLst/>
                      </a:prstGeom>
                      <a:noFill/>
                      <a:effectLst/>
                    </p:spPr>
                  </p:pic>
                </p:oleObj>
              </mc:Fallback>
            </mc:AlternateContent>
          </a:graphicData>
        </a:graphic>
      </p:graphicFrame>
      <p:sp>
        <p:nvSpPr>
          <p:cNvPr id="21541" name="Freeform 37"/>
          <p:cNvSpPr>
            <a:spLocks noChangeArrowheads="1"/>
          </p:cNvSpPr>
          <p:nvPr/>
        </p:nvSpPr>
        <p:spPr bwMode="auto">
          <a:xfrm rot="16200000">
            <a:off x="6623844" y="5696744"/>
            <a:ext cx="863600" cy="28733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0481" name="Group 1"/>
          <p:cNvGrpSpPr>
            <a:grpSpLocks/>
          </p:cNvGrpSpPr>
          <p:nvPr/>
        </p:nvGrpSpPr>
        <p:grpSpPr bwMode="auto">
          <a:xfrm>
            <a:off x="0" y="0"/>
            <a:ext cx="819150" cy="6850063"/>
            <a:chOff x="0" y="0"/>
            <a:chExt cx="516" cy="4315"/>
          </a:xfrm>
        </p:grpSpPr>
        <p:sp>
          <p:nvSpPr>
            <p:cNvPr id="20482"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483"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048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0485" name="Rectangle 5"/>
          <p:cNvSpPr>
            <a:spLocks noChangeArrowheads="1"/>
          </p:cNvSpPr>
          <p:nvPr/>
        </p:nvSpPr>
        <p:spPr bwMode="auto">
          <a:xfrm>
            <a:off x="774700" y="188913"/>
            <a:ext cx="836930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0">
                <a:solidFill>
                  <a:srgbClr val="333399"/>
                </a:solidFill>
                <a:latin typeface="Bookman Old Style" pitchFamily="18" charset="0"/>
                <a:ea typeface="Droid Sans Fallback" charset="0"/>
                <a:cs typeface="Droid Sans Fallback" charset="0"/>
              </a:rPr>
              <a:t>Calculating an average velocity from multiple velocity measurements</a:t>
            </a:r>
          </a:p>
        </p:txBody>
      </p:sp>
      <p:sp>
        <p:nvSpPr>
          <p:cNvPr id="20486"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0487" name="Text Box 7"/>
          <p:cNvSpPr txBox="1">
            <a:spLocks noChangeArrowheads="1"/>
          </p:cNvSpPr>
          <p:nvPr/>
        </p:nvSpPr>
        <p:spPr bwMode="auto">
          <a:xfrm>
            <a:off x="971550" y="576263"/>
            <a:ext cx="7848600"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2900" indent="-334963">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5pPr>
            <a:lvl6pPr marL="25146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6pPr>
            <a:lvl7pPr marL="29718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7pPr>
            <a:lvl8pPr marL="34290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8pPr>
            <a:lvl9pPr marL="3886200" indent="-228600" defTabSz="449263" fontAlgn="base">
              <a:spcBef>
                <a:spcPct val="0"/>
              </a:spcBef>
              <a:spcAft>
                <a:spcPct val="0"/>
              </a:spcAft>
              <a:buClr>
                <a:srgbClr val="000000"/>
              </a:buClr>
              <a:buSzPct val="100000"/>
              <a:buFont typeface="Times New Roman"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b="1">
                <a:solidFill>
                  <a:srgbClr val="000000"/>
                </a:solidFill>
                <a:latin typeface="Huni_Quorum Medium BT" pitchFamily="34" charset="-18"/>
                <a:ea typeface="Droid Sans Fallback" charset="0"/>
                <a:cs typeface="Droid Sans Fallback" charset="0"/>
              </a:defRPr>
            </a:lvl9pPr>
          </a:lstStyle>
          <a:p>
            <a:pPr>
              <a:spcBef>
                <a:spcPts val="1125"/>
              </a:spcBef>
              <a:buClrTx/>
              <a:buFontTx/>
              <a:buNone/>
            </a:pPr>
            <a:r>
              <a:rPr lang="en-US" b="0" dirty="0">
                <a:solidFill>
                  <a:srgbClr val="333399"/>
                </a:solidFill>
              </a:rPr>
              <a:t>Very important: the square root of the averages </a:t>
            </a:r>
            <a:r>
              <a:rPr lang="hu-HU" b="0" dirty="0">
                <a:solidFill>
                  <a:srgbClr val="333399"/>
                </a:solidFill>
              </a:rPr>
              <a:t>≠ </a:t>
            </a:r>
            <a:r>
              <a:rPr lang="en-US" b="0" dirty="0">
                <a:solidFill>
                  <a:srgbClr val="333399"/>
                </a:solidFill>
              </a:rPr>
              <a:t>the average of the square roots</a:t>
            </a:r>
            <a:r>
              <a:rPr lang="hu-HU" b="0" dirty="0">
                <a:solidFill>
                  <a:srgbClr val="333399"/>
                </a:solidFill>
              </a:rPr>
              <a:t>(!)</a:t>
            </a:r>
          </a:p>
          <a:p>
            <a:pPr>
              <a:spcBef>
                <a:spcPts val="1125"/>
              </a:spcBef>
              <a:buClrTx/>
              <a:buFontTx/>
              <a:buNone/>
            </a:pPr>
            <a:r>
              <a:rPr lang="en-US" b="0" dirty="0">
                <a:solidFill>
                  <a:srgbClr val="333399"/>
                </a:solidFill>
              </a:rPr>
              <a:t>Example: Measuring the dynamic pressure in multiple points and calculating the velocity from it</a:t>
            </a:r>
          </a:p>
        </p:txBody>
      </p:sp>
      <p:sp>
        <p:nvSpPr>
          <p:cNvPr id="20488" name="Rectangle 8"/>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pSp>
        <p:nvGrpSpPr>
          <p:cNvPr id="20489" name="Group 9"/>
          <p:cNvGrpSpPr>
            <a:grpSpLocks/>
          </p:cNvGrpSpPr>
          <p:nvPr/>
        </p:nvGrpSpPr>
        <p:grpSpPr bwMode="auto">
          <a:xfrm>
            <a:off x="6911975" y="2133600"/>
            <a:ext cx="2008188" cy="1936750"/>
            <a:chOff x="4354" y="1344"/>
            <a:chExt cx="1265" cy="1220"/>
          </a:xfrm>
        </p:grpSpPr>
        <p:grpSp>
          <p:nvGrpSpPr>
            <p:cNvPr id="20490" name="Group 10"/>
            <p:cNvGrpSpPr>
              <a:grpSpLocks/>
            </p:cNvGrpSpPr>
            <p:nvPr/>
          </p:nvGrpSpPr>
          <p:grpSpPr bwMode="auto">
            <a:xfrm>
              <a:off x="4354" y="1344"/>
              <a:ext cx="1265" cy="1220"/>
              <a:chOff x="4354" y="1344"/>
              <a:chExt cx="1265" cy="1220"/>
            </a:xfrm>
          </p:grpSpPr>
          <p:sp>
            <p:nvSpPr>
              <p:cNvPr id="20491" name="Rectangle 11"/>
              <p:cNvSpPr>
                <a:spLocks noChangeArrowheads="1"/>
              </p:cNvSpPr>
              <p:nvPr/>
            </p:nvSpPr>
            <p:spPr bwMode="auto">
              <a:xfrm>
                <a:off x="4354" y="1344"/>
                <a:ext cx="1265" cy="1220"/>
              </a:xfrm>
              <a:prstGeom prst="rect">
                <a:avLst/>
              </a:pr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492" name="Line 12"/>
              <p:cNvSpPr>
                <a:spLocks noChangeShapeType="1"/>
              </p:cNvSpPr>
              <p:nvPr/>
            </p:nvSpPr>
            <p:spPr bwMode="auto">
              <a:xfrm>
                <a:off x="4989" y="1344"/>
                <a:ext cx="0" cy="122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0493" name="Line 13"/>
              <p:cNvSpPr>
                <a:spLocks noChangeShapeType="1"/>
              </p:cNvSpPr>
              <p:nvPr/>
            </p:nvSpPr>
            <p:spPr bwMode="auto">
              <a:xfrm>
                <a:off x="4354" y="1934"/>
                <a:ext cx="1265" cy="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
          <p:nvSpPr>
            <p:cNvPr id="20494" name="Rectangle 14"/>
            <p:cNvSpPr>
              <a:spLocks noChangeArrowheads="1"/>
            </p:cNvSpPr>
            <p:nvPr/>
          </p:nvSpPr>
          <p:spPr bwMode="auto">
            <a:xfrm>
              <a:off x="4560" y="1525"/>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1.</a:t>
              </a:r>
              <a:r>
                <a:rPr lang="hu-HU" b="0">
                  <a:solidFill>
                    <a:srgbClr val="000000"/>
                  </a:solidFill>
                  <a:ea typeface="Droid Sans Fallback" charset="0"/>
                  <a:cs typeface="Droid Sans Fallback" charset="0"/>
                </a:rPr>
                <a:t> </a:t>
              </a:r>
            </a:p>
          </p:txBody>
        </p:sp>
        <p:sp>
          <p:nvSpPr>
            <p:cNvPr id="20495" name="Rectangle 15"/>
            <p:cNvSpPr>
              <a:spLocks noChangeArrowheads="1"/>
            </p:cNvSpPr>
            <p:nvPr/>
          </p:nvSpPr>
          <p:spPr bwMode="auto">
            <a:xfrm>
              <a:off x="5104" y="1525"/>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2.</a:t>
              </a:r>
              <a:r>
                <a:rPr lang="hu-HU" b="0">
                  <a:solidFill>
                    <a:srgbClr val="000000"/>
                  </a:solidFill>
                  <a:ea typeface="Droid Sans Fallback" charset="0"/>
                  <a:cs typeface="Droid Sans Fallback" charset="0"/>
                </a:rPr>
                <a:t> </a:t>
              </a:r>
            </a:p>
          </p:txBody>
        </p:sp>
        <p:sp>
          <p:nvSpPr>
            <p:cNvPr id="20496" name="Rectangle 16"/>
            <p:cNvSpPr>
              <a:spLocks noChangeArrowheads="1"/>
            </p:cNvSpPr>
            <p:nvPr/>
          </p:nvSpPr>
          <p:spPr bwMode="auto">
            <a:xfrm>
              <a:off x="4560" y="2111"/>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3.</a:t>
              </a:r>
              <a:r>
                <a:rPr lang="hu-HU" b="0">
                  <a:solidFill>
                    <a:srgbClr val="000000"/>
                  </a:solidFill>
                  <a:ea typeface="Droid Sans Fallback" charset="0"/>
                  <a:cs typeface="Droid Sans Fallback" charset="0"/>
                </a:rPr>
                <a:t> </a:t>
              </a:r>
            </a:p>
          </p:txBody>
        </p:sp>
        <p:sp>
          <p:nvSpPr>
            <p:cNvPr id="20497" name="Rectangle 17"/>
            <p:cNvSpPr>
              <a:spLocks noChangeArrowheads="1"/>
            </p:cNvSpPr>
            <p:nvPr/>
          </p:nvSpPr>
          <p:spPr bwMode="auto">
            <a:xfrm>
              <a:off x="5092" y="2111"/>
              <a:ext cx="31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4.</a:t>
              </a:r>
              <a:r>
                <a:rPr lang="hu-HU" b="0">
                  <a:solidFill>
                    <a:srgbClr val="000000"/>
                  </a:solidFill>
                  <a:ea typeface="Droid Sans Fallback" charset="0"/>
                  <a:cs typeface="Droid Sans Fallback" charset="0"/>
                </a:rPr>
                <a:t> </a:t>
              </a:r>
            </a:p>
          </p:txBody>
        </p:sp>
      </p:grpSp>
      <p:sp>
        <p:nvSpPr>
          <p:cNvPr id="20498" name="Rectangle 18"/>
          <p:cNvSpPr>
            <a:spLocks noChangeArrowheads="1"/>
          </p:cNvSpPr>
          <p:nvPr/>
        </p:nvSpPr>
        <p:spPr bwMode="auto">
          <a:xfrm>
            <a:off x="0" y="31956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0499" name="Line 19"/>
          <p:cNvSpPr>
            <a:spLocks noChangeShapeType="1"/>
          </p:cNvSpPr>
          <p:nvPr/>
        </p:nvSpPr>
        <p:spPr bwMode="auto">
          <a:xfrm>
            <a:off x="6264275" y="2205038"/>
            <a:ext cx="757238" cy="4318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aphicFrame>
        <p:nvGraphicFramePr>
          <p:cNvPr id="20504" name="Object 24"/>
          <p:cNvGraphicFramePr>
            <a:graphicFrameLocks noChangeAspect="1"/>
          </p:cNvGraphicFramePr>
          <p:nvPr>
            <p:extLst>
              <p:ext uri="{D42A27DB-BD31-4B8C-83A1-F6EECF244321}">
                <p14:modId xmlns:p14="http://schemas.microsoft.com/office/powerpoint/2010/main" val="2911152859"/>
              </p:ext>
            </p:extLst>
          </p:nvPr>
        </p:nvGraphicFramePr>
        <p:xfrm>
          <a:off x="1706563" y="2139950"/>
          <a:ext cx="1693862" cy="895350"/>
        </p:xfrm>
        <a:graphic>
          <a:graphicData uri="http://schemas.openxmlformats.org/presentationml/2006/ole">
            <mc:AlternateContent xmlns:mc="http://schemas.openxmlformats.org/markup-compatibility/2006">
              <mc:Choice xmlns:v="urn:schemas-microsoft-com:vml" Requires="v">
                <p:oleObj name="Equation" r:id="rId5" imgW="812520" imgH="431640" progId="Equation.3">
                  <p:embed/>
                </p:oleObj>
              </mc:Choice>
              <mc:Fallback>
                <p:oleObj name="Equation" r:id="rId5" imgW="812520" imgH="431640" progId="Equation.3">
                  <p:embed/>
                  <p:pic>
                    <p:nvPicPr>
                      <p:cNvPr id="0" name="Object 24"/>
                      <p:cNvPicPr>
                        <a:picLocks noChangeAspect="1" noChangeArrowheads="1"/>
                      </p:cNvPicPr>
                      <p:nvPr/>
                    </p:nvPicPr>
                    <p:blipFill>
                      <a:blip r:embed="rId6"/>
                      <a:srcRect/>
                      <a:stretch>
                        <a:fillRect/>
                      </a:stretch>
                    </p:blipFill>
                    <p:spPr bwMode="auto">
                      <a:xfrm>
                        <a:off x="1706563" y="2139950"/>
                        <a:ext cx="1693862" cy="895350"/>
                      </a:xfrm>
                      <a:prstGeom prst="rect">
                        <a:avLst/>
                      </a:prstGeom>
                      <a:noFill/>
                      <a:effectLst/>
                    </p:spPr>
                  </p:pic>
                </p:oleObj>
              </mc:Fallback>
            </mc:AlternateContent>
          </a:graphicData>
        </a:graphic>
      </p:graphicFrame>
      <p:graphicFrame>
        <p:nvGraphicFramePr>
          <p:cNvPr id="20505" name="Object 25"/>
          <p:cNvGraphicFramePr>
            <a:graphicFrameLocks noChangeAspect="1"/>
          </p:cNvGraphicFramePr>
          <p:nvPr>
            <p:extLst>
              <p:ext uri="{D42A27DB-BD31-4B8C-83A1-F6EECF244321}">
                <p14:modId xmlns:p14="http://schemas.microsoft.com/office/powerpoint/2010/main" val="3577407106"/>
              </p:ext>
            </p:extLst>
          </p:nvPr>
        </p:nvGraphicFramePr>
        <p:xfrm>
          <a:off x="4424363" y="2027238"/>
          <a:ext cx="1833562" cy="971550"/>
        </p:xfrm>
        <a:graphic>
          <a:graphicData uri="http://schemas.openxmlformats.org/presentationml/2006/ole">
            <mc:AlternateContent xmlns:mc="http://schemas.openxmlformats.org/markup-compatibility/2006">
              <mc:Choice xmlns:v="urn:schemas-microsoft-com:vml" Requires="v">
                <p:oleObj name="Equation" r:id="rId7" imgW="825480" imgH="431640" progId="Equation.3">
                  <p:embed/>
                </p:oleObj>
              </mc:Choice>
              <mc:Fallback>
                <p:oleObj name="Equation" r:id="rId7" imgW="825480" imgH="431640" progId="Equation.3">
                  <p:embed/>
                  <p:pic>
                    <p:nvPicPr>
                      <p:cNvPr id="0" name="Object 25"/>
                      <p:cNvPicPr>
                        <a:picLocks noChangeAspect="1" noChangeArrowheads="1"/>
                      </p:cNvPicPr>
                      <p:nvPr/>
                    </p:nvPicPr>
                    <p:blipFill>
                      <a:blip r:embed="rId8"/>
                      <a:srcRect/>
                      <a:stretch>
                        <a:fillRect/>
                      </a:stretch>
                    </p:blipFill>
                    <p:spPr bwMode="auto">
                      <a:xfrm>
                        <a:off x="4424363" y="2027238"/>
                        <a:ext cx="1833562" cy="971550"/>
                      </a:xfrm>
                      <a:prstGeom prst="rect">
                        <a:avLst/>
                      </a:prstGeom>
                      <a:noFill/>
                      <a:effectLst/>
                    </p:spPr>
                  </p:pic>
                </p:oleObj>
              </mc:Fallback>
            </mc:AlternateContent>
          </a:graphicData>
        </a:graphic>
      </p:graphicFrame>
      <p:sp>
        <p:nvSpPr>
          <p:cNvPr id="25" name="Rectangle 22"/>
          <p:cNvSpPr>
            <a:spLocks noChangeArrowheads="1"/>
          </p:cNvSpPr>
          <p:nvPr/>
        </p:nvSpPr>
        <p:spPr bwMode="auto">
          <a:xfrm>
            <a:off x="2510092" y="5862638"/>
            <a:ext cx="1439862" cy="368300"/>
          </a:xfrm>
          <a:prstGeom prst="rect">
            <a:avLst/>
          </a:prstGeom>
          <a:solidFill>
            <a:srgbClr val="00CC00"/>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err="1">
                <a:solidFill>
                  <a:srgbClr val="FFFFFF"/>
                </a:solidFill>
                <a:ea typeface="Droid Sans Fallback" charset="0"/>
                <a:cs typeface="Droid Sans Fallback" charset="0"/>
              </a:rPr>
              <a:t>Correct</a:t>
            </a:r>
            <a:endParaRPr lang="hu-HU" b="0" dirty="0">
              <a:solidFill>
                <a:srgbClr val="FFFFFF"/>
              </a:solidFill>
              <a:ea typeface="Droid Sans Fallback" charset="0"/>
              <a:cs typeface="Droid Sans Fallback" charset="0"/>
            </a:endParaRPr>
          </a:p>
        </p:txBody>
      </p:sp>
      <p:graphicFrame>
        <p:nvGraphicFramePr>
          <p:cNvPr id="26" name="Object 32"/>
          <p:cNvGraphicFramePr>
            <a:graphicFrameLocks noChangeAspect="1"/>
          </p:cNvGraphicFramePr>
          <p:nvPr>
            <p:extLst>
              <p:ext uri="{D42A27DB-BD31-4B8C-83A1-F6EECF244321}">
                <p14:modId xmlns:p14="http://schemas.microsoft.com/office/powerpoint/2010/main" val="2841398417"/>
              </p:ext>
            </p:extLst>
          </p:nvPr>
        </p:nvGraphicFramePr>
        <p:xfrm>
          <a:off x="592659" y="4435476"/>
          <a:ext cx="8205787" cy="1017588"/>
        </p:xfrm>
        <a:graphic>
          <a:graphicData uri="http://schemas.openxmlformats.org/presentationml/2006/ole">
            <mc:AlternateContent xmlns:mc="http://schemas.openxmlformats.org/markup-compatibility/2006">
              <mc:Choice xmlns:v="urn:schemas-microsoft-com:vml" Requires="v">
                <p:oleObj name="Equation" r:id="rId9" imgW="9118600" imgH="1130300" progId="Equation.3">
                  <p:embed/>
                </p:oleObj>
              </mc:Choice>
              <mc:Fallback>
                <p:oleObj name="Equation" r:id="rId9" imgW="9118600" imgH="1130300" progId="Equation.3">
                  <p:embed/>
                  <p:pic>
                    <p:nvPicPr>
                      <p:cNvPr id="25"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2659" y="4435476"/>
                        <a:ext cx="8205787" cy="101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Line 30"/>
          <p:cNvSpPr>
            <a:spLocks noChangeShapeType="1"/>
          </p:cNvSpPr>
          <p:nvPr/>
        </p:nvSpPr>
        <p:spPr bwMode="auto">
          <a:xfrm flipV="1">
            <a:off x="5759450" y="4221163"/>
            <a:ext cx="3133725" cy="176371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8" name="Line 31"/>
          <p:cNvSpPr>
            <a:spLocks noChangeShapeType="1"/>
          </p:cNvSpPr>
          <p:nvPr/>
        </p:nvSpPr>
        <p:spPr bwMode="auto">
          <a:xfrm>
            <a:off x="5832475" y="4184650"/>
            <a:ext cx="3168650" cy="1800225"/>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 name="Rectangle 33"/>
          <p:cNvSpPr>
            <a:spLocks noChangeArrowheads="1"/>
          </p:cNvSpPr>
          <p:nvPr/>
        </p:nvSpPr>
        <p:spPr bwMode="auto">
          <a:xfrm>
            <a:off x="6509418" y="5798623"/>
            <a:ext cx="165576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hu-HU" sz="1800" b="0" dirty="0" err="1">
                <a:solidFill>
                  <a:schemeClr val="bg1"/>
                </a:solidFill>
                <a:latin typeface="Huni_Quorum Medium BT" pitchFamily="34" charset="-18"/>
              </a:rPr>
              <a:t>Incorrect</a:t>
            </a:r>
            <a:endParaRPr lang="hu-HU" altLang="hu-HU" sz="1800" b="0" dirty="0">
              <a:solidFill>
                <a:schemeClr val="bg1"/>
              </a:solidFill>
              <a:latin typeface="Huni_Quorum Medium BT" pitchFamily="34" charset="-1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2529" name="Group 1"/>
          <p:cNvGrpSpPr>
            <a:grpSpLocks/>
          </p:cNvGrpSpPr>
          <p:nvPr/>
        </p:nvGrpSpPr>
        <p:grpSpPr bwMode="auto">
          <a:xfrm>
            <a:off x="0" y="0"/>
            <a:ext cx="819150" cy="6850063"/>
            <a:chOff x="0" y="0"/>
            <a:chExt cx="516" cy="4315"/>
          </a:xfrm>
        </p:grpSpPr>
        <p:sp>
          <p:nvSpPr>
            <p:cNvPr id="22530"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2531"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25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2533" name="Rectangle 5"/>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based on velocity measurements II.</a:t>
            </a:r>
          </a:p>
        </p:txBody>
      </p:sp>
      <p:sp>
        <p:nvSpPr>
          <p:cNvPr id="22534"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225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1484313"/>
            <a:ext cx="4608512" cy="4248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36" name="Rectangle 8"/>
          <p:cNvSpPr>
            <a:spLocks noChangeArrowheads="1"/>
          </p:cNvSpPr>
          <p:nvPr/>
        </p:nvSpPr>
        <p:spPr bwMode="auto">
          <a:xfrm>
            <a:off x="477838" y="5732463"/>
            <a:ext cx="7901820" cy="9255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This is a standardized procedure, and the measurement point</a:t>
            </a:r>
            <a:r>
              <a:rPr lang="hu-HU" b="0" dirty="0">
                <a:solidFill>
                  <a:srgbClr val="333399"/>
                </a:solidFill>
                <a:ea typeface="Droid Sans Fallback" charset="0"/>
                <a:cs typeface="Droid Sans Fallback" charset="0"/>
              </a:rPr>
              <a:t>s</a:t>
            </a:r>
            <a:r>
              <a:rPr lang="en-US" b="0" dirty="0">
                <a:solidFill>
                  <a:srgbClr val="333399"/>
                </a:solidFill>
                <a:ea typeface="Droid Sans Fallback" charset="0"/>
                <a:cs typeface="Droid Sans Fallback" charset="0"/>
              </a:rPr>
              <a:t> are given in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the standard</a:t>
            </a:r>
            <a:r>
              <a:rPr lang="hu-HU" b="0" dirty="0">
                <a:solidFill>
                  <a:srgbClr val="333399"/>
                </a:solidFill>
                <a:ea typeface="Droid Sans Fallback" charset="0"/>
                <a:cs typeface="Droid Sans Fallback" charset="0"/>
              </a:rPr>
              <a:t> (</a:t>
            </a:r>
            <a:r>
              <a:rPr lang="hu-HU" b="0" dirty="0">
                <a:solidFill>
                  <a:srgbClr val="000000"/>
                </a:solidFill>
                <a:ea typeface="Droid Sans Fallback" charset="0"/>
                <a:cs typeface="Droid Sans Fallback" charset="0"/>
              </a:rPr>
              <a:t>MSZ 21853/2)</a:t>
            </a:r>
            <a:r>
              <a:rPr lang="hu-HU" b="0" dirty="0">
                <a:solidFill>
                  <a:srgbClr val="333399"/>
                </a:solidFill>
                <a:ea typeface="Droid Sans Fallback" charset="0"/>
                <a:cs typeface="Droid Sans Fallback" charset="0"/>
              </a:rPr>
              <a:t>:</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err="1">
                <a:solidFill>
                  <a:srgbClr val="333399"/>
                </a:solidFill>
                <a:ea typeface="Droid Sans Fallback" charset="0"/>
                <a:cs typeface="Droid Sans Fallback" charset="0"/>
              </a:rPr>
              <a:t>S</a:t>
            </a:r>
            <a:r>
              <a:rPr lang="hu-HU" b="0" baseline="-25000" dirty="0" err="1">
                <a:solidFill>
                  <a:srgbClr val="333399"/>
                </a:solidFill>
                <a:ea typeface="Droid Sans Fallback" charset="0"/>
                <a:cs typeface="Droid Sans Fallback" charset="0"/>
              </a:rPr>
              <a:t>i</a:t>
            </a:r>
            <a:r>
              <a:rPr lang="hu-HU" b="0" dirty="0">
                <a:solidFill>
                  <a:srgbClr val="333399"/>
                </a:solidFill>
                <a:ea typeface="Droid Sans Fallback" charset="0"/>
                <a:cs typeface="Droid Sans Fallback" charset="0"/>
              </a:rPr>
              <a:t>/D</a:t>
            </a:r>
            <a:r>
              <a:rPr lang="en-US" b="0" dirty="0">
                <a:solidFill>
                  <a:srgbClr val="333399"/>
                </a:solidFill>
                <a:ea typeface="Droid Sans Fallback" charset="0"/>
                <a:cs typeface="Droid Sans Fallback" charset="0"/>
              </a:rPr>
              <a:t>= 0.026, 0.082, 0.146, 0.226, 0.342, 0.658, 0.774, 0.854, 0.918, 0.974</a:t>
            </a:r>
          </a:p>
        </p:txBody>
      </p:sp>
      <p:sp>
        <p:nvSpPr>
          <p:cNvPr id="22537" name="Rectangle 9"/>
          <p:cNvSpPr>
            <a:spLocks noChangeArrowheads="1"/>
          </p:cNvSpPr>
          <p:nvPr/>
        </p:nvSpPr>
        <p:spPr bwMode="auto">
          <a:xfrm>
            <a:off x="1282700" y="765175"/>
            <a:ext cx="7356799" cy="9255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
                <a:srgbClr val="333399"/>
              </a:buClr>
              <a:buFont typeface="Huni_Quorum Medium BT" pitchFamily="34" charset="-18"/>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The velocity profile is assumed to be a </a:t>
            </a:r>
            <a:r>
              <a:rPr lang="hu-HU" b="0" dirty="0">
                <a:solidFill>
                  <a:srgbClr val="333399"/>
                </a:solidFill>
                <a:ea typeface="Droid Sans Fallback" charset="0"/>
                <a:cs typeface="Droid Sans Fallback" charset="0"/>
              </a:rPr>
              <a:t>n</a:t>
            </a:r>
            <a:r>
              <a:rPr lang="en-US" b="0" baseline="30000" dirty="0" err="1">
                <a:solidFill>
                  <a:srgbClr val="333399"/>
                </a:solidFill>
                <a:ea typeface="Droid Sans Fallback" charset="0"/>
                <a:cs typeface="Droid Sans Fallback" charset="0"/>
              </a:rPr>
              <a:t>nd</a:t>
            </a:r>
            <a:r>
              <a:rPr lang="en-US" b="0" dirty="0">
                <a:solidFill>
                  <a:srgbClr val="333399"/>
                </a:solidFill>
                <a:ea typeface="Droid Sans Fallback" charset="0"/>
                <a:cs typeface="Droid Sans Fallback" charset="0"/>
              </a:rPr>
              <a:t> order </a:t>
            </a:r>
            <a:r>
              <a:rPr lang="hu-HU" b="0" dirty="0" err="1">
                <a:solidFill>
                  <a:srgbClr val="333399"/>
                </a:solidFill>
                <a:ea typeface="Droid Sans Fallback" charset="0"/>
                <a:cs typeface="Droid Sans Fallback" charset="0"/>
              </a:rPr>
              <a:t>function</a:t>
            </a:r>
            <a:endParaRPr lang="en-US" b="0" dirty="0">
              <a:solidFill>
                <a:srgbClr val="333399"/>
              </a:solidFill>
              <a:ea typeface="Droid Sans Fallback" charset="0"/>
              <a:cs typeface="Droid Sans Fallback" charset="0"/>
            </a:endParaRPr>
          </a:p>
          <a:p>
            <a:pPr>
              <a:buClr>
                <a:srgbClr val="333399"/>
              </a:buClr>
              <a:buFont typeface="Huni_Quorum Medium BT" pitchFamily="34" charset="-18"/>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Steady flow conditions</a:t>
            </a:r>
          </a:p>
          <a:p>
            <a:pPr>
              <a:buClr>
                <a:srgbClr val="333399"/>
              </a:buClr>
              <a:buFont typeface="Huni_Quorum Medium BT" pitchFamily="34" charset="-18"/>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Based on </a:t>
            </a:r>
            <a:r>
              <a:rPr lang="hu-HU" b="0" dirty="0" err="1">
                <a:solidFill>
                  <a:srgbClr val="333399"/>
                </a:solidFill>
                <a:ea typeface="Droid Sans Fallback" charset="0"/>
                <a:cs typeface="Droid Sans Fallback" charset="0"/>
              </a:rPr>
              <a:t>Pitot-static</a:t>
            </a:r>
            <a:r>
              <a:rPr lang="hu-HU" b="0" dirty="0">
                <a:solidFill>
                  <a:srgbClr val="333399"/>
                </a:solidFill>
                <a:ea typeface="Droid Sans Fallback" charset="0"/>
                <a:cs typeface="Droid Sans Fallback" charset="0"/>
              </a:rPr>
              <a:t> (</a:t>
            </a:r>
            <a:r>
              <a:rPr lang="hu-HU" b="0" dirty="0" err="1">
                <a:solidFill>
                  <a:srgbClr val="333399"/>
                </a:solidFill>
                <a:ea typeface="Droid Sans Fallback" charset="0"/>
                <a:cs typeface="Droid Sans Fallback" charset="0"/>
              </a:rPr>
              <a:t>Prandtl</a:t>
            </a:r>
            <a:r>
              <a:rPr lang="hu-HU" b="0" dirty="0">
                <a:solidFill>
                  <a:srgbClr val="333399"/>
                </a:solidFill>
                <a:ea typeface="Droid Sans Fallback" charset="0"/>
                <a:cs typeface="Droid Sans Fallback" charset="0"/>
              </a:rPr>
              <a:t>) </a:t>
            </a:r>
            <a:r>
              <a:rPr lang="en-US" b="0" dirty="0">
                <a:solidFill>
                  <a:srgbClr val="333399"/>
                </a:solidFill>
                <a:ea typeface="Droid Sans Fallback" charset="0"/>
                <a:cs typeface="Droid Sans Fallback" charset="0"/>
              </a:rPr>
              <a:t>tube measurements of the dynamic pressure</a:t>
            </a:r>
          </a:p>
        </p:txBody>
      </p:sp>
      <p:sp>
        <p:nvSpPr>
          <p:cNvPr id="22538" name="Rectangle 10"/>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Circular cross-sections</a:t>
            </a:r>
            <a:r>
              <a:rPr lang="hu-HU" sz="2000" b="0">
                <a:solidFill>
                  <a:srgbClr val="333399"/>
                </a:solidFill>
                <a:latin typeface="Bookman Old Style" pitchFamily="18" charset="0"/>
                <a:ea typeface="Droid Sans Fallback" charset="0"/>
                <a:cs typeface="Droid Sans Fallback" charset="0"/>
              </a:rPr>
              <a:t>, 10</a:t>
            </a:r>
            <a:r>
              <a:rPr lang="en-US" sz="2000" b="0">
                <a:solidFill>
                  <a:srgbClr val="333399"/>
                </a:solidFill>
                <a:latin typeface="Bookman Old Style" pitchFamily="18" charset="0"/>
                <a:ea typeface="Droid Sans Fallback" charset="0"/>
                <a:cs typeface="Droid Sans Fallback" charset="0"/>
              </a:rPr>
              <a:t> point</a:t>
            </a:r>
            <a:r>
              <a:rPr lang="hu-HU" sz="2000" b="0">
                <a:solidFill>
                  <a:srgbClr val="333399"/>
                </a:solidFill>
                <a:latin typeface="Bookman Old Style" pitchFamily="18" charset="0"/>
                <a:ea typeface="Droid Sans Fallback" charset="0"/>
                <a:cs typeface="Droid Sans Fallback" charset="0"/>
              </a:rPr>
              <a:t> (6</a:t>
            </a:r>
            <a:r>
              <a:rPr lang="en-US" sz="2000" b="0">
                <a:solidFill>
                  <a:srgbClr val="333399"/>
                </a:solidFill>
                <a:latin typeface="Bookman Old Style" pitchFamily="18" charset="0"/>
                <a:ea typeface="Droid Sans Fallback" charset="0"/>
                <a:cs typeface="Droid Sans Fallback" charset="0"/>
              </a:rPr>
              <a:t> point</a:t>
            </a:r>
            <a:r>
              <a:rPr lang="hu-HU" sz="2000" b="0">
                <a:solidFill>
                  <a:srgbClr val="333399"/>
                </a:solidFill>
                <a:latin typeface="Bookman Old Style" pitchFamily="18" charset="0"/>
                <a:ea typeface="Droid Sans Fallback" charset="0"/>
                <a:cs typeface="Droid Sans Fallback" charset="0"/>
              </a:rPr>
              <a:t>) </a:t>
            </a:r>
            <a:r>
              <a:rPr lang="en-US" sz="2000" b="0">
                <a:solidFill>
                  <a:srgbClr val="333399"/>
                </a:solidFill>
                <a:latin typeface="Bookman Old Style" pitchFamily="18" charset="0"/>
                <a:ea typeface="Droid Sans Fallback" charset="0"/>
                <a:cs typeface="Droid Sans Fallback" charset="0"/>
              </a:rPr>
              <a:t>method</a:t>
            </a:r>
          </a:p>
        </p:txBody>
      </p:sp>
      <p:grpSp>
        <p:nvGrpSpPr>
          <p:cNvPr id="22539" name="Group 11"/>
          <p:cNvGrpSpPr>
            <a:grpSpLocks/>
          </p:cNvGrpSpPr>
          <p:nvPr/>
        </p:nvGrpSpPr>
        <p:grpSpPr bwMode="auto">
          <a:xfrm>
            <a:off x="3348038" y="1952625"/>
            <a:ext cx="5319712" cy="3448050"/>
            <a:chOff x="2109" y="1230"/>
            <a:chExt cx="3351" cy="2172"/>
          </a:xfrm>
        </p:grpSpPr>
        <p:pic>
          <p:nvPicPr>
            <p:cNvPr id="22540"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 y="1230"/>
              <a:ext cx="1900" cy="217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41" name="Line 13"/>
            <p:cNvSpPr>
              <a:spLocks noChangeShapeType="1"/>
            </p:cNvSpPr>
            <p:nvPr/>
          </p:nvSpPr>
          <p:spPr bwMode="auto">
            <a:xfrm>
              <a:off x="4308" y="3271"/>
              <a:ext cx="109" cy="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2" name="Line 14"/>
            <p:cNvSpPr>
              <a:spLocks noChangeShapeType="1"/>
            </p:cNvSpPr>
            <p:nvPr/>
          </p:nvSpPr>
          <p:spPr bwMode="auto">
            <a:xfrm>
              <a:off x="4309" y="3158"/>
              <a:ext cx="244" cy="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3" name="Line 15"/>
            <p:cNvSpPr>
              <a:spLocks noChangeShapeType="1"/>
            </p:cNvSpPr>
            <p:nvPr/>
          </p:nvSpPr>
          <p:spPr bwMode="auto">
            <a:xfrm>
              <a:off x="4308" y="3045"/>
              <a:ext cx="313" cy="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4" name="Line 16"/>
            <p:cNvSpPr>
              <a:spLocks noChangeShapeType="1"/>
            </p:cNvSpPr>
            <p:nvPr/>
          </p:nvSpPr>
          <p:spPr bwMode="auto">
            <a:xfrm>
              <a:off x="4309" y="2863"/>
              <a:ext cx="403" cy="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5" name="Line 17"/>
            <p:cNvSpPr>
              <a:spLocks noChangeShapeType="1"/>
            </p:cNvSpPr>
            <p:nvPr/>
          </p:nvSpPr>
          <p:spPr bwMode="auto">
            <a:xfrm>
              <a:off x="4309" y="2636"/>
              <a:ext cx="471" cy="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6" name="Line 18"/>
            <p:cNvSpPr>
              <a:spLocks noChangeShapeType="1"/>
            </p:cNvSpPr>
            <p:nvPr/>
          </p:nvSpPr>
          <p:spPr bwMode="auto">
            <a:xfrm>
              <a:off x="2177" y="2636"/>
              <a:ext cx="2104" cy="0"/>
            </a:xfrm>
            <a:prstGeom prst="line">
              <a:avLst/>
            </a:prstGeom>
            <a:noFill/>
            <a:ln w="9360">
              <a:solidFill>
                <a:srgbClr val="B2B2B2"/>
              </a:solidFill>
              <a:prstDash val="lg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7" name="Line 19"/>
            <p:cNvSpPr>
              <a:spLocks noChangeShapeType="1"/>
            </p:cNvSpPr>
            <p:nvPr/>
          </p:nvSpPr>
          <p:spPr bwMode="auto">
            <a:xfrm>
              <a:off x="2131" y="2863"/>
              <a:ext cx="2150" cy="0"/>
            </a:xfrm>
            <a:prstGeom prst="line">
              <a:avLst/>
            </a:prstGeom>
            <a:noFill/>
            <a:ln w="9360">
              <a:solidFill>
                <a:srgbClr val="B2B2B2"/>
              </a:solidFill>
              <a:prstDash val="lg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8" name="Line 20"/>
            <p:cNvSpPr>
              <a:spLocks noChangeShapeType="1"/>
            </p:cNvSpPr>
            <p:nvPr/>
          </p:nvSpPr>
          <p:spPr bwMode="auto">
            <a:xfrm>
              <a:off x="2109" y="3022"/>
              <a:ext cx="2172" cy="0"/>
            </a:xfrm>
            <a:prstGeom prst="line">
              <a:avLst/>
            </a:prstGeom>
            <a:noFill/>
            <a:ln w="9360">
              <a:solidFill>
                <a:srgbClr val="B2B2B2"/>
              </a:solidFill>
              <a:prstDash val="lg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49" name="Line 21"/>
            <p:cNvSpPr>
              <a:spLocks noChangeShapeType="1"/>
            </p:cNvSpPr>
            <p:nvPr/>
          </p:nvSpPr>
          <p:spPr bwMode="auto">
            <a:xfrm>
              <a:off x="2109" y="3158"/>
              <a:ext cx="2172" cy="0"/>
            </a:xfrm>
            <a:prstGeom prst="line">
              <a:avLst/>
            </a:prstGeom>
            <a:noFill/>
            <a:ln w="9360">
              <a:solidFill>
                <a:srgbClr val="B2B2B2"/>
              </a:solidFill>
              <a:prstDash val="lg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2550" name="Line 22"/>
            <p:cNvSpPr>
              <a:spLocks noChangeShapeType="1"/>
            </p:cNvSpPr>
            <p:nvPr/>
          </p:nvSpPr>
          <p:spPr bwMode="auto">
            <a:xfrm>
              <a:off x="2109" y="3271"/>
              <a:ext cx="2172" cy="0"/>
            </a:xfrm>
            <a:prstGeom prst="line">
              <a:avLst/>
            </a:prstGeom>
            <a:noFill/>
            <a:ln w="9360">
              <a:solidFill>
                <a:srgbClr val="B2B2B2"/>
              </a:solidFill>
              <a:prstDash val="lg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3553" name="Group 1"/>
          <p:cNvGrpSpPr>
            <a:grpSpLocks/>
          </p:cNvGrpSpPr>
          <p:nvPr/>
        </p:nvGrpSpPr>
        <p:grpSpPr bwMode="auto">
          <a:xfrm>
            <a:off x="0" y="0"/>
            <a:ext cx="819150" cy="6850063"/>
            <a:chOff x="0" y="0"/>
            <a:chExt cx="516" cy="4315"/>
          </a:xfrm>
        </p:grpSpPr>
        <p:sp>
          <p:nvSpPr>
            <p:cNvPr id="23554"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55"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355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3557" name="Rectangle 5"/>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based on velocity measurements III.</a:t>
            </a:r>
          </a:p>
        </p:txBody>
      </p:sp>
      <p:sp>
        <p:nvSpPr>
          <p:cNvPr id="23558"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pic>
        <p:nvPicPr>
          <p:cNvPr id="2355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5488" y="1665288"/>
            <a:ext cx="4608512" cy="4248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60" name="Rectangle 8"/>
          <p:cNvSpPr>
            <a:spLocks noChangeArrowheads="1"/>
          </p:cNvSpPr>
          <p:nvPr/>
        </p:nvSpPr>
        <p:spPr bwMode="auto">
          <a:xfrm>
            <a:off x="755650" y="2592388"/>
            <a:ext cx="457200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The </a:t>
            </a:r>
            <a:r>
              <a:rPr lang="en-US" u="sng" dirty="0">
                <a:solidFill>
                  <a:srgbClr val="333399"/>
                </a:solidFill>
                <a:ea typeface="Droid Sans Fallback" charset="0"/>
                <a:cs typeface="Droid Sans Fallback" charset="0"/>
              </a:rPr>
              <a:t>advantage</a:t>
            </a:r>
            <a:r>
              <a:rPr lang="en-US" b="0" dirty="0">
                <a:solidFill>
                  <a:srgbClr val="333399"/>
                </a:solidFill>
                <a:ea typeface="Droid Sans Fallback" charset="0"/>
                <a:cs typeface="Droid Sans Fallback" charset="0"/>
              </a:rPr>
              <a:t> of this method, as compared to methods based on flow contraction, is that the flow is not disturbed greatly, and therefore the operation point of the system is not altered, and it is easy to execute the measurements.</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0" dirty="0">
              <a:solidFill>
                <a:srgbClr val="333399"/>
              </a:solidFill>
              <a:ea typeface="Droid Sans Fallback" charset="0"/>
              <a:cs typeface="Droid Sans Fallback"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The </a:t>
            </a:r>
            <a:r>
              <a:rPr lang="en-US" u="sng" dirty="0">
                <a:solidFill>
                  <a:srgbClr val="333399"/>
                </a:solidFill>
                <a:ea typeface="Droid Sans Fallback" charset="0"/>
                <a:cs typeface="Droid Sans Fallback" charset="0"/>
              </a:rPr>
              <a:t>disadvantage</a:t>
            </a:r>
            <a:r>
              <a:rPr lang="en-US" b="0" dirty="0">
                <a:solidFill>
                  <a:srgbClr val="333399"/>
                </a:solidFill>
                <a:ea typeface="Droid Sans Fallback" charset="0"/>
                <a:cs typeface="Droid Sans Fallback" charset="0"/>
              </a:rPr>
              <a:t> is that the error can be much larger with this method. For long measurements it is also hard to keep the flow conditions constant.</a:t>
            </a:r>
            <a:r>
              <a:rPr lang="hu-HU" b="0" dirty="0">
                <a:solidFill>
                  <a:srgbClr val="333399"/>
                </a:solidFill>
                <a:ea typeface="Droid Sans Fallback" charset="0"/>
                <a:cs typeface="Droid Sans Fallback" charset="0"/>
              </a:rPr>
              <a:t> (10</a:t>
            </a:r>
            <a:r>
              <a:rPr lang="en-US" b="0" dirty="0">
                <a:solidFill>
                  <a:srgbClr val="333399"/>
                </a:solidFill>
                <a:ea typeface="Droid Sans Fallback" charset="0"/>
                <a:cs typeface="Droid Sans Fallback" charset="0"/>
              </a:rPr>
              <a:t> points</a:t>
            </a:r>
            <a:r>
              <a:rPr lang="hu-HU" b="0" dirty="0">
                <a:solidFill>
                  <a:srgbClr val="333399"/>
                </a:solidFill>
                <a:ea typeface="Droid Sans Fallback" charset="0"/>
                <a:cs typeface="Droid Sans Fallback" charset="0"/>
              </a:rPr>
              <a:t> x 1</a:t>
            </a:r>
            <a:r>
              <a:rPr lang="en-US" b="0" dirty="0">
                <a:solidFill>
                  <a:srgbClr val="333399"/>
                </a:solidFill>
                <a:ea typeface="Droid Sans Fallback" charset="0"/>
                <a:cs typeface="Droid Sans Fallback" charset="0"/>
              </a:rPr>
              <a:t>.</a:t>
            </a:r>
            <a:r>
              <a:rPr lang="hu-HU" b="0" dirty="0">
                <a:solidFill>
                  <a:srgbClr val="333399"/>
                </a:solidFill>
                <a:ea typeface="Droid Sans Fallback" charset="0"/>
                <a:cs typeface="Droid Sans Fallback" charset="0"/>
              </a:rPr>
              <a:t>5</a:t>
            </a:r>
            <a:r>
              <a:rPr lang="en-US" b="0" dirty="0">
                <a:solidFill>
                  <a:srgbClr val="333399"/>
                </a:solidFill>
                <a:ea typeface="Droid Sans Fallback" charset="0"/>
                <a:cs typeface="Droid Sans Fallback" charset="0"/>
              </a:rPr>
              <a:t> minutes</a:t>
            </a:r>
            <a:r>
              <a:rPr lang="hu-HU" b="0" dirty="0">
                <a:solidFill>
                  <a:srgbClr val="333399"/>
                </a:solidFill>
                <a:ea typeface="Droid Sans Fallback" charset="0"/>
                <a:cs typeface="Droid Sans Fallback" charset="0"/>
              </a:rPr>
              <a:t> = 15 </a:t>
            </a:r>
            <a:r>
              <a:rPr lang="en-US" b="0" dirty="0">
                <a:solidFill>
                  <a:srgbClr val="333399"/>
                </a:solidFill>
                <a:ea typeface="Droid Sans Fallback" charset="0"/>
                <a:cs typeface="Droid Sans Fallback" charset="0"/>
              </a:rPr>
              <a:t>minutes</a:t>
            </a:r>
            <a:r>
              <a:rPr lang="hu-HU" b="0" dirty="0">
                <a:solidFill>
                  <a:srgbClr val="333399"/>
                </a:solidFill>
                <a:ea typeface="Droid Sans Fallback" charset="0"/>
                <a:cs typeface="Droid Sans Fallback" charset="0"/>
              </a:rPr>
              <a:t>)</a:t>
            </a:r>
          </a:p>
        </p:txBody>
      </p:sp>
      <p:sp>
        <p:nvSpPr>
          <p:cNvPr id="23561" name="Rectangle 9"/>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Circular cross-sections</a:t>
            </a:r>
            <a:r>
              <a:rPr lang="hu-HU" sz="2000" b="0">
                <a:solidFill>
                  <a:srgbClr val="333399"/>
                </a:solidFill>
                <a:latin typeface="Bookman Old Style" pitchFamily="18" charset="0"/>
                <a:ea typeface="Droid Sans Fallback" charset="0"/>
                <a:cs typeface="Droid Sans Fallback" charset="0"/>
              </a:rPr>
              <a:t>, 10</a:t>
            </a:r>
            <a:r>
              <a:rPr lang="en-US" sz="2000" b="0">
                <a:solidFill>
                  <a:srgbClr val="333399"/>
                </a:solidFill>
                <a:latin typeface="Bookman Old Style" pitchFamily="18" charset="0"/>
                <a:ea typeface="Droid Sans Fallback" charset="0"/>
                <a:cs typeface="Droid Sans Fallback" charset="0"/>
              </a:rPr>
              <a:t> point</a:t>
            </a:r>
            <a:r>
              <a:rPr lang="hu-HU" sz="2000" b="0">
                <a:solidFill>
                  <a:srgbClr val="333399"/>
                </a:solidFill>
                <a:latin typeface="Bookman Old Style" pitchFamily="18" charset="0"/>
                <a:ea typeface="Droid Sans Fallback" charset="0"/>
                <a:cs typeface="Droid Sans Fallback" charset="0"/>
              </a:rPr>
              <a:t> (6</a:t>
            </a:r>
            <a:r>
              <a:rPr lang="en-US" sz="2000" b="0">
                <a:solidFill>
                  <a:srgbClr val="333399"/>
                </a:solidFill>
                <a:latin typeface="Bookman Old Style" pitchFamily="18" charset="0"/>
                <a:ea typeface="Droid Sans Fallback" charset="0"/>
                <a:cs typeface="Droid Sans Fallback" charset="0"/>
              </a:rPr>
              <a:t> point</a:t>
            </a:r>
            <a:r>
              <a:rPr lang="hu-HU" sz="2000" b="0">
                <a:solidFill>
                  <a:srgbClr val="333399"/>
                </a:solidFill>
                <a:latin typeface="Bookman Old Style" pitchFamily="18" charset="0"/>
                <a:ea typeface="Droid Sans Fallback" charset="0"/>
                <a:cs typeface="Droid Sans Fallback" charset="0"/>
              </a:rPr>
              <a:t>) </a:t>
            </a:r>
            <a:r>
              <a:rPr lang="en-US" sz="2000" b="0">
                <a:solidFill>
                  <a:srgbClr val="333399"/>
                </a:solidFill>
                <a:latin typeface="Bookman Old Style" pitchFamily="18" charset="0"/>
                <a:ea typeface="Droid Sans Fallback" charset="0"/>
                <a:cs typeface="Droid Sans Fallback" charset="0"/>
              </a:rPr>
              <a:t>method</a:t>
            </a:r>
          </a:p>
        </p:txBody>
      </p:sp>
      <p:sp>
        <p:nvSpPr>
          <p:cNvPr id="23562" name="Rectangle 10"/>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63" name="Rectangle 11"/>
          <p:cNvSpPr>
            <a:spLocks noChangeArrowheads="1"/>
          </p:cNvSpPr>
          <p:nvPr/>
        </p:nvSpPr>
        <p:spPr bwMode="auto">
          <a:xfrm>
            <a:off x="0" y="314325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3564" name="Rectangle 12"/>
          <p:cNvSpPr>
            <a:spLocks noChangeArrowheads="1"/>
          </p:cNvSpPr>
          <p:nvPr/>
        </p:nvSpPr>
        <p:spPr bwMode="auto">
          <a:xfrm>
            <a:off x="952500" y="1647825"/>
            <a:ext cx="19272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dirty="0">
                <a:solidFill>
                  <a:srgbClr val="333399"/>
                </a:solidFill>
                <a:ea typeface="Droid Sans Fallback" charset="0"/>
                <a:cs typeface="Droid Sans Fallback" charset="0"/>
              </a:rPr>
              <a:t>Assumptions</a:t>
            </a:r>
            <a:r>
              <a:rPr lang="hu-HU" b="0" dirty="0">
                <a:solidFill>
                  <a:srgbClr val="333399"/>
                </a:solidFill>
                <a:ea typeface="Droid Sans Fallback" charset="0"/>
                <a:cs typeface="Droid Sans Fallback" charset="0"/>
              </a:rPr>
              <a:t>:</a:t>
            </a:r>
          </a:p>
        </p:txBody>
      </p:sp>
      <p:graphicFrame>
        <p:nvGraphicFramePr>
          <p:cNvPr id="23565" name="Object 13"/>
          <p:cNvGraphicFramePr>
            <a:graphicFrameLocks noChangeAspect="1"/>
          </p:cNvGraphicFramePr>
          <p:nvPr>
            <p:extLst>
              <p:ext uri="{D42A27DB-BD31-4B8C-83A1-F6EECF244321}">
                <p14:modId xmlns:p14="http://schemas.microsoft.com/office/powerpoint/2010/main" val="2574939915"/>
              </p:ext>
            </p:extLst>
          </p:nvPr>
        </p:nvGraphicFramePr>
        <p:xfrm>
          <a:off x="1319213" y="903288"/>
          <a:ext cx="3242469" cy="762000"/>
        </p:xfrm>
        <a:graphic>
          <a:graphicData uri="http://schemas.openxmlformats.org/presentationml/2006/ole">
            <mc:AlternateContent xmlns:mc="http://schemas.openxmlformats.org/markup-compatibility/2006">
              <mc:Choice xmlns:v="urn:schemas-microsoft-com:vml" Requires="v">
                <p:oleObj name="Equation" r:id="rId6" imgW="1447560" imgH="393480" progId="Equation.3">
                  <p:embed/>
                </p:oleObj>
              </mc:Choice>
              <mc:Fallback>
                <p:oleObj name="Equation" r:id="rId6" imgW="1447560" imgH="393480" progId="Equation.3">
                  <p:embed/>
                  <p:pic>
                    <p:nvPicPr>
                      <p:cNvPr id="0" name="Object 13"/>
                      <p:cNvPicPr>
                        <a:picLocks noChangeAspect="1" noChangeArrowheads="1"/>
                      </p:cNvPicPr>
                      <p:nvPr/>
                    </p:nvPicPr>
                    <p:blipFill>
                      <a:blip r:embed="rId7"/>
                      <a:srcRect/>
                      <a:stretch>
                        <a:fillRect/>
                      </a:stretch>
                    </p:blipFill>
                    <p:spPr bwMode="auto">
                      <a:xfrm>
                        <a:off x="1319213" y="903288"/>
                        <a:ext cx="3242469" cy="762000"/>
                      </a:xfrm>
                      <a:prstGeom prst="rect">
                        <a:avLst/>
                      </a:prstGeom>
                      <a:noFill/>
                      <a:effectLst/>
                    </p:spPr>
                  </p:pic>
                </p:oleObj>
              </mc:Fallback>
            </mc:AlternateContent>
          </a:graphicData>
        </a:graphic>
      </p:graphicFrame>
      <p:graphicFrame>
        <p:nvGraphicFramePr>
          <p:cNvPr id="23566" name="Object 14"/>
          <p:cNvGraphicFramePr>
            <a:graphicFrameLocks noChangeAspect="1"/>
          </p:cNvGraphicFramePr>
          <p:nvPr>
            <p:extLst>
              <p:ext uri="{D42A27DB-BD31-4B8C-83A1-F6EECF244321}">
                <p14:modId xmlns:p14="http://schemas.microsoft.com/office/powerpoint/2010/main" val="2541302608"/>
              </p:ext>
            </p:extLst>
          </p:nvPr>
        </p:nvGraphicFramePr>
        <p:xfrm>
          <a:off x="1319213" y="1984375"/>
          <a:ext cx="2773362" cy="539750"/>
        </p:xfrm>
        <a:graphic>
          <a:graphicData uri="http://schemas.openxmlformats.org/presentationml/2006/ole">
            <mc:AlternateContent xmlns:mc="http://schemas.openxmlformats.org/markup-compatibility/2006">
              <mc:Choice xmlns:v="urn:schemas-microsoft-com:vml" Requires="v">
                <p:oleObj name="Equation" r:id="rId8" imgW="1104840" imgH="228600" progId="Equation.3">
                  <p:embed/>
                </p:oleObj>
              </mc:Choice>
              <mc:Fallback>
                <p:oleObj name="Equation" r:id="rId8" imgW="1104840" imgH="228600" progId="Equation.3">
                  <p:embed/>
                  <p:pic>
                    <p:nvPicPr>
                      <p:cNvPr id="0" name="Object 14"/>
                      <p:cNvPicPr>
                        <a:picLocks noChangeAspect="1" noChangeArrowheads="1"/>
                      </p:cNvPicPr>
                      <p:nvPr/>
                    </p:nvPicPr>
                    <p:blipFill>
                      <a:blip r:embed="rId9"/>
                      <a:srcRect/>
                      <a:stretch>
                        <a:fillRect/>
                      </a:stretch>
                    </p:blipFill>
                    <p:spPr bwMode="auto">
                      <a:xfrm>
                        <a:off x="1319213" y="1984375"/>
                        <a:ext cx="2773362" cy="539750"/>
                      </a:xfrm>
                      <a:prstGeom prst="rect">
                        <a:avLst/>
                      </a:prstGeom>
                      <a:noFill/>
                      <a:effectLst/>
                    </p:spPr>
                  </p:pic>
                </p:oleObj>
              </mc:Fallback>
            </mc:AlternateContent>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4577" name="Group 1"/>
          <p:cNvGrpSpPr>
            <a:grpSpLocks/>
          </p:cNvGrpSpPr>
          <p:nvPr/>
        </p:nvGrpSpPr>
        <p:grpSpPr bwMode="auto">
          <a:xfrm>
            <a:off x="0" y="0"/>
            <a:ext cx="819150" cy="6850063"/>
            <a:chOff x="0" y="0"/>
            <a:chExt cx="516" cy="4315"/>
          </a:xfrm>
        </p:grpSpPr>
        <p:sp>
          <p:nvSpPr>
            <p:cNvPr id="24578" name="Rectangle 2"/>
            <p:cNvSpPr>
              <a:spLocks noChangeArrowheads="1"/>
            </p:cNvSpPr>
            <p:nvPr/>
          </p:nvSpPr>
          <p:spPr bwMode="auto">
            <a:xfrm>
              <a:off x="0" y="0"/>
              <a:ext cx="290" cy="4315"/>
            </a:xfrm>
            <a:prstGeom prst="rect">
              <a:avLst/>
            </a:prstGeom>
            <a:blipFill dpi="0" rotWithShape="0">
              <a:blip r:embed="rId3"/>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579"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458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4581" name="Rectangle 5"/>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flow contraction methods</a:t>
            </a:r>
          </a:p>
        </p:txBody>
      </p:sp>
      <p:sp>
        <p:nvSpPr>
          <p:cNvPr id="24582"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83" name="Rectangle 7"/>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sz="2000" b="0">
                <a:solidFill>
                  <a:srgbClr val="333399"/>
                </a:solidFill>
                <a:latin typeface="Bookman Old Style" pitchFamily="18" charset="0"/>
                <a:ea typeface="Droid Sans Fallback" charset="0"/>
                <a:cs typeface="Droid Sans Fallback" charset="0"/>
              </a:rPr>
              <a:t>Venturi </a:t>
            </a:r>
            <a:r>
              <a:rPr lang="en-US" sz="2000" b="0">
                <a:solidFill>
                  <a:srgbClr val="333399"/>
                </a:solidFill>
                <a:latin typeface="Bookman Old Style" pitchFamily="18" charset="0"/>
                <a:ea typeface="Droid Sans Fallback" charset="0"/>
                <a:cs typeface="Droid Sans Fallback" charset="0"/>
              </a:rPr>
              <a:t>pipe</a:t>
            </a:r>
          </a:p>
        </p:txBody>
      </p:sp>
      <p:grpSp>
        <p:nvGrpSpPr>
          <p:cNvPr id="24584" name="Group 8"/>
          <p:cNvGrpSpPr>
            <a:grpSpLocks/>
          </p:cNvGrpSpPr>
          <p:nvPr/>
        </p:nvGrpSpPr>
        <p:grpSpPr bwMode="auto">
          <a:xfrm>
            <a:off x="5049838" y="827088"/>
            <a:ext cx="3951287" cy="3743325"/>
            <a:chOff x="3181" y="521"/>
            <a:chExt cx="2489" cy="2358"/>
          </a:xfrm>
        </p:grpSpPr>
        <p:pic>
          <p:nvPicPr>
            <p:cNvPr id="2458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1" y="521"/>
              <a:ext cx="2489" cy="126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2" y="1678"/>
              <a:ext cx="979" cy="12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7" name="Line 11"/>
            <p:cNvSpPr>
              <a:spLocks noChangeShapeType="1"/>
            </p:cNvSpPr>
            <p:nvPr/>
          </p:nvSpPr>
          <p:spPr bwMode="auto">
            <a:xfrm flipH="1">
              <a:off x="3652" y="1678"/>
              <a:ext cx="277" cy="0"/>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88" name="Line 12"/>
            <p:cNvSpPr>
              <a:spLocks noChangeShapeType="1"/>
            </p:cNvSpPr>
            <p:nvPr/>
          </p:nvSpPr>
          <p:spPr bwMode="auto">
            <a:xfrm>
              <a:off x="4360" y="1678"/>
              <a:ext cx="267" cy="0"/>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
        <p:nvSpPr>
          <p:cNvPr id="24589" name="Rectangle 13"/>
          <p:cNvSpPr>
            <a:spLocks noChangeArrowheads="1"/>
          </p:cNvSpPr>
          <p:nvPr/>
        </p:nvSpPr>
        <p:spPr bwMode="auto">
          <a:xfrm>
            <a:off x="5688013" y="2744788"/>
            <a:ext cx="411162" cy="992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p</a:t>
            </a:r>
            <a:r>
              <a:rPr lang="hu-HU" b="0" baseline="-25000">
                <a:solidFill>
                  <a:srgbClr val="333399"/>
                </a:solidFill>
                <a:ea typeface="Droid Sans Fallback" charset="0"/>
                <a:cs typeface="Droid Sans Fallback" charset="0"/>
              </a:rPr>
              <a:t>1</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a:solidFill>
                <a:srgbClr val="333399"/>
              </a:solidFill>
              <a:ea typeface="Droid Sans Fallback" charset="0"/>
              <a:cs typeface="Droid Sans Fallback" charset="0"/>
            </a:endParaRPr>
          </a:p>
        </p:txBody>
      </p:sp>
      <p:sp>
        <p:nvSpPr>
          <p:cNvPr id="24590" name="Rectangle 14"/>
          <p:cNvSpPr>
            <a:spLocks noChangeArrowheads="1"/>
          </p:cNvSpPr>
          <p:nvPr/>
        </p:nvSpPr>
        <p:spPr bwMode="auto">
          <a:xfrm>
            <a:off x="7077075" y="2771775"/>
            <a:ext cx="411163" cy="992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p</a:t>
            </a:r>
            <a:r>
              <a:rPr lang="hu-HU" b="0" baseline="-25000">
                <a:solidFill>
                  <a:srgbClr val="333399"/>
                </a:solidFill>
                <a:ea typeface="Droid Sans Fallback" charset="0"/>
                <a:cs typeface="Droid Sans Fallback" charset="0"/>
              </a:rPr>
              <a:t>2</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a:solidFill>
                <a:srgbClr val="333399"/>
              </a:solidFill>
              <a:ea typeface="Droid Sans Fallback" charset="0"/>
              <a:cs typeface="Droid Sans Fallback" charset="0"/>
            </a:endParaRPr>
          </a:p>
        </p:txBody>
      </p:sp>
      <p:sp>
        <p:nvSpPr>
          <p:cNvPr id="24591" name="Line 15"/>
          <p:cNvSpPr>
            <a:spLocks noChangeShapeType="1"/>
          </p:cNvSpPr>
          <p:nvPr/>
        </p:nvSpPr>
        <p:spPr bwMode="auto">
          <a:xfrm>
            <a:off x="5832475" y="3824288"/>
            <a:ext cx="430213" cy="107950"/>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2" name="Rectangle 16"/>
          <p:cNvSpPr>
            <a:spLocks noChangeArrowheads="1"/>
          </p:cNvSpPr>
          <p:nvPr/>
        </p:nvSpPr>
        <p:spPr bwMode="auto">
          <a:xfrm>
            <a:off x="5472113" y="3573463"/>
            <a:ext cx="5397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latin typeface="Symbol" pitchFamily="18" charset="2"/>
                <a:ea typeface="Droid Sans Fallback" charset="0"/>
                <a:cs typeface="Droid Sans Fallback" charset="0"/>
              </a:rPr>
              <a:t></a:t>
            </a:r>
            <a:r>
              <a:rPr lang="hu-HU" b="0" baseline="-25000">
                <a:solidFill>
                  <a:srgbClr val="333399"/>
                </a:solidFill>
                <a:ea typeface="Droid Sans Fallback" charset="0"/>
                <a:cs typeface="Droid Sans Fallback" charset="0"/>
              </a:rPr>
              <a:t>m</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a:solidFill>
                <a:srgbClr val="333399"/>
              </a:solidFill>
              <a:ea typeface="Droid Sans Fallback" charset="0"/>
              <a:cs typeface="Droid Sans Fallback" charset="0"/>
            </a:endParaRPr>
          </a:p>
        </p:txBody>
      </p:sp>
      <p:sp>
        <p:nvSpPr>
          <p:cNvPr id="24593" name="Line 17"/>
          <p:cNvSpPr>
            <a:spLocks noChangeShapeType="1"/>
          </p:cNvSpPr>
          <p:nvPr/>
        </p:nvSpPr>
        <p:spPr bwMode="auto">
          <a:xfrm>
            <a:off x="4356100" y="1628775"/>
            <a:ext cx="755650" cy="1588"/>
          </a:xfrm>
          <a:prstGeom prst="line">
            <a:avLst/>
          </a:prstGeom>
          <a:noFill/>
          <a:ln w="5724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4" name="Rectangle 18"/>
          <p:cNvSpPr>
            <a:spLocks noChangeArrowheads="1"/>
          </p:cNvSpPr>
          <p:nvPr/>
        </p:nvSpPr>
        <p:spPr bwMode="auto">
          <a:xfrm>
            <a:off x="5430838" y="3190875"/>
            <a:ext cx="539750" cy="556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333399"/>
                </a:solidFill>
                <a:latin typeface="Symbol" pitchFamily="18" charset="2"/>
                <a:ea typeface="Droid Sans Fallback" charset="0"/>
                <a:cs typeface="Droid Sans Fallback" charset="0"/>
              </a:rPr>
              <a:t></a:t>
            </a:r>
            <a:r>
              <a:rPr lang="hu-HU" b="0" baseline="-25000" dirty="0">
                <a:solidFill>
                  <a:srgbClr val="333399"/>
                </a:solidFill>
                <a:ea typeface="Droid Sans Fallback" charset="0"/>
                <a:cs typeface="Droid Sans Fallback" charset="0"/>
              </a:rPr>
              <a:t>f</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dirty="0">
              <a:solidFill>
                <a:srgbClr val="333399"/>
              </a:solidFill>
              <a:ea typeface="Droid Sans Fallback" charset="0"/>
              <a:cs typeface="Droid Sans Fallback" charset="0"/>
            </a:endParaRPr>
          </a:p>
        </p:txBody>
      </p:sp>
      <p:sp>
        <p:nvSpPr>
          <p:cNvPr id="24595" name="Line 19"/>
          <p:cNvSpPr>
            <a:spLocks noChangeShapeType="1"/>
          </p:cNvSpPr>
          <p:nvPr/>
        </p:nvSpPr>
        <p:spPr bwMode="auto">
          <a:xfrm flipV="1">
            <a:off x="5867400" y="3313113"/>
            <a:ext cx="360363" cy="123825"/>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6" name="Line 20"/>
          <p:cNvSpPr>
            <a:spLocks noChangeShapeType="1"/>
          </p:cNvSpPr>
          <p:nvPr/>
        </p:nvSpPr>
        <p:spPr bwMode="auto">
          <a:xfrm>
            <a:off x="6244737" y="3876676"/>
            <a:ext cx="1657350" cy="1587"/>
          </a:xfrm>
          <a:prstGeom prst="line">
            <a:avLst/>
          </a:prstGeom>
          <a:noFill/>
          <a:ln w="9360">
            <a:solidFill>
              <a:srgbClr val="B2B2B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7" name="Line 21"/>
          <p:cNvSpPr>
            <a:spLocks noChangeShapeType="1"/>
          </p:cNvSpPr>
          <p:nvPr/>
        </p:nvSpPr>
        <p:spPr bwMode="auto">
          <a:xfrm>
            <a:off x="6874668" y="3551239"/>
            <a:ext cx="1008063" cy="1587"/>
          </a:xfrm>
          <a:prstGeom prst="line">
            <a:avLst/>
          </a:prstGeom>
          <a:noFill/>
          <a:ln w="9360">
            <a:solidFill>
              <a:srgbClr val="B2B2B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8" name="Line 22"/>
          <p:cNvSpPr>
            <a:spLocks noChangeShapeType="1"/>
          </p:cNvSpPr>
          <p:nvPr/>
        </p:nvSpPr>
        <p:spPr bwMode="auto">
          <a:xfrm>
            <a:off x="7774231" y="1743946"/>
            <a:ext cx="1588" cy="1800225"/>
          </a:xfrm>
          <a:prstGeom prst="line">
            <a:avLst/>
          </a:prstGeom>
          <a:noFill/>
          <a:ln w="9360">
            <a:solidFill>
              <a:srgbClr val="B2B2B2"/>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599" name="Line 23"/>
          <p:cNvSpPr>
            <a:spLocks noChangeShapeType="1"/>
          </p:cNvSpPr>
          <p:nvPr/>
        </p:nvSpPr>
        <p:spPr bwMode="auto">
          <a:xfrm>
            <a:off x="7785954" y="3552826"/>
            <a:ext cx="1588" cy="323850"/>
          </a:xfrm>
          <a:prstGeom prst="line">
            <a:avLst/>
          </a:prstGeom>
          <a:noFill/>
          <a:ln w="9360">
            <a:solidFill>
              <a:srgbClr val="B2B2B2"/>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4600" name="Rectangle 24"/>
          <p:cNvSpPr>
            <a:spLocks noChangeArrowheads="1"/>
          </p:cNvSpPr>
          <p:nvPr/>
        </p:nvSpPr>
        <p:spPr bwMode="auto">
          <a:xfrm>
            <a:off x="7380288" y="3422650"/>
            <a:ext cx="5397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a:solidFill>
                  <a:srgbClr val="B2B2B2"/>
                </a:solidFill>
                <a:latin typeface="Symbol" pitchFamily="18" charset="2"/>
                <a:ea typeface="Droid Sans Fallback" charset="0"/>
                <a:cs typeface="Droid Sans Fallback" charset="0"/>
              </a:rPr>
              <a:t></a:t>
            </a:r>
            <a:r>
              <a:rPr lang="hu-HU" b="0" dirty="0">
                <a:solidFill>
                  <a:srgbClr val="B2B2B2"/>
                </a:solidFill>
                <a:ea typeface="Droid Sans Fallback" charset="0"/>
                <a:cs typeface="Droid Sans Fallback" charset="0"/>
              </a:rPr>
              <a:t>h</a:t>
            </a:r>
          </a:p>
        </p:txBody>
      </p:sp>
      <p:sp>
        <p:nvSpPr>
          <p:cNvPr id="24601" name="Rectangle 25"/>
          <p:cNvSpPr>
            <a:spLocks noChangeArrowheads="1"/>
          </p:cNvSpPr>
          <p:nvPr/>
        </p:nvSpPr>
        <p:spPr bwMode="auto">
          <a:xfrm>
            <a:off x="7475538" y="2384425"/>
            <a:ext cx="3730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B2B2B2"/>
                </a:solidFill>
                <a:ea typeface="Droid Sans Fallback" charset="0"/>
                <a:cs typeface="Droid Sans Fallback" charset="0"/>
              </a:rPr>
              <a:t>H</a:t>
            </a:r>
          </a:p>
        </p:txBody>
      </p:sp>
      <p:sp>
        <p:nvSpPr>
          <p:cNvPr id="24602" name="Rectangle 26"/>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03" name="Rectangle 27"/>
          <p:cNvSpPr>
            <a:spLocks noChangeArrowheads="1"/>
          </p:cNvSpPr>
          <p:nvPr/>
        </p:nvSpPr>
        <p:spPr bwMode="auto">
          <a:xfrm>
            <a:off x="0" y="32337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04" name="Rectangle 28"/>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05" name="Rectangle 29"/>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06" name="Rectangle 30"/>
          <p:cNvSpPr>
            <a:spLocks noChangeArrowheads="1"/>
          </p:cNvSpPr>
          <p:nvPr/>
        </p:nvSpPr>
        <p:spPr bwMode="auto">
          <a:xfrm>
            <a:off x="5940425" y="728663"/>
            <a:ext cx="5397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A</a:t>
            </a:r>
            <a:r>
              <a:rPr lang="hu-HU" b="0" baseline="-25000">
                <a:solidFill>
                  <a:srgbClr val="333399"/>
                </a:solidFill>
                <a:ea typeface="Droid Sans Fallback" charset="0"/>
                <a:cs typeface="Droid Sans Fallback" charset="0"/>
              </a:rPr>
              <a:t>1</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a:solidFill>
                <a:srgbClr val="333399"/>
              </a:solidFill>
              <a:ea typeface="Droid Sans Fallback" charset="0"/>
              <a:cs typeface="Droid Sans Fallback" charset="0"/>
            </a:endParaRPr>
          </a:p>
        </p:txBody>
      </p:sp>
      <p:sp>
        <p:nvSpPr>
          <p:cNvPr id="24607" name="Rectangle 31"/>
          <p:cNvSpPr>
            <a:spLocks noChangeArrowheads="1"/>
          </p:cNvSpPr>
          <p:nvPr/>
        </p:nvSpPr>
        <p:spPr bwMode="auto">
          <a:xfrm>
            <a:off x="7451725" y="908050"/>
            <a:ext cx="5397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A</a:t>
            </a:r>
            <a:r>
              <a:rPr lang="hu-HU" b="0" baseline="-25000">
                <a:solidFill>
                  <a:srgbClr val="333399"/>
                </a:solidFill>
                <a:ea typeface="Droid Sans Fallback" charset="0"/>
                <a:cs typeface="Droid Sans Fallback" charset="0"/>
              </a:rPr>
              <a:t>2</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hu-HU" b="0" baseline="-25000">
              <a:solidFill>
                <a:srgbClr val="333399"/>
              </a:solidFill>
              <a:ea typeface="Droid Sans Fallback" charset="0"/>
              <a:cs typeface="Droid Sans Fallback" charset="0"/>
            </a:endParaRPr>
          </a:p>
        </p:txBody>
      </p:sp>
      <p:sp>
        <p:nvSpPr>
          <p:cNvPr id="24608" name="Rectangle 32"/>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09" name="Rectangle 33"/>
          <p:cNvSpPr>
            <a:spLocks noChangeArrowheads="1"/>
          </p:cNvSpPr>
          <p:nvPr/>
        </p:nvSpPr>
        <p:spPr bwMode="auto">
          <a:xfrm>
            <a:off x="0" y="3314700"/>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10" name="Rectangle 34"/>
          <p:cNvSpPr>
            <a:spLocks noChangeArrowheads="1"/>
          </p:cNvSpPr>
          <p:nvPr/>
        </p:nvSpPr>
        <p:spPr bwMode="auto">
          <a:xfrm>
            <a:off x="0" y="33289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11" name="Rectangle 35"/>
          <p:cNvSpPr>
            <a:spLocks noChangeArrowheads="1"/>
          </p:cNvSpPr>
          <p:nvPr/>
        </p:nvSpPr>
        <p:spPr bwMode="auto">
          <a:xfrm>
            <a:off x="0" y="300513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4612" name="Rectangle 36"/>
          <p:cNvSpPr>
            <a:spLocks noChangeArrowheads="1"/>
          </p:cNvSpPr>
          <p:nvPr/>
        </p:nvSpPr>
        <p:spPr bwMode="auto">
          <a:xfrm>
            <a:off x="666750" y="2962275"/>
            <a:ext cx="4300538"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Bernoulli</a:t>
            </a:r>
            <a:r>
              <a:rPr lang="en-US" b="0">
                <a:solidFill>
                  <a:srgbClr val="333399"/>
                </a:solidFill>
                <a:ea typeface="Droid Sans Fallback" charset="0"/>
                <a:cs typeface="Droid Sans Fallback" charset="0"/>
              </a:rPr>
              <a:t> equation</a:t>
            </a:r>
            <a:r>
              <a:rPr lang="hu-HU" b="0">
                <a:solidFill>
                  <a:srgbClr val="333399"/>
                </a:solidFill>
                <a:ea typeface="Droid Sans Fallback" charset="0"/>
                <a:cs typeface="Droid Sans Fallback" charset="0"/>
              </a:rPr>
              <a:t>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a:t>
            </a:r>
            <a:r>
              <a:rPr lang="hu-HU" b="0">
                <a:solidFill>
                  <a:srgbClr val="333399"/>
                </a:solidFill>
                <a:latin typeface="Symbol" pitchFamily="18" charset="2"/>
                <a:ea typeface="Droid Sans Fallback" charset="0"/>
                <a:cs typeface="Droid Sans Fallback" charset="0"/>
              </a:rPr>
              <a:t></a:t>
            </a:r>
            <a:r>
              <a:rPr lang="hu-HU" b="0">
                <a:solidFill>
                  <a:srgbClr val="333399"/>
                </a:solidFill>
                <a:ea typeface="Droid Sans Fallback" charset="0"/>
                <a:cs typeface="Droid Sans Fallback" charset="0"/>
              </a:rPr>
              <a:t>=</a:t>
            </a:r>
            <a:r>
              <a:rPr lang="en-US" b="0">
                <a:solidFill>
                  <a:srgbClr val="333399"/>
                </a:solidFill>
                <a:ea typeface="Droid Sans Fallback" charset="0"/>
                <a:cs typeface="Droid Sans Fallback" charset="0"/>
              </a:rPr>
              <a:t>const.</a:t>
            </a:r>
            <a:r>
              <a:rPr lang="hu-HU" b="0">
                <a:solidFill>
                  <a:srgbClr val="333399"/>
                </a:solidFill>
                <a:ea typeface="Droid Sans Fallback" charset="0"/>
                <a:cs typeface="Droid Sans Fallback" charset="0"/>
              </a:rPr>
              <a:t>, U=</a:t>
            </a:r>
            <a:r>
              <a:rPr lang="en-US" b="0">
                <a:solidFill>
                  <a:srgbClr val="333399"/>
                </a:solidFill>
                <a:ea typeface="Droid Sans Fallback" charset="0"/>
                <a:cs typeface="Droid Sans Fallback" charset="0"/>
              </a:rPr>
              <a:t>const</a:t>
            </a:r>
            <a:r>
              <a:rPr lang="hu-HU" b="0">
                <a:solidFill>
                  <a:srgbClr val="333399"/>
                </a:solidFill>
                <a:ea typeface="Droid Sans Fallback" charset="0"/>
                <a:cs typeface="Droid Sans Fallback" charset="0"/>
              </a:rPr>
              <a:t>., </a:t>
            </a:r>
            <a:r>
              <a:rPr lang="en-US" b="0">
                <a:solidFill>
                  <a:srgbClr val="333399"/>
                </a:solidFill>
                <a:ea typeface="Droid Sans Fallback" charset="0"/>
                <a:cs typeface="Droid Sans Fallback" charset="0"/>
              </a:rPr>
              <a:t>no losses</a:t>
            </a:r>
            <a:r>
              <a:rPr lang="hu-HU" b="0">
                <a:solidFill>
                  <a:srgbClr val="333399"/>
                </a:solidFill>
                <a:ea typeface="Droid Sans Fallback" charset="0"/>
                <a:cs typeface="Droid Sans Fallback" charset="0"/>
              </a:rPr>
              <a:t>):</a:t>
            </a:r>
          </a:p>
        </p:txBody>
      </p:sp>
      <p:graphicFrame>
        <p:nvGraphicFramePr>
          <p:cNvPr id="24613" name="Object 37"/>
          <p:cNvGraphicFramePr>
            <a:graphicFrameLocks noChangeAspect="1"/>
          </p:cNvGraphicFramePr>
          <p:nvPr>
            <p:extLst>
              <p:ext uri="{D42A27DB-BD31-4B8C-83A1-F6EECF244321}">
                <p14:modId xmlns:p14="http://schemas.microsoft.com/office/powerpoint/2010/main" val="337422978"/>
              </p:ext>
            </p:extLst>
          </p:nvPr>
        </p:nvGraphicFramePr>
        <p:xfrm>
          <a:off x="798513" y="1541463"/>
          <a:ext cx="3521075" cy="823912"/>
        </p:xfrm>
        <a:graphic>
          <a:graphicData uri="http://schemas.openxmlformats.org/presentationml/2006/ole">
            <mc:AlternateContent xmlns:mc="http://schemas.openxmlformats.org/markup-compatibility/2006">
              <mc:Choice xmlns:v="urn:schemas-microsoft-com:vml" Requires="v">
                <p:oleObj name="Equation" r:id="rId7" imgW="1981080" imgH="419040" progId="Equation.3">
                  <p:embed/>
                </p:oleObj>
              </mc:Choice>
              <mc:Fallback>
                <p:oleObj name="Equation" r:id="rId7" imgW="1981080" imgH="419040" progId="Equation.3">
                  <p:embed/>
                  <p:pic>
                    <p:nvPicPr>
                      <p:cNvPr id="0" name="Object 37"/>
                      <p:cNvPicPr>
                        <a:picLocks noChangeAspect="1" noChangeArrowheads="1"/>
                      </p:cNvPicPr>
                      <p:nvPr/>
                    </p:nvPicPr>
                    <p:blipFill>
                      <a:blip r:embed="rId8"/>
                      <a:srcRect/>
                      <a:stretch>
                        <a:fillRect/>
                      </a:stretch>
                    </p:blipFill>
                    <p:spPr bwMode="auto">
                      <a:xfrm>
                        <a:off x="798513" y="1541463"/>
                        <a:ext cx="3521075" cy="82391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14" name="Object 38"/>
          <p:cNvGraphicFramePr>
            <a:graphicFrameLocks noChangeAspect="1"/>
          </p:cNvGraphicFramePr>
          <p:nvPr>
            <p:extLst>
              <p:ext uri="{D42A27DB-BD31-4B8C-83A1-F6EECF244321}">
                <p14:modId xmlns:p14="http://schemas.microsoft.com/office/powerpoint/2010/main" val="1456625275"/>
              </p:ext>
            </p:extLst>
          </p:nvPr>
        </p:nvGraphicFramePr>
        <p:xfrm>
          <a:off x="939450" y="2463800"/>
          <a:ext cx="3021589" cy="498475"/>
        </p:xfrm>
        <a:graphic>
          <a:graphicData uri="http://schemas.openxmlformats.org/presentationml/2006/ole">
            <mc:AlternateContent xmlns:mc="http://schemas.openxmlformats.org/markup-compatibility/2006">
              <mc:Choice xmlns:v="urn:schemas-microsoft-com:vml" Requires="v">
                <p:oleObj name="Equation" r:id="rId9" imgW="1180800" imgH="228600" progId="Equation.3">
                  <p:embed/>
                </p:oleObj>
              </mc:Choice>
              <mc:Fallback>
                <p:oleObj name="Equation" r:id="rId9" imgW="1180800" imgH="228600" progId="Equation.3">
                  <p:embed/>
                  <p:pic>
                    <p:nvPicPr>
                      <p:cNvPr id="0" name="Object 38"/>
                      <p:cNvPicPr>
                        <a:picLocks noChangeAspect="1" noChangeArrowheads="1"/>
                      </p:cNvPicPr>
                      <p:nvPr/>
                    </p:nvPicPr>
                    <p:blipFill>
                      <a:blip r:embed="rId10"/>
                      <a:srcRect/>
                      <a:stretch>
                        <a:fillRect/>
                      </a:stretch>
                    </p:blipFill>
                    <p:spPr bwMode="auto">
                      <a:xfrm>
                        <a:off x="939450" y="2463800"/>
                        <a:ext cx="3021589" cy="498475"/>
                      </a:xfrm>
                      <a:prstGeom prst="rect">
                        <a:avLst/>
                      </a:prstGeom>
                      <a:noFill/>
                      <a:effectLst/>
                    </p:spPr>
                  </p:pic>
                </p:oleObj>
              </mc:Fallback>
            </mc:AlternateContent>
          </a:graphicData>
        </a:graphic>
      </p:graphicFrame>
      <p:graphicFrame>
        <p:nvGraphicFramePr>
          <p:cNvPr id="24615" name="Object 39"/>
          <p:cNvGraphicFramePr>
            <a:graphicFrameLocks noChangeAspect="1"/>
          </p:cNvGraphicFramePr>
          <p:nvPr>
            <p:extLst>
              <p:ext uri="{D42A27DB-BD31-4B8C-83A1-F6EECF244321}">
                <p14:modId xmlns:p14="http://schemas.microsoft.com/office/powerpoint/2010/main" val="3973440707"/>
              </p:ext>
            </p:extLst>
          </p:nvPr>
        </p:nvGraphicFramePr>
        <p:xfrm>
          <a:off x="1377950" y="3652838"/>
          <a:ext cx="3321050" cy="720725"/>
        </p:xfrm>
        <a:graphic>
          <a:graphicData uri="http://schemas.openxmlformats.org/presentationml/2006/ole">
            <mc:AlternateContent xmlns:mc="http://schemas.openxmlformats.org/markup-compatibility/2006">
              <mc:Choice xmlns:v="urn:schemas-microsoft-com:vml" Requires="v">
                <p:oleObj name="Equation" r:id="rId11" imgW="1409400" imgH="355320" progId="Equation.3">
                  <p:embed/>
                </p:oleObj>
              </mc:Choice>
              <mc:Fallback>
                <p:oleObj name="Equation" r:id="rId11" imgW="1409400" imgH="355320" progId="Equation.3">
                  <p:embed/>
                  <p:pic>
                    <p:nvPicPr>
                      <p:cNvPr id="0" name="Object 39"/>
                      <p:cNvPicPr>
                        <a:picLocks noChangeAspect="1" noChangeArrowheads="1"/>
                      </p:cNvPicPr>
                      <p:nvPr/>
                    </p:nvPicPr>
                    <p:blipFill>
                      <a:blip r:embed="rId12"/>
                      <a:srcRect/>
                      <a:stretch>
                        <a:fillRect/>
                      </a:stretch>
                    </p:blipFill>
                    <p:spPr bwMode="auto">
                      <a:xfrm>
                        <a:off x="1377950" y="3652838"/>
                        <a:ext cx="3321050" cy="720725"/>
                      </a:xfrm>
                      <a:prstGeom prst="rect">
                        <a:avLst/>
                      </a:prstGeom>
                      <a:noFill/>
                      <a:effectLst/>
                    </p:spPr>
                  </p:pic>
                </p:oleObj>
              </mc:Fallback>
            </mc:AlternateContent>
          </a:graphicData>
        </a:graphic>
      </p:graphicFrame>
      <p:graphicFrame>
        <p:nvGraphicFramePr>
          <p:cNvPr id="24616" name="Object 40"/>
          <p:cNvGraphicFramePr>
            <a:graphicFrameLocks noChangeAspect="1"/>
          </p:cNvGraphicFramePr>
          <p:nvPr>
            <p:extLst>
              <p:ext uri="{D42A27DB-BD31-4B8C-83A1-F6EECF244321}">
                <p14:modId xmlns:p14="http://schemas.microsoft.com/office/powerpoint/2010/main" val="2212106812"/>
              </p:ext>
            </p:extLst>
          </p:nvPr>
        </p:nvGraphicFramePr>
        <p:xfrm>
          <a:off x="1263650" y="4818063"/>
          <a:ext cx="6115050" cy="1554162"/>
        </p:xfrm>
        <a:graphic>
          <a:graphicData uri="http://schemas.openxmlformats.org/presentationml/2006/ole">
            <mc:AlternateContent xmlns:mc="http://schemas.openxmlformats.org/markup-compatibility/2006">
              <mc:Choice xmlns:v="urn:schemas-microsoft-com:vml" Requires="v">
                <p:oleObj name="Equation" r:id="rId13" imgW="2361960" imgH="736560" progId="Equation.3">
                  <p:embed/>
                </p:oleObj>
              </mc:Choice>
              <mc:Fallback>
                <p:oleObj name="Equation" r:id="rId13" imgW="2361960" imgH="736560" progId="Equation.3">
                  <p:embed/>
                  <p:pic>
                    <p:nvPicPr>
                      <p:cNvPr id="0" name="Object 40"/>
                      <p:cNvPicPr>
                        <a:picLocks noChangeAspect="1" noChangeArrowheads="1"/>
                      </p:cNvPicPr>
                      <p:nvPr/>
                    </p:nvPicPr>
                    <p:blipFill>
                      <a:blip r:embed="rId14"/>
                      <a:srcRect/>
                      <a:stretch>
                        <a:fillRect/>
                      </a:stretch>
                    </p:blipFill>
                    <p:spPr bwMode="auto">
                      <a:xfrm>
                        <a:off x="1263650" y="4818063"/>
                        <a:ext cx="6115050" cy="1554162"/>
                      </a:xfrm>
                      <a:prstGeom prst="rect">
                        <a:avLst/>
                      </a:prstGeom>
                      <a:noFill/>
                      <a:effectLst/>
                    </p:spPr>
                  </p:pic>
                </p:oleObj>
              </mc:Fallback>
            </mc:AlternateContent>
          </a:graphicData>
        </a:graphic>
      </p:graphicFrame>
      <p:sp>
        <p:nvSpPr>
          <p:cNvPr id="24617" name="Rectangle 41"/>
          <p:cNvSpPr>
            <a:spLocks noChangeArrowheads="1"/>
          </p:cNvSpPr>
          <p:nvPr/>
        </p:nvSpPr>
        <p:spPr bwMode="auto">
          <a:xfrm>
            <a:off x="623888" y="863600"/>
            <a:ext cx="4056062"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If compressibility is negligible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a:solidFill>
                  <a:srgbClr val="333399"/>
                </a:solidFill>
                <a:ea typeface="Droid Sans Fallback" charset="0"/>
                <a:cs typeface="Droid Sans Fallback" charset="0"/>
              </a:rPr>
              <a:t>(</a:t>
            </a:r>
            <a:r>
              <a:rPr lang="hu-HU" b="0">
                <a:solidFill>
                  <a:srgbClr val="333399"/>
                </a:solidFill>
                <a:latin typeface="Symbol" pitchFamily="18" charset="2"/>
                <a:ea typeface="Droid Sans Fallback" charset="0"/>
                <a:cs typeface="Droid Sans Fallback" charset="0"/>
              </a:rPr>
              <a:t></a:t>
            </a:r>
            <a:r>
              <a:rPr lang="hu-HU" b="0">
                <a:solidFill>
                  <a:srgbClr val="333399"/>
                </a:solidFill>
                <a:ea typeface="Droid Sans Fallback" charset="0"/>
                <a:cs typeface="Droid Sans Fallback" charset="0"/>
              </a:rPr>
              <a:t>=</a:t>
            </a:r>
            <a:r>
              <a:rPr lang="en-US" b="0">
                <a:solidFill>
                  <a:srgbClr val="333399"/>
                </a:solidFill>
                <a:ea typeface="Droid Sans Fallback" charset="0"/>
                <a:cs typeface="Droid Sans Fallback" charset="0"/>
              </a:rPr>
              <a:t>constant</a:t>
            </a:r>
            <a:r>
              <a:rPr lang="hu-HU" b="0">
                <a:solidFill>
                  <a:srgbClr val="333399"/>
                </a:solidFill>
                <a:ea typeface="Droid Sans Fallback" charset="0"/>
                <a:cs typeface="Droid Sans Fallback" charset="0"/>
              </a:rPr>
              <a:t>):</a:t>
            </a:r>
          </a:p>
        </p:txBody>
      </p:sp>
      <p:sp>
        <p:nvSpPr>
          <p:cNvPr id="43" name="TextBox 42"/>
          <p:cNvSpPr txBox="1"/>
          <p:nvPr/>
        </p:nvSpPr>
        <p:spPr>
          <a:xfrm>
            <a:off x="689737" y="6373829"/>
            <a:ext cx="8202644" cy="461665"/>
          </a:xfrm>
          <a:prstGeom prst="rect">
            <a:avLst/>
          </a:prstGeom>
          <a:solidFill>
            <a:schemeClr val="accent6">
              <a:lumMod val="20000"/>
              <a:lumOff val="80000"/>
            </a:schemeClr>
          </a:solidFill>
        </p:spPr>
        <p:txBody>
          <a:bodyPr wrap="square" rtlCol="0">
            <a:spAutoFit/>
          </a:bodyPr>
          <a:lstStyle/>
          <a:p>
            <a:r>
              <a:rPr lang="hu-HU" sz="1200" dirty="0">
                <a:solidFill>
                  <a:schemeClr val="accent2"/>
                </a:solidFill>
              </a:rPr>
              <a:t>More info: Spurk &amp; Aksel, Fluid Mechanics, Chapter 2.1. </a:t>
            </a:r>
            <a:r>
              <a:rPr lang="en-US" sz="1200" dirty="0">
                <a:solidFill>
                  <a:schemeClr val="accent2"/>
                </a:solidFill>
              </a:rPr>
              <a:t>Conservation of Mass, Equation of Continuity</a:t>
            </a:r>
            <a:r>
              <a:rPr lang="hu-HU" sz="1200" dirty="0">
                <a:solidFill>
                  <a:schemeClr val="accent2"/>
                </a:solidFill>
              </a:rPr>
              <a:t>, Chapter 4.2.2 Bernoulli’s equation</a:t>
            </a:r>
            <a:endParaRPr lang="en-US" sz="1200" dirty="0">
              <a:solidFill>
                <a:schemeClr val="accent2"/>
              </a:solidFill>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2134" y="1266031"/>
            <a:ext cx="5815013" cy="2159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5601" name="Group 1"/>
          <p:cNvGrpSpPr>
            <a:grpSpLocks/>
          </p:cNvGrpSpPr>
          <p:nvPr/>
        </p:nvGrpSpPr>
        <p:grpSpPr bwMode="auto">
          <a:xfrm>
            <a:off x="0" y="0"/>
            <a:ext cx="819150" cy="6850063"/>
            <a:chOff x="0" y="0"/>
            <a:chExt cx="516" cy="4315"/>
          </a:xfrm>
        </p:grpSpPr>
        <p:sp>
          <p:nvSpPr>
            <p:cNvPr id="25602" name="Rectangle 2"/>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5603" name="Rectangle 3"/>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560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5605" name="Rectangle 5"/>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flow contraction methods</a:t>
            </a:r>
          </a:p>
        </p:txBody>
      </p:sp>
      <p:sp>
        <p:nvSpPr>
          <p:cNvPr id="25606" name="Line 6"/>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5607" name="Rectangle 7"/>
          <p:cNvSpPr>
            <a:spLocks noChangeArrowheads="1"/>
          </p:cNvSpPr>
          <p:nvPr/>
        </p:nvSpPr>
        <p:spPr bwMode="auto">
          <a:xfrm>
            <a:off x="571500" y="908050"/>
            <a:ext cx="5041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0">
                <a:solidFill>
                  <a:srgbClr val="333399"/>
                </a:solidFill>
                <a:ea typeface="Droid Sans Fallback" charset="0"/>
                <a:cs typeface="Droid Sans Fallback" charset="0"/>
              </a:rPr>
              <a:t>Standard orifice - pressure difference</a:t>
            </a:r>
          </a:p>
        </p:txBody>
      </p:sp>
      <p:sp>
        <p:nvSpPr>
          <p:cNvPr id="25608" name="Rectangle 8"/>
          <p:cNvSpPr>
            <a:spLocks noChangeArrowheads="1"/>
          </p:cNvSpPr>
          <p:nvPr/>
        </p:nvSpPr>
        <p:spPr bwMode="auto">
          <a:xfrm>
            <a:off x="860425" y="3844925"/>
            <a:ext cx="7921625" cy="2679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latin typeface="Symbol" pitchFamily="18" charset="2"/>
                <a:ea typeface="Droid Sans Fallback" charset="0"/>
                <a:cs typeface="Droid Sans Fallback" charset="0"/>
              </a:rPr>
              <a:t></a:t>
            </a:r>
            <a:r>
              <a:rPr lang="en-US" sz="1400" b="0" dirty="0">
                <a:solidFill>
                  <a:srgbClr val="333399"/>
                </a:solidFill>
                <a:ea typeface="Droid Sans Fallback" charset="0"/>
                <a:cs typeface="Droid Sans Fallback" charset="0"/>
              </a:rPr>
              <a:t> = d/D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Cross-section ratio</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ea typeface="Droid Sans Fallback" charset="0"/>
                <a:cs typeface="Droid Sans Fallback" charset="0"/>
              </a:rPr>
              <a:t>d [m]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Diameter of the smallest cross-section</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ea typeface="Droid Sans Fallback" charset="0"/>
                <a:cs typeface="Droid Sans Fallback" charset="0"/>
              </a:rPr>
              <a:t>D [m]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Diameter of the pipe upstream of the orifice</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err="1">
                <a:solidFill>
                  <a:srgbClr val="FF0000"/>
                </a:solidFill>
                <a:ea typeface="Droid Sans Fallback" charset="0"/>
                <a:cs typeface="Droid Sans Fallback" charset="0"/>
              </a:rPr>
              <a:t>Re</a:t>
            </a:r>
            <a:r>
              <a:rPr lang="en-US" sz="1400" b="0" baseline="-25000" dirty="0" err="1">
                <a:solidFill>
                  <a:srgbClr val="FF0000"/>
                </a:solidFill>
                <a:ea typeface="Droid Sans Fallback" charset="0"/>
                <a:cs typeface="Droid Sans Fallback" charset="0"/>
              </a:rPr>
              <a:t>D</a:t>
            </a:r>
            <a:r>
              <a:rPr lang="en-US" sz="1400" b="0" dirty="0">
                <a:solidFill>
                  <a:srgbClr val="FF0000"/>
                </a:solidFill>
                <a:ea typeface="Droid Sans Fallback" charset="0"/>
                <a:cs typeface="Droid Sans Fallback" charset="0"/>
              </a:rPr>
              <a:t> = </a:t>
            </a:r>
            <a:r>
              <a:rPr lang="en-US" sz="1400" b="0" dirty="0" err="1">
                <a:solidFill>
                  <a:srgbClr val="FF0000"/>
                </a:solidFill>
                <a:ea typeface="Droid Sans Fallback" charset="0"/>
                <a:cs typeface="Droid Sans Fallback" charset="0"/>
              </a:rPr>
              <a:t>Dv</a:t>
            </a:r>
            <a:r>
              <a:rPr lang="en-US" sz="1400" b="0" dirty="0">
                <a:solidFill>
                  <a:srgbClr val="FF0000"/>
                </a:solidFill>
                <a:ea typeface="Droid Sans Fallback" charset="0"/>
                <a:cs typeface="Droid Sans Fallback" charset="0"/>
              </a:rPr>
              <a:t>/</a:t>
            </a:r>
            <a:r>
              <a:rPr lang="en-US" sz="1400" b="0" dirty="0">
                <a:solidFill>
                  <a:srgbClr val="FF0000"/>
                </a:solidFill>
                <a:latin typeface="Symbol" pitchFamily="18" charset="2"/>
                <a:ea typeface="Droid Sans Fallback" charset="0"/>
                <a:cs typeface="Droid Sans Fallback" charset="0"/>
              </a:rPr>
              <a:t></a:t>
            </a:r>
            <a:r>
              <a:rPr lang="en-US" sz="1400" b="0" dirty="0">
                <a:solidFill>
                  <a:srgbClr val="FF0000"/>
                </a:solidFill>
                <a:ea typeface="Droid Sans Fallback" charset="0"/>
                <a:cs typeface="Droid Sans Fallback" charset="0"/>
              </a:rPr>
              <a:t> Reynolds number’s basic equation</a:t>
            </a:r>
            <a:r>
              <a:rPr lang="hu-HU" sz="1400" b="0" dirty="0">
                <a:solidFill>
                  <a:srgbClr val="FF0000"/>
                </a:solidFill>
                <a:ea typeface="Droid Sans Fallback" charset="0"/>
                <a:cs typeface="Droid Sans Fallback" charset="0"/>
              </a:rPr>
              <a:t> </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ea typeface="Droid Sans Fallback" charset="0"/>
                <a:cs typeface="Droid Sans Fallback" charset="0"/>
              </a:rPr>
              <a:t>v [m/s]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The average velocity in the pipe of diameter D</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hu-HU" sz="1400" b="0" dirty="0">
                <a:solidFill>
                  <a:srgbClr val="333399"/>
                </a:solidFill>
                <a:latin typeface="Symbol" pitchFamily="18" charset="2"/>
                <a:ea typeface="Droid Sans Fallback" charset="0"/>
                <a:cs typeface="Droid Sans Fallback" charset="0"/>
              </a:rPr>
              <a:t></a:t>
            </a:r>
            <a:r>
              <a:rPr lang="en-US" sz="1400" b="0" dirty="0">
                <a:solidFill>
                  <a:srgbClr val="333399"/>
                </a:solidFill>
                <a:ea typeface="Droid Sans Fallback" charset="0"/>
                <a:cs typeface="Droid Sans Fallback" charset="0"/>
              </a:rPr>
              <a:t>[m</a:t>
            </a:r>
            <a:r>
              <a:rPr lang="en-US" sz="1400" b="0" baseline="30000" dirty="0">
                <a:solidFill>
                  <a:srgbClr val="333399"/>
                </a:solidFill>
                <a:ea typeface="Droid Sans Fallback" charset="0"/>
                <a:cs typeface="Droid Sans Fallback" charset="0"/>
              </a:rPr>
              <a:t>2</a:t>
            </a:r>
            <a:r>
              <a:rPr lang="en-US" sz="1400" b="0" dirty="0">
                <a:solidFill>
                  <a:srgbClr val="333399"/>
                </a:solidFill>
                <a:ea typeface="Droid Sans Fallback" charset="0"/>
                <a:cs typeface="Droid Sans Fallback" charset="0"/>
              </a:rPr>
              <a:t>/s]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kinematic viscosity</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ea typeface="Droid Sans Fallback" charset="0"/>
                <a:cs typeface="Droid Sans Fallback" charset="0"/>
              </a:rPr>
              <a:t>p</a:t>
            </a:r>
            <a:r>
              <a:rPr lang="en-US" sz="1400" b="0" baseline="-25000" dirty="0">
                <a:solidFill>
                  <a:srgbClr val="333399"/>
                </a:solidFill>
                <a:ea typeface="Droid Sans Fallback" charset="0"/>
                <a:cs typeface="Droid Sans Fallback" charset="0"/>
              </a:rPr>
              <a:t>1</a:t>
            </a:r>
            <a:r>
              <a:rPr lang="en-US" sz="1400" b="0" dirty="0">
                <a:solidFill>
                  <a:srgbClr val="333399"/>
                </a:solidFill>
                <a:ea typeface="Droid Sans Fallback" charset="0"/>
                <a:cs typeface="Droid Sans Fallback" charset="0"/>
              </a:rPr>
              <a:t> [Pa]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The pressure measured upstream of the orifice</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ea typeface="Droid Sans Fallback" charset="0"/>
                <a:cs typeface="Droid Sans Fallback" charset="0"/>
              </a:rPr>
              <a:t>p</a:t>
            </a:r>
            <a:r>
              <a:rPr lang="en-US" sz="1400" b="0" baseline="-25000" dirty="0">
                <a:solidFill>
                  <a:srgbClr val="333399"/>
                </a:solidFill>
                <a:ea typeface="Droid Sans Fallback" charset="0"/>
                <a:cs typeface="Droid Sans Fallback" charset="0"/>
              </a:rPr>
              <a:t>2</a:t>
            </a:r>
            <a:r>
              <a:rPr lang="en-US" sz="1400" b="0" dirty="0">
                <a:solidFill>
                  <a:srgbClr val="333399"/>
                </a:solidFill>
                <a:ea typeface="Droid Sans Fallback" charset="0"/>
                <a:cs typeface="Droid Sans Fallback" charset="0"/>
              </a:rPr>
              <a:t> [Pa]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The pressure measured downstream of the orifice</a:t>
            </a:r>
          </a:p>
          <a:p>
            <a:pPr>
              <a:buClr>
                <a:srgbClr val="333399"/>
              </a:buClr>
              <a:buFont typeface="Symbol"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hu-HU" sz="1400" b="0" dirty="0">
                <a:solidFill>
                  <a:srgbClr val="333399"/>
                </a:solidFill>
                <a:ea typeface="Droid Sans Fallback" charset="0"/>
                <a:cs typeface="Droid Sans Fallback" charset="0"/>
              </a:rPr>
              <a:t> 	</a:t>
            </a:r>
            <a:r>
              <a:rPr lang="en-US" sz="1400" b="0" dirty="0">
                <a:solidFill>
                  <a:srgbClr val="FF0000"/>
                </a:solidFill>
                <a:ea typeface="Droid Sans Fallback" charset="0"/>
                <a:cs typeface="Droid Sans Fallback" charset="0"/>
              </a:rPr>
              <a:t>Expansion number</a:t>
            </a:r>
            <a:r>
              <a:rPr lang="hu-HU" sz="1400" b="0" dirty="0">
                <a:solidFill>
                  <a:srgbClr val="FF0000"/>
                </a:solidFill>
                <a:ea typeface="Droid Sans Fallback" charset="0"/>
                <a:cs typeface="Droid Sans Fallback" charset="0"/>
              </a:rPr>
              <a:t> </a:t>
            </a:r>
            <a:r>
              <a:rPr lang="hu-HU" sz="1400" b="0" dirty="0">
                <a:solidFill>
                  <a:srgbClr val="333399"/>
                </a:solidFill>
                <a:ea typeface="Droid Sans Fallback" charset="0"/>
                <a:cs typeface="Droid Sans Fallback" charset="0"/>
              </a:rPr>
              <a:t>(</a:t>
            </a:r>
            <a:r>
              <a:rPr lang="hu-HU" sz="1400" b="0" dirty="0">
                <a:solidFill>
                  <a:srgbClr val="333399"/>
                </a:solidFill>
                <a:latin typeface="Symbol" pitchFamily="18" charset="2"/>
                <a:ea typeface="Droid Sans Fallback" charset="0"/>
                <a:cs typeface="Droid Sans Fallback" charset="0"/>
              </a:rPr>
              <a:t></a:t>
            </a:r>
            <a:r>
              <a:rPr lang="hu-HU" sz="1400" b="0" dirty="0">
                <a:solidFill>
                  <a:srgbClr val="333399"/>
                </a:solidFill>
                <a:ea typeface="Droid Sans Fallback" charset="0"/>
                <a:cs typeface="Droid Sans Fallback" charset="0"/>
              </a:rPr>
              <a:t>(</a:t>
            </a:r>
            <a:r>
              <a:rPr lang="hu-HU" sz="1400" b="0" dirty="0">
                <a:solidFill>
                  <a:srgbClr val="333399"/>
                </a:solidFill>
                <a:latin typeface="Symbol" pitchFamily="18" charset="2"/>
                <a:ea typeface="Droid Sans Fallback" charset="0"/>
                <a:cs typeface="Droid Sans Fallback" charset="0"/>
              </a:rPr>
              <a:t></a:t>
            </a:r>
            <a:r>
              <a:rPr lang="hu-HU" sz="1400" b="0" dirty="0">
                <a:solidFill>
                  <a:srgbClr val="333399"/>
                </a:solidFill>
                <a:ea typeface="Droid Sans Fallback" charset="0"/>
                <a:cs typeface="Droid Sans Fallback" charset="0"/>
              </a:rPr>
              <a:t>)~1 </a:t>
            </a:r>
            <a:r>
              <a:rPr lang="en-US" sz="1400" b="0" dirty="0">
                <a:solidFill>
                  <a:srgbClr val="333399"/>
                </a:solidFill>
                <a:ea typeface="Droid Sans Fallback" charset="0"/>
                <a:cs typeface="Droid Sans Fallback" charset="0"/>
              </a:rPr>
              <a:t>since for air, the change in pressure is small</a:t>
            </a:r>
            <a:r>
              <a:rPr lang="hu-HU" sz="1400" b="0" dirty="0">
                <a:solidFill>
                  <a:srgbClr val="333399"/>
                </a:solidFill>
                <a:ea typeface="Droid Sans Fallback" charset="0"/>
                <a:cs typeface="Droid Sans Fallback" charset="0"/>
              </a:rPr>
              <a:t>) </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hu-HU" sz="1400" b="0" dirty="0">
                <a:solidFill>
                  <a:srgbClr val="333399"/>
                </a:solidFill>
                <a:latin typeface="Symbol" pitchFamily="18" charset="2"/>
                <a:ea typeface="Droid Sans Fallback" charset="0"/>
                <a:cs typeface="Droid Sans Fallback" charset="0"/>
              </a:rPr>
              <a:t></a:t>
            </a:r>
            <a:r>
              <a:rPr lang="hu-HU" sz="1400" b="0" dirty="0">
                <a:solidFill>
                  <a:srgbClr val="333399"/>
                </a:solidFill>
                <a:ea typeface="Droid Sans Fallback" charset="0"/>
                <a:cs typeface="Droid Sans Fallback" charset="0"/>
              </a:rPr>
              <a:t>	</a:t>
            </a:r>
            <a:r>
              <a:rPr lang="en-US" sz="1400" b="0" dirty="0">
                <a:solidFill>
                  <a:srgbClr val="FF0000"/>
                </a:solidFill>
                <a:ea typeface="Droid Sans Fallback" charset="0"/>
                <a:cs typeface="Droid Sans Fallback" charset="0"/>
              </a:rPr>
              <a:t>Contraction ratio</a:t>
            </a:r>
            <a:r>
              <a:rPr lang="hu-HU" sz="1400" b="0" dirty="0">
                <a:solidFill>
                  <a:srgbClr val="333399"/>
                </a:solidFill>
                <a:ea typeface="Droid Sans Fallback" charset="0"/>
                <a:cs typeface="Droid Sans Fallback" charset="0"/>
              </a:rPr>
              <a:t>, </a:t>
            </a:r>
            <a:r>
              <a:rPr lang="hu-HU" sz="1400" b="0" dirty="0">
                <a:solidFill>
                  <a:srgbClr val="333399"/>
                </a:solidFill>
                <a:latin typeface="Symbol" pitchFamily="18" charset="2"/>
                <a:ea typeface="Droid Sans Fallback" charset="0"/>
                <a:cs typeface="Droid Sans Fallback" charset="0"/>
              </a:rPr>
              <a:t></a:t>
            </a:r>
            <a:r>
              <a:rPr lang="hu-HU" sz="1400" b="0" dirty="0">
                <a:solidFill>
                  <a:srgbClr val="333399"/>
                </a:solidFill>
                <a:ea typeface="Droid Sans Fallback" charset="0"/>
                <a:cs typeface="Droid Sans Fallback" charset="0"/>
              </a:rPr>
              <a:t>=(</a:t>
            </a:r>
            <a:r>
              <a:rPr lang="hu-HU" sz="1400" b="0" dirty="0">
                <a:solidFill>
                  <a:srgbClr val="333399"/>
                </a:solidFill>
                <a:latin typeface="Symbol" pitchFamily="18" charset="2"/>
                <a:ea typeface="Droid Sans Fallback" charset="0"/>
                <a:cs typeface="Droid Sans Fallback" charset="0"/>
              </a:rPr>
              <a:t></a:t>
            </a:r>
            <a:r>
              <a:rPr lang="hu-HU" sz="1400" b="0" dirty="0">
                <a:solidFill>
                  <a:srgbClr val="333399"/>
                </a:solidFill>
                <a:ea typeface="Droid Sans Fallback" charset="0"/>
                <a:cs typeface="Droid Sans Fallback" charset="0"/>
              </a:rPr>
              <a:t>,Re) (</a:t>
            </a:r>
            <a:r>
              <a:rPr lang="en-US" sz="1400" b="0" dirty="0">
                <a:solidFill>
                  <a:srgbClr val="333399"/>
                </a:solidFill>
                <a:ea typeface="Droid Sans Fallback" charset="0"/>
                <a:cs typeface="Droid Sans Fallback" charset="0"/>
              </a:rPr>
              <a:t>When used according to the standard</a:t>
            </a:r>
            <a:r>
              <a:rPr lang="hu-HU" sz="1400" b="0" dirty="0">
                <a:solidFill>
                  <a:srgbClr val="333399"/>
                </a:solidFill>
                <a:ea typeface="Droid Sans Fallback" charset="0"/>
                <a:cs typeface="Droid Sans Fallback" charset="0"/>
              </a:rPr>
              <a:t>)</a:t>
            </a:r>
          </a:p>
          <a:p>
            <a:pPr marL="0" lvl="2" indent="0">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latin typeface="Symbol" pitchFamily="18" charset="2"/>
                <a:ea typeface="Droid Sans Fallback" charset="0"/>
                <a:cs typeface="Droid Sans Fallback" charset="0"/>
              </a:rPr>
              <a:t></a:t>
            </a:r>
            <a:r>
              <a:rPr lang="en-US" sz="1400" b="0" dirty="0">
                <a:solidFill>
                  <a:srgbClr val="333399"/>
                </a:solidFill>
                <a:ea typeface="Droid Sans Fallback" charset="0"/>
                <a:cs typeface="Droid Sans Fallback" charset="0"/>
              </a:rPr>
              <a:t>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Heat capacity ratio or Isentropic expansion factor</a:t>
            </a:r>
          </a:p>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26688" algn="l"/>
                <a:tab pos="10779125" algn="l"/>
                <a:tab pos="10779125" algn="l"/>
                <a:tab pos="10780713" algn="l"/>
              </a:tabLst>
            </a:pPr>
            <a:r>
              <a:rPr lang="en-US" sz="1400" b="0" dirty="0">
                <a:solidFill>
                  <a:srgbClr val="333399"/>
                </a:solidFill>
                <a:latin typeface="Symbol" pitchFamily="18" charset="2"/>
                <a:ea typeface="Droid Sans Fallback" charset="0"/>
                <a:cs typeface="Droid Sans Fallback" charset="0"/>
              </a:rPr>
              <a:t></a:t>
            </a:r>
            <a:r>
              <a:rPr lang="en-US" sz="1400" b="0" dirty="0">
                <a:solidFill>
                  <a:srgbClr val="333399"/>
                </a:solidFill>
                <a:ea typeface="Droid Sans Fallback" charset="0"/>
                <a:cs typeface="Droid Sans Fallback" charset="0"/>
              </a:rPr>
              <a:t>=p</a:t>
            </a:r>
            <a:r>
              <a:rPr lang="en-US" sz="1400" b="0" baseline="-25000" dirty="0">
                <a:solidFill>
                  <a:srgbClr val="333399"/>
                </a:solidFill>
                <a:ea typeface="Droid Sans Fallback" charset="0"/>
                <a:cs typeface="Droid Sans Fallback" charset="0"/>
              </a:rPr>
              <a:t>2</a:t>
            </a:r>
            <a:r>
              <a:rPr lang="en-US" sz="1400" b="0" dirty="0">
                <a:solidFill>
                  <a:srgbClr val="333399"/>
                </a:solidFill>
                <a:ea typeface="Droid Sans Fallback" charset="0"/>
                <a:cs typeface="Droid Sans Fallback" charset="0"/>
              </a:rPr>
              <a:t>/p</a:t>
            </a:r>
            <a:r>
              <a:rPr lang="en-US" sz="1400" b="0" baseline="-25000" dirty="0">
                <a:solidFill>
                  <a:srgbClr val="333399"/>
                </a:solidFill>
                <a:ea typeface="Droid Sans Fallback" charset="0"/>
                <a:cs typeface="Droid Sans Fallback" charset="0"/>
              </a:rPr>
              <a:t>1</a:t>
            </a:r>
            <a:r>
              <a:rPr lang="en-US" sz="1400" b="0" dirty="0">
                <a:solidFill>
                  <a:srgbClr val="333399"/>
                </a:solidFill>
                <a:ea typeface="Droid Sans Fallback" charset="0"/>
                <a:cs typeface="Droid Sans Fallback" charset="0"/>
              </a:rPr>
              <a:t> </a:t>
            </a:r>
            <a:r>
              <a:rPr lang="hu-HU" sz="1400" b="0" dirty="0">
                <a:solidFill>
                  <a:srgbClr val="333399"/>
                </a:solidFill>
                <a:ea typeface="Droid Sans Fallback" charset="0"/>
                <a:cs typeface="Droid Sans Fallback" charset="0"/>
              </a:rPr>
              <a:t>	</a:t>
            </a:r>
            <a:r>
              <a:rPr lang="en-US" sz="1400" b="0" dirty="0">
                <a:solidFill>
                  <a:srgbClr val="333399"/>
                </a:solidFill>
                <a:ea typeface="Droid Sans Fallback" charset="0"/>
                <a:cs typeface="Droid Sans Fallback" charset="0"/>
              </a:rPr>
              <a:t>Pressure ratio</a:t>
            </a:r>
          </a:p>
        </p:txBody>
      </p:sp>
      <p:sp>
        <p:nvSpPr>
          <p:cNvPr id="25609" name="Rectangle 9"/>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Through flow orifice</a:t>
            </a:r>
            <a:r>
              <a:rPr lang="hu-HU" sz="2000" b="0">
                <a:solidFill>
                  <a:srgbClr val="333399"/>
                </a:solidFill>
                <a:latin typeface="Bookman Old Style" pitchFamily="18" charset="0"/>
                <a:ea typeface="Droid Sans Fallback" charset="0"/>
                <a:cs typeface="Droid Sans Fallback" charset="0"/>
              </a:rPr>
              <a:t> </a:t>
            </a:r>
          </a:p>
        </p:txBody>
      </p:sp>
      <p:sp>
        <p:nvSpPr>
          <p:cNvPr id="25610" name="Rectangle 10"/>
          <p:cNvSpPr>
            <a:spLocks noChangeArrowheads="1"/>
          </p:cNvSpPr>
          <p:nvPr/>
        </p:nvSpPr>
        <p:spPr bwMode="auto">
          <a:xfrm>
            <a:off x="0" y="31765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5612" name="Freeform 12"/>
          <p:cNvSpPr>
            <a:spLocks noChangeArrowheads="1"/>
          </p:cNvSpPr>
          <p:nvPr/>
        </p:nvSpPr>
        <p:spPr bwMode="auto">
          <a:xfrm>
            <a:off x="4932363" y="2060575"/>
            <a:ext cx="863600" cy="28733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5613" name="Freeform 13"/>
          <p:cNvSpPr>
            <a:spLocks noChangeArrowheads="1"/>
          </p:cNvSpPr>
          <p:nvPr/>
        </p:nvSpPr>
        <p:spPr bwMode="auto">
          <a:xfrm>
            <a:off x="8064500" y="2060575"/>
            <a:ext cx="863600" cy="28733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graphicFrame>
        <p:nvGraphicFramePr>
          <p:cNvPr id="25614" name="Object 14"/>
          <p:cNvGraphicFramePr>
            <a:graphicFrameLocks noChangeAspect="1"/>
          </p:cNvGraphicFramePr>
          <p:nvPr>
            <p:extLst>
              <p:ext uri="{D42A27DB-BD31-4B8C-83A1-F6EECF244321}">
                <p14:modId xmlns:p14="http://schemas.microsoft.com/office/powerpoint/2010/main" val="2198502124"/>
              </p:ext>
            </p:extLst>
          </p:nvPr>
        </p:nvGraphicFramePr>
        <p:xfrm>
          <a:off x="1100138" y="2890838"/>
          <a:ext cx="3736975" cy="1028700"/>
        </p:xfrm>
        <a:graphic>
          <a:graphicData uri="http://schemas.openxmlformats.org/presentationml/2006/ole">
            <mc:AlternateContent xmlns:mc="http://schemas.openxmlformats.org/markup-compatibility/2006">
              <mc:Choice xmlns:v="urn:schemas-microsoft-com:vml" Requires="v">
                <p:oleObj name="Equation" r:id="rId6" imgW="1574640" imgH="469800" progId="Equation.3">
                  <p:embed/>
                </p:oleObj>
              </mc:Choice>
              <mc:Fallback>
                <p:oleObj name="Equation" r:id="rId6" imgW="1574640" imgH="469800" progId="Equation.3">
                  <p:embed/>
                  <p:pic>
                    <p:nvPicPr>
                      <p:cNvPr id="0" name="Object 14"/>
                      <p:cNvPicPr>
                        <a:picLocks noChangeAspect="1" noChangeArrowheads="1"/>
                      </p:cNvPicPr>
                      <p:nvPr/>
                    </p:nvPicPr>
                    <p:blipFill>
                      <a:blip r:embed="rId7"/>
                      <a:srcRect/>
                      <a:stretch>
                        <a:fillRect/>
                      </a:stretch>
                    </p:blipFill>
                    <p:spPr bwMode="auto">
                      <a:xfrm>
                        <a:off x="1100138" y="2890838"/>
                        <a:ext cx="3736975" cy="1028700"/>
                      </a:xfrm>
                      <a:prstGeom prst="rect">
                        <a:avLst/>
                      </a:prstGeom>
                      <a:noFill/>
                      <a:effectLst/>
                    </p:spPr>
                  </p:pic>
                </p:oleObj>
              </mc:Fallback>
            </mc:AlternateContent>
          </a:graphicData>
        </a:graphic>
      </p:graphicFrame>
      <p:graphicFrame>
        <p:nvGraphicFramePr>
          <p:cNvPr id="17" name="Object 45"/>
          <p:cNvGraphicFramePr>
            <a:graphicFrameLocks noChangeAspect="1"/>
          </p:cNvGraphicFramePr>
          <p:nvPr>
            <p:extLst>
              <p:ext uri="{D42A27DB-BD31-4B8C-83A1-F6EECF244321}">
                <p14:modId xmlns:p14="http://schemas.microsoft.com/office/powerpoint/2010/main" val="3525415004"/>
              </p:ext>
            </p:extLst>
          </p:nvPr>
        </p:nvGraphicFramePr>
        <p:xfrm>
          <a:off x="1058780" y="1990726"/>
          <a:ext cx="1616075" cy="852487"/>
        </p:xfrm>
        <a:graphic>
          <a:graphicData uri="http://schemas.openxmlformats.org/presentationml/2006/ole">
            <mc:AlternateContent xmlns:mc="http://schemas.openxmlformats.org/markup-compatibility/2006">
              <mc:Choice xmlns:v="urn:schemas-microsoft-com:vml" Requires="v">
                <p:oleObj name="Equation" r:id="rId8" imgW="863280" imgH="457200" progId="Equation.3">
                  <p:embed/>
                </p:oleObj>
              </mc:Choice>
              <mc:Fallback>
                <p:oleObj name="Equation" r:id="rId8" imgW="863280" imgH="457200" progId="Equation.3">
                  <p:embed/>
                  <p:pic>
                    <p:nvPicPr>
                      <p:cNvPr id="0" name=""/>
                      <p:cNvPicPr>
                        <a:picLocks noChangeAspect="1" noChangeArrowheads="1"/>
                      </p:cNvPicPr>
                      <p:nvPr/>
                    </p:nvPicPr>
                    <p:blipFill>
                      <a:blip r:embed="rId9"/>
                      <a:srcRect/>
                      <a:stretch>
                        <a:fillRect/>
                      </a:stretch>
                    </p:blipFill>
                    <p:spPr bwMode="auto">
                      <a:xfrm>
                        <a:off x="1058780" y="1990726"/>
                        <a:ext cx="1616075" cy="852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0" name="Group 9"/>
          <p:cNvGrpSpPr>
            <a:grpSpLocks/>
          </p:cNvGrpSpPr>
          <p:nvPr/>
        </p:nvGrpSpPr>
        <p:grpSpPr bwMode="auto">
          <a:xfrm>
            <a:off x="4392613" y="3897313"/>
            <a:ext cx="3670300" cy="1149350"/>
            <a:chOff x="2767" y="2455"/>
            <a:chExt cx="2312" cy="724"/>
          </a:xfrm>
        </p:grpSpPr>
        <p:pic>
          <p:nvPicPr>
            <p:cNvPr id="3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 y="2455"/>
              <a:ext cx="2312" cy="7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 name="Line 11"/>
            <p:cNvSpPr>
              <a:spLocks noChangeShapeType="1"/>
            </p:cNvSpPr>
            <p:nvPr/>
          </p:nvSpPr>
          <p:spPr bwMode="auto">
            <a:xfrm>
              <a:off x="3781" y="3032"/>
              <a:ext cx="178" cy="0"/>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sp>
        <p:nvSpPr>
          <p:cNvPr id="26625" name="Rectangle 1"/>
          <p:cNvSpPr>
            <a:spLocks noChangeArrowheads="1"/>
          </p:cNvSpPr>
          <p:nvPr/>
        </p:nvSpPr>
        <p:spPr bwMode="auto">
          <a:xfrm>
            <a:off x="971550" y="188913"/>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Volume flow rate</a:t>
            </a:r>
            <a:r>
              <a:rPr lang="hu-HU" sz="2000" b="0">
                <a:solidFill>
                  <a:srgbClr val="333399"/>
                </a:solidFill>
                <a:latin typeface="Bookman Old Style" pitchFamily="18" charset="0"/>
                <a:ea typeface="Droid Sans Fallback" charset="0"/>
                <a:cs typeface="Droid Sans Fallback" charset="0"/>
              </a:rPr>
              <a:t> / </a:t>
            </a:r>
            <a:r>
              <a:rPr lang="en-US" sz="2000" b="0">
                <a:solidFill>
                  <a:srgbClr val="333399"/>
                </a:solidFill>
                <a:latin typeface="Bookman Old Style" pitchFamily="18" charset="0"/>
                <a:ea typeface="Droid Sans Fallback" charset="0"/>
                <a:cs typeface="Droid Sans Fallback" charset="0"/>
              </a:rPr>
              <a:t>flow contraction methods</a:t>
            </a:r>
          </a:p>
        </p:txBody>
      </p:sp>
      <p:sp>
        <p:nvSpPr>
          <p:cNvPr id="26626" name="Line 2"/>
          <p:cNvSpPr>
            <a:spLocks noChangeShapeType="1"/>
          </p:cNvSpPr>
          <p:nvPr/>
        </p:nvSpPr>
        <p:spPr bwMode="auto">
          <a:xfrm>
            <a:off x="971550" y="476250"/>
            <a:ext cx="4752975" cy="1588"/>
          </a:xfrm>
          <a:prstGeom prst="line">
            <a:avLst/>
          </a:prstGeom>
          <a:noFill/>
          <a:ln w="2844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27" name="Rectangle 3"/>
          <p:cNvSpPr>
            <a:spLocks noChangeArrowheads="1"/>
          </p:cNvSpPr>
          <p:nvPr/>
        </p:nvSpPr>
        <p:spPr bwMode="auto">
          <a:xfrm>
            <a:off x="792163" y="908050"/>
            <a:ext cx="1249742"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err="1">
                <a:solidFill>
                  <a:srgbClr val="333399"/>
                </a:solidFill>
                <a:ea typeface="Droid Sans Fallback" charset="0"/>
                <a:cs typeface="Droid Sans Fallback" charset="0"/>
              </a:rPr>
              <a:t>Inlet</a:t>
            </a:r>
            <a:r>
              <a:rPr lang="hu-HU" b="0" dirty="0">
                <a:solidFill>
                  <a:srgbClr val="333399"/>
                </a:solidFill>
                <a:ea typeface="Droid Sans Fallback" charset="0"/>
                <a:cs typeface="Droid Sans Fallback" charset="0"/>
              </a:rPr>
              <a:t> </a:t>
            </a:r>
            <a:r>
              <a:rPr lang="hu-HU" b="0" dirty="0" err="1">
                <a:solidFill>
                  <a:srgbClr val="333399"/>
                </a:solidFill>
                <a:ea typeface="Droid Sans Fallback" charset="0"/>
                <a:cs typeface="Droid Sans Fallback" charset="0"/>
              </a:rPr>
              <a:t>orifice</a:t>
            </a:r>
            <a:endParaRPr lang="en-US" b="0" dirty="0">
              <a:solidFill>
                <a:srgbClr val="333399"/>
              </a:solidFill>
              <a:ea typeface="Droid Sans Fallback" charset="0"/>
              <a:cs typeface="Droid Sans Fallback" charset="0"/>
            </a:endParaRPr>
          </a:p>
        </p:txBody>
      </p:sp>
      <p:sp>
        <p:nvSpPr>
          <p:cNvPr id="26628" name="Rectangle 4"/>
          <p:cNvSpPr>
            <a:spLocks noChangeArrowheads="1"/>
          </p:cNvSpPr>
          <p:nvPr/>
        </p:nvSpPr>
        <p:spPr bwMode="auto">
          <a:xfrm>
            <a:off x="971550" y="490538"/>
            <a:ext cx="81724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a:solidFill>
                  <a:srgbClr val="333399"/>
                </a:solidFill>
                <a:latin typeface="Bookman Old Style" pitchFamily="18" charset="0"/>
                <a:ea typeface="Droid Sans Fallback" charset="0"/>
                <a:cs typeface="Droid Sans Fallback" charset="0"/>
              </a:rPr>
              <a:t>Inlet orifice</a:t>
            </a:r>
            <a:r>
              <a:rPr lang="hu-HU" sz="2000" b="0">
                <a:solidFill>
                  <a:srgbClr val="333399"/>
                </a:solidFill>
                <a:latin typeface="Bookman Old Style" pitchFamily="18" charset="0"/>
                <a:ea typeface="Droid Sans Fallback" charset="0"/>
                <a:cs typeface="Droid Sans Fallback" charset="0"/>
              </a:rPr>
              <a:t> (</a:t>
            </a:r>
            <a:r>
              <a:rPr lang="en-US" sz="2000" b="0">
                <a:solidFill>
                  <a:srgbClr val="333399"/>
                </a:solidFill>
                <a:latin typeface="Bookman Old Style" pitchFamily="18" charset="0"/>
                <a:ea typeface="Droid Sans Fallback" charset="0"/>
                <a:cs typeface="Droid Sans Fallback" charset="0"/>
              </a:rPr>
              <a:t>not standard</a:t>
            </a:r>
            <a:r>
              <a:rPr lang="hu-HU" sz="2000" b="0">
                <a:solidFill>
                  <a:srgbClr val="333399"/>
                </a:solidFill>
                <a:latin typeface="Bookman Old Style" pitchFamily="18" charset="0"/>
                <a:ea typeface="Droid Sans Fallback" charset="0"/>
                <a:cs typeface="Droid Sans Fallback" charset="0"/>
              </a:rPr>
              <a:t>)</a:t>
            </a:r>
          </a:p>
        </p:txBody>
      </p:sp>
      <p:grpSp>
        <p:nvGrpSpPr>
          <p:cNvPr id="26629" name="Group 5"/>
          <p:cNvGrpSpPr>
            <a:grpSpLocks/>
          </p:cNvGrpSpPr>
          <p:nvPr/>
        </p:nvGrpSpPr>
        <p:grpSpPr bwMode="auto">
          <a:xfrm>
            <a:off x="0" y="0"/>
            <a:ext cx="819150" cy="6850063"/>
            <a:chOff x="0" y="0"/>
            <a:chExt cx="516" cy="4315"/>
          </a:xfrm>
        </p:grpSpPr>
        <p:sp>
          <p:nvSpPr>
            <p:cNvPr id="26630" name="Rectangle 6"/>
            <p:cNvSpPr>
              <a:spLocks noChangeArrowheads="1"/>
            </p:cNvSpPr>
            <p:nvPr/>
          </p:nvSpPr>
          <p:spPr bwMode="auto">
            <a:xfrm>
              <a:off x="0" y="0"/>
              <a:ext cx="290" cy="4315"/>
            </a:xfrm>
            <a:prstGeom prst="rect">
              <a:avLst/>
            </a:prstGeom>
            <a:blipFill dpi="0" rotWithShape="0">
              <a:blip r:embed="rId4"/>
              <a:srcRect/>
              <a:tile tx="0" ty="0" sx="100000" sy="100000" flip="none" algn="tl"/>
            </a:blipFill>
            <a:ln w="9360">
              <a:solidFill>
                <a:srgbClr val="21157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31" name="Rectangle 7"/>
            <p:cNvSpPr>
              <a:spLocks noChangeArrowheads="1"/>
            </p:cNvSpPr>
            <p:nvPr/>
          </p:nvSpPr>
          <p:spPr bwMode="auto">
            <a:xfrm>
              <a:off x="67" y="73"/>
              <a:ext cx="449" cy="44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pic>
          <p:nvPicPr>
            <p:cNvPr id="2663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 y="91"/>
              <a:ext cx="401" cy="4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26636" name="Group 12"/>
          <p:cNvGrpSpPr>
            <a:grpSpLocks/>
          </p:cNvGrpSpPr>
          <p:nvPr/>
        </p:nvGrpSpPr>
        <p:grpSpPr bwMode="auto">
          <a:xfrm>
            <a:off x="4356100" y="1808163"/>
            <a:ext cx="3700463" cy="892175"/>
            <a:chOff x="2744" y="1139"/>
            <a:chExt cx="2331" cy="562"/>
          </a:xfrm>
        </p:grpSpPr>
        <p:sp>
          <p:nvSpPr>
            <p:cNvPr id="26637" name="Line 13"/>
            <p:cNvSpPr>
              <a:spLocks noChangeShapeType="1"/>
            </p:cNvSpPr>
            <p:nvPr/>
          </p:nvSpPr>
          <p:spPr bwMode="auto">
            <a:xfrm>
              <a:off x="2925" y="1184"/>
              <a:ext cx="1991" cy="0"/>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38" name="Line 14"/>
            <p:cNvSpPr>
              <a:spLocks noChangeShapeType="1"/>
            </p:cNvSpPr>
            <p:nvPr/>
          </p:nvSpPr>
          <p:spPr bwMode="auto">
            <a:xfrm>
              <a:off x="2925" y="1660"/>
              <a:ext cx="1991" cy="0"/>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39" name="Line 15"/>
            <p:cNvSpPr>
              <a:spLocks noChangeShapeType="1"/>
            </p:cNvSpPr>
            <p:nvPr/>
          </p:nvSpPr>
          <p:spPr bwMode="auto">
            <a:xfrm>
              <a:off x="2744" y="1411"/>
              <a:ext cx="2331" cy="0"/>
            </a:xfrm>
            <a:prstGeom prst="line">
              <a:avLst/>
            </a:prstGeom>
            <a:noFill/>
            <a:ln w="9360">
              <a:solidFill>
                <a:srgbClr val="000000"/>
              </a:solidFill>
              <a:prstDash val="lgDash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40" name="Line 16"/>
            <p:cNvSpPr>
              <a:spLocks noChangeShapeType="1"/>
            </p:cNvSpPr>
            <p:nvPr/>
          </p:nvSpPr>
          <p:spPr bwMode="auto">
            <a:xfrm>
              <a:off x="2925" y="1139"/>
              <a:ext cx="0" cy="108"/>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41" name="Line 17"/>
            <p:cNvSpPr>
              <a:spLocks noChangeShapeType="1"/>
            </p:cNvSpPr>
            <p:nvPr/>
          </p:nvSpPr>
          <p:spPr bwMode="auto">
            <a:xfrm>
              <a:off x="2925" y="1593"/>
              <a:ext cx="0" cy="108"/>
            </a:xfrm>
            <a:prstGeom prst="line">
              <a:avLst/>
            </a:prstGeom>
            <a:noFill/>
            <a:ln w="2844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sp>
          <p:nvSpPr>
            <p:cNvPr id="26642" name="Line 18"/>
            <p:cNvSpPr>
              <a:spLocks noChangeShapeType="1"/>
            </p:cNvSpPr>
            <p:nvPr/>
          </p:nvSpPr>
          <p:spPr bwMode="auto">
            <a:xfrm>
              <a:off x="2925" y="1229"/>
              <a:ext cx="0" cy="358"/>
            </a:xfrm>
            <a:prstGeom prst="line">
              <a:avLst/>
            </a:prstGeom>
            <a:noFill/>
            <a:ln w="9360">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u-HU"/>
            </a:p>
          </p:txBody>
        </p:sp>
      </p:grpSp>
      <p:graphicFrame>
        <p:nvGraphicFramePr>
          <p:cNvPr id="26643" name="Object 19"/>
          <p:cNvGraphicFramePr>
            <a:graphicFrameLocks noChangeAspect="1"/>
          </p:cNvGraphicFramePr>
          <p:nvPr>
            <p:extLst>
              <p:ext uri="{D42A27DB-BD31-4B8C-83A1-F6EECF244321}">
                <p14:modId xmlns:p14="http://schemas.microsoft.com/office/powerpoint/2010/main" val="4003496423"/>
              </p:ext>
            </p:extLst>
          </p:nvPr>
        </p:nvGraphicFramePr>
        <p:xfrm>
          <a:off x="852488" y="1749425"/>
          <a:ext cx="3441700" cy="1535113"/>
        </p:xfrm>
        <a:graphic>
          <a:graphicData uri="http://schemas.openxmlformats.org/presentationml/2006/ole">
            <mc:AlternateContent xmlns:mc="http://schemas.openxmlformats.org/markup-compatibility/2006">
              <mc:Choice xmlns:v="urn:schemas-microsoft-com:vml" Requires="v">
                <p:oleObj name="Equation" r:id="rId6" imgW="1562040" imgH="711000" progId="Equation.3">
                  <p:embed/>
                </p:oleObj>
              </mc:Choice>
              <mc:Fallback>
                <p:oleObj name="Equation" r:id="rId6" imgW="1562040" imgH="711000" progId="Equation.3">
                  <p:embed/>
                  <p:pic>
                    <p:nvPicPr>
                      <p:cNvPr id="0" name="Object 19"/>
                      <p:cNvPicPr>
                        <a:picLocks noChangeAspect="1" noChangeArrowheads="1"/>
                      </p:cNvPicPr>
                      <p:nvPr/>
                    </p:nvPicPr>
                    <p:blipFill>
                      <a:blip r:embed="rId7"/>
                      <a:srcRect/>
                      <a:stretch>
                        <a:fillRect/>
                      </a:stretch>
                    </p:blipFill>
                    <p:spPr bwMode="auto">
                      <a:xfrm>
                        <a:off x="852488" y="1749425"/>
                        <a:ext cx="3441700" cy="1535113"/>
                      </a:xfrm>
                      <a:prstGeom prst="rect">
                        <a:avLst/>
                      </a:prstGeom>
                      <a:noFill/>
                      <a:effectLst/>
                    </p:spPr>
                  </p:pic>
                </p:oleObj>
              </mc:Fallback>
            </mc:AlternateContent>
          </a:graphicData>
        </a:graphic>
      </p:graphicFrame>
      <p:graphicFrame>
        <p:nvGraphicFramePr>
          <p:cNvPr id="26644" name="Object 20"/>
          <p:cNvGraphicFramePr>
            <a:graphicFrameLocks noChangeAspect="1"/>
          </p:cNvGraphicFramePr>
          <p:nvPr>
            <p:extLst>
              <p:ext uri="{D42A27DB-BD31-4B8C-83A1-F6EECF244321}">
                <p14:modId xmlns:p14="http://schemas.microsoft.com/office/powerpoint/2010/main" val="2901700774"/>
              </p:ext>
            </p:extLst>
          </p:nvPr>
        </p:nvGraphicFramePr>
        <p:xfrm>
          <a:off x="709613" y="4113213"/>
          <a:ext cx="3495675" cy="1041400"/>
        </p:xfrm>
        <a:graphic>
          <a:graphicData uri="http://schemas.openxmlformats.org/presentationml/2006/ole">
            <mc:AlternateContent xmlns:mc="http://schemas.openxmlformats.org/markup-compatibility/2006">
              <mc:Choice xmlns:v="urn:schemas-microsoft-com:vml" Requires="v">
                <p:oleObj name="Equation" r:id="rId8" imgW="1422360" imgH="469800" progId="Equation.3">
                  <p:embed/>
                </p:oleObj>
              </mc:Choice>
              <mc:Fallback>
                <p:oleObj name="Equation" r:id="rId8" imgW="1422360" imgH="469800" progId="Equation.3">
                  <p:embed/>
                  <p:pic>
                    <p:nvPicPr>
                      <p:cNvPr id="0" name="Object 20"/>
                      <p:cNvPicPr>
                        <a:picLocks noChangeAspect="1" noChangeArrowheads="1"/>
                      </p:cNvPicPr>
                      <p:nvPr/>
                    </p:nvPicPr>
                    <p:blipFill>
                      <a:blip r:embed="rId9"/>
                      <a:srcRect/>
                      <a:stretch>
                        <a:fillRect/>
                      </a:stretch>
                    </p:blipFill>
                    <p:spPr bwMode="auto">
                      <a:xfrm>
                        <a:off x="709613" y="4113213"/>
                        <a:ext cx="3495675" cy="1041400"/>
                      </a:xfrm>
                      <a:prstGeom prst="rect">
                        <a:avLst/>
                      </a:prstGeom>
                      <a:noFill/>
                      <a:effectLst/>
                    </p:spPr>
                  </p:pic>
                </p:oleObj>
              </mc:Fallback>
            </mc:AlternateContent>
          </a:graphicData>
        </a:graphic>
      </p:graphicFrame>
      <p:sp>
        <p:nvSpPr>
          <p:cNvPr id="26645" name="Rectangle 21"/>
          <p:cNvSpPr>
            <a:spLocks noChangeArrowheads="1"/>
          </p:cNvSpPr>
          <p:nvPr/>
        </p:nvSpPr>
        <p:spPr bwMode="auto">
          <a:xfrm>
            <a:off x="4895850" y="3897313"/>
            <a:ext cx="71438" cy="2159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46" name="Rectangle 22"/>
          <p:cNvSpPr>
            <a:spLocks noChangeArrowheads="1"/>
          </p:cNvSpPr>
          <p:nvPr/>
        </p:nvSpPr>
        <p:spPr bwMode="auto">
          <a:xfrm>
            <a:off x="4895850" y="4833938"/>
            <a:ext cx="71438" cy="2159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47" name="Rectangle 23"/>
          <p:cNvSpPr>
            <a:spLocks noChangeArrowheads="1"/>
          </p:cNvSpPr>
          <p:nvPr/>
        </p:nvSpPr>
        <p:spPr bwMode="auto">
          <a:xfrm>
            <a:off x="4859338" y="2636838"/>
            <a:ext cx="71437" cy="2159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48" name="Rectangle 24"/>
          <p:cNvSpPr>
            <a:spLocks noChangeArrowheads="1"/>
          </p:cNvSpPr>
          <p:nvPr/>
        </p:nvSpPr>
        <p:spPr bwMode="auto">
          <a:xfrm>
            <a:off x="4859338" y="1665288"/>
            <a:ext cx="71437" cy="2159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49" name="Oval 25"/>
          <p:cNvSpPr>
            <a:spLocks noChangeArrowheads="1"/>
          </p:cNvSpPr>
          <p:nvPr/>
        </p:nvSpPr>
        <p:spPr bwMode="auto">
          <a:xfrm>
            <a:off x="4895850" y="4400550"/>
            <a:ext cx="107950" cy="107950"/>
          </a:xfrm>
          <a:prstGeom prst="ellipse">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50" name="Oval 26"/>
          <p:cNvSpPr>
            <a:spLocks noChangeArrowheads="1"/>
          </p:cNvSpPr>
          <p:nvPr/>
        </p:nvSpPr>
        <p:spPr bwMode="auto">
          <a:xfrm>
            <a:off x="4859338" y="2168525"/>
            <a:ext cx="107950" cy="107950"/>
          </a:xfrm>
          <a:prstGeom prst="ellipse">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51" name="Freeform 27"/>
          <p:cNvSpPr>
            <a:spLocks noChangeArrowheads="1"/>
          </p:cNvSpPr>
          <p:nvPr/>
        </p:nvSpPr>
        <p:spPr bwMode="auto">
          <a:xfrm>
            <a:off x="5724525" y="2098675"/>
            <a:ext cx="863600" cy="28733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26652" name="Freeform 28"/>
          <p:cNvSpPr>
            <a:spLocks noChangeArrowheads="1"/>
          </p:cNvSpPr>
          <p:nvPr/>
        </p:nvSpPr>
        <p:spPr bwMode="auto">
          <a:xfrm>
            <a:off x="5795963" y="4329113"/>
            <a:ext cx="863600" cy="287337"/>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6200 w 21600"/>
              <a:gd name="T15" fmla="*/ 0 h 21600"/>
              <a:gd name="T16" fmla="*/ 1350 w 21600"/>
              <a:gd name="T17" fmla="*/ 5400 h 21600"/>
              <a:gd name="T18" fmla="*/ 1350 w 21600"/>
              <a:gd name="T19" fmla="*/ 16200 h 21600"/>
              <a:gd name="T20" fmla="*/ 2700 w 21600"/>
              <a:gd name="T21" fmla="*/ 16200 h 21600"/>
              <a:gd name="T22" fmla="*/ 2700 w 21600"/>
              <a:gd name="T23" fmla="*/ 5400 h 21600"/>
              <a:gd name="T24" fmla="*/ 1350 w 21600"/>
              <a:gd name="T25" fmla="*/ 5400 h 21600"/>
              <a:gd name="T26" fmla="*/ 0 w 21600"/>
              <a:gd name="T27" fmla="*/ 5400 h 21600"/>
              <a:gd name="T28" fmla="*/ 0 w 21600"/>
              <a:gd name="T29" fmla="*/ 16200 h 21600"/>
              <a:gd name="T30" fmla="*/ 675 w 21600"/>
              <a:gd name="T31" fmla="*/ 16200 h 21600"/>
              <a:gd name="T32" fmla="*/ 675 w 21600"/>
              <a:gd name="T33" fmla="*/ 5400 h 21600"/>
              <a:gd name="T34" fmla="*/ 0 w 21600"/>
              <a:gd name="T35" fmla="*/ 5400 h 21600"/>
              <a:gd name="T36" fmla="*/ 3375 w 21600"/>
              <a:gd name="T37" fmla="*/ 5400 h 21600"/>
              <a:gd name="T38" fmla="*/ 18900 w 21600"/>
              <a:gd name="T39" fmla="*/ 162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BBE0E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hu-HU"/>
          </a:p>
        </p:txBody>
      </p:sp>
      <p:sp>
        <p:nvSpPr>
          <p:cNvPr id="33" name="Rectangle 3">
            <a:extLst>
              <a:ext uri="{FF2B5EF4-FFF2-40B4-BE49-F238E27FC236}">
                <a16:creationId xmlns:a16="http://schemas.microsoft.com/office/drawing/2014/main" id="{F3FCE739-5F31-4E92-8437-30FB91C33FE3}"/>
              </a:ext>
            </a:extLst>
          </p:cNvPr>
          <p:cNvSpPr>
            <a:spLocks noChangeArrowheads="1"/>
          </p:cNvSpPr>
          <p:nvPr/>
        </p:nvSpPr>
        <p:spPr bwMode="auto">
          <a:xfrm>
            <a:off x="825096" y="3375078"/>
            <a:ext cx="1113167"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hu-HU" b="0" dirty="0" err="1">
                <a:solidFill>
                  <a:srgbClr val="333399"/>
                </a:solidFill>
                <a:ea typeface="Droid Sans Fallback" charset="0"/>
                <a:cs typeface="Droid Sans Fallback" charset="0"/>
              </a:rPr>
              <a:t>Inlet</a:t>
            </a:r>
            <a:r>
              <a:rPr lang="hu-HU" b="0" dirty="0">
                <a:solidFill>
                  <a:srgbClr val="333399"/>
                </a:solidFill>
                <a:ea typeface="Droid Sans Fallback" charset="0"/>
                <a:cs typeface="Droid Sans Fallback" charset="0"/>
              </a:rPr>
              <a:t> </a:t>
            </a:r>
            <a:r>
              <a:rPr lang="hu-HU" b="0" dirty="0" err="1">
                <a:solidFill>
                  <a:srgbClr val="333399"/>
                </a:solidFill>
                <a:ea typeface="Droid Sans Fallback" charset="0"/>
                <a:cs typeface="Droid Sans Fallback" charset="0"/>
              </a:rPr>
              <a:t>cone</a:t>
            </a:r>
            <a:endParaRPr lang="en-US" b="0" dirty="0">
              <a:solidFill>
                <a:srgbClr val="333399"/>
              </a:solidFill>
              <a:ea typeface="Droid Sans Fallback" charset="0"/>
              <a:cs typeface="Droid Sans Fallback"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2"/>
          <p:cNvGrpSpPr>
            <a:grpSpLocks/>
          </p:cNvGrpSpPr>
          <p:nvPr/>
        </p:nvGrpSpPr>
        <p:grpSpPr bwMode="auto">
          <a:xfrm>
            <a:off x="0" y="0"/>
            <a:ext cx="827088" cy="6858000"/>
            <a:chOff x="0" y="0"/>
            <a:chExt cx="521" cy="4320"/>
          </a:xfrm>
        </p:grpSpPr>
        <p:sp>
          <p:nvSpPr>
            <p:cNvPr id="56328" name="Rectangle 3"/>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56329" name="Rectangle 4"/>
            <p:cNvSpPr>
              <a:spLocks noChangeArrowheads="1"/>
            </p:cNvSpPr>
            <p:nvPr/>
          </p:nvSpPr>
          <p:spPr bwMode="auto">
            <a:xfrm>
              <a:off x="67" y="73"/>
              <a:ext cx="454" cy="454"/>
            </a:xfrm>
            <a:prstGeom prst="rect">
              <a:avLst/>
            </a:prstGeom>
            <a:solidFill>
              <a:schemeClr val="bg1"/>
            </a:solidFill>
            <a:ln>
              <a:noFill/>
            </a:ln>
            <a:effectLst/>
            <a:extLst>
              <a:ext uri="{91240B29-F687-4F45-9708-019B960494DF}">
                <a14:hiddenLine xmlns:a14="http://schemas.microsoft.com/office/drawing/2010/main" w="9525">
                  <a:solidFill>
                    <a:srgbClr val="21157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56330" name="Picture 5"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6325" name="Rectangle 10"/>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hu-HU" sz="2000" dirty="0">
                <a:solidFill>
                  <a:schemeClr val="accent2"/>
                </a:solidFill>
                <a:latin typeface="Bookman Old Style" panose="02050604050505020204" pitchFamily="18" charset="0"/>
              </a:rPr>
              <a:t>Comparison of volume flow rate measurement methods</a:t>
            </a:r>
          </a:p>
        </p:txBody>
      </p:sp>
      <p:sp>
        <p:nvSpPr>
          <p:cNvPr id="56326" name="Line 11"/>
          <p:cNvSpPr>
            <a:spLocks noChangeShapeType="1"/>
          </p:cNvSpPr>
          <p:nvPr/>
        </p:nvSpPr>
        <p:spPr bwMode="auto">
          <a:xfrm>
            <a:off x="971550" y="476250"/>
            <a:ext cx="4752975"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2" name="Kép 1"/>
          <p:cNvPicPr>
            <a:picLocks noChangeAspect="1"/>
          </p:cNvPicPr>
          <p:nvPr/>
        </p:nvPicPr>
        <p:blipFill>
          <a:blip r:embed="rId5"/>
          <a:stretch>
            <a:fillRect/>
          </a:stretch>
        </p:blipFill>
        <p:spPr>
          <a:xfrm>
            <a:off x="1757362" y="538162"/>
            <a:ext cx="5629275" cy="5781675"/>
          </a:xfrm>
          <a:prstGeom prst="rect">
            <a:avLst/>
          </a:prstGeom>
        </p:spPr>
      </p:pic>
    </p:spTree>
    <p:extLst>
      <p:ext uri="{BB962C8B-B14F-4D97-AF65-F5344CB8AC3E}">
        <p14:creationId xmlns:p14="http://schemas.microsoft.com/office/powerpoint/2010/main" val="116000600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2"/>
          <p:cNvGrpSpPr>
            <a:grpSpLocks/>
          </p:cNvGrpSpPr>
          <p:nvPr/>
        </p:nvGrpSpPr>
        <p:grpSpPr bwMode="auto">
          <a:xfrm>
            <a:off x="0" y="0"/>
            <a:ext cx="827088" cy="6858000"/>
            <a:chOff x="0" y="0"/>
            <a:chExt cx="521" cy="4320"/>
          </a:xfrm>
        </p:grpSpPr>
        <p:sp>
          <p:nvSpPr>
            <p:cNvPr id="56328" name="Rectangle 3"/>
            <p:cNvSpPr>
              <a:spLocks noChangeArrowheads="1"/>
            </p:cNvSpPr>
            <p:nvPr/>
          </p:nvSpPr>
          <p:spPr bwMode="auto">
            <a:xfrm>
              <a:off x="0" y="0"/>
              <a:ext cx="295" cy="4320"/>
            </a:xfrm>
            <a:prstGeom prst="rect">
              <a:avLst/>
            </a:prstGeom>
            <a:blipFill dpi="0" rotWithShape="1">
              <a:blip r:embed="rId3"/>
              <a:srcRect/>
              <a:tile tx="0" ty="0" sx="100000" sy="100000" flip="none" algn="tl"/>
            </a:blipFill>
            <a:ln w="9525">
              <a:solidFill>
                <a:srgbClr val="21157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hu-HU" sz="1800" b="0">
                <a:solidFill>
                  <a:srgbClr val="211579"/>
                </a:solidFill>
              </a:endParaRPr>
            </a:p>
          </p:txBody>
        </p:sp>
        <p:sp>
          <p:nvSpPr>
            <p:cNvPr id="56329" name="Rectangle 4"/>
            <p:cNvSpPr>
              <a:spLocks noChangeArrowheads="1"/>
            </p:cNvSpPr>
            <p:nvPr/>
          </p:nvSpPr>
          <p:spPr bwMode="auto">
            <a:xfrm>
              <a:off x="67" y="73"/>
              <a:ext cx="454" cy="454"/>
            </a:xfrm>
            <a:prstGeom prst="rect">
              <a:avLst/>
            </a:prstGeom>
            <a:solidFill>
              <a:schemeClr val="bg1"/>
            </a:solidFill>
            <a:ln>
              <a:noFill/>
            </a:ln>
            <a:effectLst/>
            <a:extLst>
              <a:ext uri="{91240B29-F687-4F45-9708-019B960494DF}">
                <a14:hiddenLine xmlns:a14="http://schemas.microsoft.com/office/drawing/2010/main" w="9525">
                  <a:solidFill>
                    <a:srgbClr val="21157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hu-HU" altLang="hu-HU" sz="1800">
                <a:latin typeface="Huni_Quorum Medium BT" pitchFamily="34" charset="-18"/>
              </a:endParaRPr>
            </a:p>
          </p:txBody>
        </p:sp>
        <p:pic>
          <p:nvPicPr>
            <p:cNvPr id="56330" name="Picture 5" descr="ARAMLASTAN_TSZ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 y="91"/>
              <a:ext cx="406"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6325" name="Rectangle 10"/>
          <p:cNvSpPr>
            <a:spLocks noChangeArrowheads="1"/>
          </p:cNvSpPr>
          <p:nvPr/>
        </p:nvSpPr>
        <p:spPr bwMode="auto">
          <a:xfrm>
            <a:off x="971550" y="188913"/>
            <a:ext cx="79930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2000" dirty="0" err="1">
                <a:solidFill>
                  <a:schemeClr val="accent2"/>
                </a:solidFill>
                <a:latin typeface="Bookman Old Style" panose="02050604050505020204" pitchFamily="18" charset="0"/>
              </a:rPr>
              <a:t>Measurement</a:t>
            </a:r>
            <a:r>
              <a:rPr lang="hu-HU" altLang="hu-HU" sz="2000" dirty="0">
                <a:solidFill>
                  <a:schemeClr val="accent2"/>
                </a:solidFill>
                <a:latin typeface="Bookman Old Style" panose="02050604050505020204" pitchFamily="18" charset="0"/>
              </a:rPr>
              <a:t> </a:t>
            </a:r>
            <a:r>
              <a:rPr lang="hu-HU" altLang="hu-HU" sz="2000" dirty="0" err="1">
                <a:solidFill>
                  <a:schemeClr val="accent2"/>
                </a:solidFill>
                <a:latin typeface="Bookman Old Style" panose="02050604050505020204" pitchFamily="18" charset="0"/>
              </a:rPr>
              <a:t>midterm</a:t>
            </a:r>
            <a:r>
              <a:rPr lang="hu-HU" altLang="hu-HU" sz="2000" dirty="0">
                <a:solidFill>
                  <a:schemeClr val="accent2"/>
                </a:solidFill>
                <a:latin typeface="Bookman Old Style" panose="02050604050505020204" pitchFamily="18" charset="0"/>
              </a:rPr>
              <a:t> </a:t>
            </a:r>
            <a:r>
              <a:rPr lang="hu-HU" altLang="hu-HU" sz="2000" dirty="0" err="1">
                <a:solidFill>
                  <a:schemeClr val="accent2"/>
                </a:solidFill>
                <a:latin typeface="Bookman Old Style" panose="02050604050505020204" pitchFamily="18" charset="0"/>
              </a:rPr>
              <a:t>info</a:t>
            </a:r>
            <a:endParaRPr lang="en-US" altLang="hu-HU" sz="2000" dirty="0">
              <a:solidFill>
                <a:schemeClr val="accent2"/>
              </a:solidFill>
              <a:latin typeface="Bookman Old Style" panose="02050604050505020204" pitchFamily="18" charset="0"/>
            </a:endParaRPr>
          </a:p>
        </p:txBody>
      </p:sp>
      <p:sp>
        <p:nvSpPr>
          <p:cNvPr id="56326" name="Line 11"/>
          <p:cNvSpPr>
            <a:spLocks noChangeShapeType="1"/>
          </p:cNvSpPr>
          <p:nvPr/>
        </p:nvSpPr>
        <p:spPr bwMode="auto">
          <a:xfrm>
            <a:off x="971550" y="476250"/>
            <a:ext cx="4752975"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 name="Szövegdoboz 2">
            <a:extLst>
              <a:ext uri="{FF2B5EF4-FFF2-40B4-BE49-F238E27FC236}">
                <a16:creationId xmlns:a16="http://schemas.microsoft.com/office/drawing/2014/main" id="{E41B8CE4-A690-40BC-A682-D4ECF99E842E}"/>
              </a:ext>
            </a:extLst>
          </p:cNvPr>
          <p:cNvSpPr txBox="1"/>
          <p:nvPr/>
        </p:nvSpPr>
        <p:spPr>
          <a:xfrm>
            <a:off x="1187624" y="980728"/>
            <a:ext cx="6624736" cy="2308324"/>
          </a:xfrm>
          <a:prstGeom prst="rect">
            <a:avLst/>
          </a:prstGeom>
          <a:noFill/>
        </p:spPr>
        <p:txBody>
          <a:bodyPr wrap="square" rtlCol="0">
            <a:spAutoFit/>
          </a:bodyPr>
          <a:lstStyle/>
          <a:p>
            <a:pPr marL="285750" indent="-285750">
              <a:buFont typeface="Arial" panose="020B0604020202020204" pitchFamily="34" charset="0"/>
              <a:buChar char="•"/>
            </a:pPr>
            <a:r>
              <a:rPr lang="hu-HU" b="0" dirty="0">
                <a:solidFill>
                  <a:schemeClr val="accent2"/>
                </a:solidFill>
              </a:rPr>
              <a:t>4 </a:t>
            </a:r>
            <a:r>
              <a:rPr lang="hu-HU" b="0" dirty="0" err="1">
                <a:solidFill>
                  <a:schemeClr val="accent2"/>
                </a:solidFill>
              </a:rPr>
              <a:t>tasks</a:t>
            </a:r>
            <a:r>
              <a:rPr lang="hu-HU" b="0" dirty="0">
                <a:solidFill>
                  <a:schemeClr val="accent2"/>
                </a:solidFill>
              </a:rPr>
              <a:t>:</a:t>
            </a:r>
          </a:p>
          <a:p>
            <a:r>
              <a:rPr lang="hu-HU" b="0" dirty="0">
                <a:solidFill>
                  <a:schemeClr val="accent2"/>
                </a:solidFill>
              </a:rPr>
              <a:t>	-</a:t>
            </a:r>
            <a:r>
              <a:rPr lang="hu-HU" b="0" dirty="0" err="1">
                <a:solidFill>
                  <a:schemeClr val="accent2"/>
                </a:solidFill>
              </a:rPr>
              <a:t>dimension</a:t>
            </a:r>
            <a:r>
              <a:rPr lang="hu-HU" b="0" dirty="0">
                <a:solidFill>
                  <a:schemeClr val="accent2"/>
                </a:solidFill>
              </a:rPr>
              <a:t> conversion</a:t>
            </a:r>
          </a:p>
          <a:p>
            <a:r>
              <a:rPr lang="hu-HU" b="0" dirty="0">
                <a:solidFill>
                  <a:schemeClr val="accent2"/>
                </a:solidFill>
              </a:rPr>
              <a:t>	-</a:t>
            </a:r>
            <a:r>
              <a:rPr lang="hu-HU" b="0" dirty="0" err="1">
                <a:solidFill>
                  <a:schemeClr val="accent2"/>
                </a:solidFill>
              </a:rPr>
              <a:t>theory</a:t>
            </a:r>
            <a:endParaRPr lang="hu-HU" b="0" dirty="0">
              <a:solidFill>
                <a:schemeClr val="accent2"/>
              </a:solidFill>
            </a:endParaRPr>
          </a:p>
          <a:p>
            <a:r>
              <a:rPr lang="hu-HU" b="0" dirty="0">
                <a:solidFill>
                  <a:schemeClr val="accent2"/>
                </a:solidFill>
              </a:rPr>
              <a:t>	-2 </a:t>
            </a:r>
            <a:r>
              <a:rPr lang="hu-HU" b="0" dirty="0" err="1">
                <a:solidFill>
                  <a:schemeClr val="accent2"/>
                </a:solidFill>
              </a:rPr>
              <a:t>calculations</a:t>
            </a:r>
            <a:endParaRPr lang="hu-HU" b="0" dirty="0">
              <a:solidFill>
                <a:schemeClr val="accent2"/>
              </a:solidFill>
            </a:endParaRPr>
          </a:p>
          <a:p>
            <a:endParaRPr lang="hu-HU" b="0" dirty="0">
              <a:solidFill>
                <a:schemeClr val="accent2"/>
              </a:solidFill>
            </a:endParaRPr>
          </a:p>
          <a:p>
            <a:pPr marL="285750" indent="-285750">
              <a:buFont typeface="Arial" panose="020B0604020202020204" pitchFamily="34" charset="0"/>
              <a:buChar char="•"/>
            </a:pPr>
            <a:r>
              <a:rPr lang="hu-HU" b="0" dirty="0" err="1">
                <a:solidFill>
                  <a:schemeClr val="accent2"/>
                </a:solidFill>
              </a:rPr>
              <a:t>pass</a:t>
            </a:r>
            <a:r>
              <a:rPr lang="hu-HU" b="0" dirty="0">
                <a:solidFill>
                  <a:schemeClr val="accent2"/>
                </a:solidFill>
              </a:rPr>
              <a:t> </a:t>
            </a:r>
            <a:r>
              <a:rPr lang="hu-HU" b="0" dirty="0" err="1">
                <a:solidFill>
                  <a:schemeClr val="accent2"/>
                </a:solidFill>
              </a:rPr>
              <a:t>from</a:t>
            </a:r>
            <a:r>
              <a:rPr lang="hu-HU" b="0" dirty="0">
                <a:solidFill>
                  <a:schemeClr val="accent2"/>
                </a:solidFill>
              </a:rPr>
              <a:t> 50%</a:t>
            </a:r>
          </a:p>
          <a:p>
            <a:pPr marL="285750" indent="-285750">
              <a:buFont typeface="Arial" panose="020B0604020202020204" pitchFamily="34" charset="0"/>
              <a:buChar char="•"/>
            </a:pPr>
            <a:r>
              <a:rPr lang="hu-HU" b="0" dirty="0" err="1">
                <a:solidFill>
                  <a:schemeClr val="accent2"/>
                </a:solidFill>
              </a:rPr>
              <a:t>Sample</a:t>
            </a:r>
            <a:r>
              <a:rPr lang="hu-HU" b="0" dirty="0">
                <a:solidFill>
                  <a:schemeClr val="accent2"/>
                </a:solidFill>
              </a:rPr>
              <a:t> </a:t>
            </a:r>
            <a:r>
              <a:rPr lang="hu-HU" b="0" dirty="0" err="1">
                <a:solidFill>
                  <a:schemeClr val="accent2"/>
                </a:solidFill>
              </a:rPr>
              <a:t>tests</a:t>
            </a:r>
            <a:r>
              <a:rPr lang="hu-HU" b="0" dirty="0">
                <a:solidFill>
                  <a:schemeClr val="accent2"/>
                </a:solidFill>
              </a:rPr>
              <a:t> </a:t>
            </a:r>
            <a:r>
              <a:rPr lang="hu-HU" b="0" dirty="0" err="1">
                <a:solidFill>
                  <a:schemeClr val="accent2"/>
                </a:solidFill>
              </a:rPr>
              <a:t>on</a:t>
            </a:r>
            <a:r>
              <a:rPr lang="hu-HU" b="0" dirty="0">
                <a:solidFill>
                  <a:schemeClr val="accent2"/>
                </a:solidFill>
              </a:rPr>
              <a:t> </a:t>
            </a:r>
            <a:r>
              <a:rPr lang="hu-HU" b="0" dirty="0" err="1">
                <a:solidFill>
                  <a:schemeClr val="accent2"/>
                </a:solidFill>
              </a:rPr>
              <a:t>the</a:t>
            </a:r>
            <a:r>
              <a:rPr lang="hu-HU" b="0" dirty="0">
                <a:solidFill>
                  <a:schemeClr val="accent2"/>
                </a:solidFill>
              </a:rPr>
              <a:t> </a:t>
            </a:r>
            <a:r>
              <a:rPr lang="hu-HU" b="0" noProof="1">
                <a:solidFill>
                  <a:schemeClr val="accent2"/>
                </a:solidFill>
                <a:hlinkClick r:id="rId5"/>
              </a:rPr>
              <a:t>webpage</a:t>
            </a:r>
            <a:endParaRPr lang="hu-HU" b="0" noProof="1">
              <a:solidFill>
                <a:schemeClr val="accent2"/>
              </a:solidFill>
            </a:endParaRPr>
          </a:p>
          <a:p>
            <a:endParaRPr lang="hu-HU" dirty="0">
              <a:solidFill>
                <a:schemeClr val="accent2"/>
              </a:solidFill>
            </a:endParaRPr>
          </a:p>
        </p:txBody>
      </p:sp>
    </p:spTree>
    <p:extLst>
      <p:ext uri="{BB962C8B-B14F-4D97-AF65-F5344CB8AC3E}">
        <p14:creationId xmlns:p14="http://schemas.microsoft.com/office/powerpoint/2010/main" val="2406450369"/>
      </p:ext>
    </p:extLst>
  </p:cSld>
  <p:clrMapOvr>
    <a:masterClrMapping/>
  </p:clrMapOvr>
  <p:transition/>
</p:sld>
</file>

<file path=ppt/theme/theme1.xml><?xml version="1.0" encoding="utf-8"?>
<a:theme xmlns:a="http://schemas.openxmlformats.org/drawingml/2006/main" name="Office-téma">
  <a:themeElements>
    <a:clrScheme name="Office-té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éma">
      <a:majorFont>
        <a:latin typeface="Arial"/>
        <a:ea typeface="Droid Sans Fallback"/>
        <a:cs typeface="Droid Sans Fallback"/>
      </a:majorFont>
      <a:minorFont>
        <a:latin typeface="Arial"/>
        <a:ea typeface="Droid Sans Fallback"/>
        <a:cs typeface="Droid Sans Fallback"/>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1" i="0" u="none" strike="noStrike" cap="none" normalizeH="0" baseline="0" smtClean="0">
            <a:ln>
              <a:noFill/>
            </a:ln>
            <a:solidFill>
              <a:schemeClr val="bg1"/>
            </a:solidFill>
            <a:effectLst/>
            <a:latin typeface="Huni_Quorum Medium BT" pitchFamily="34" charset="-1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1" i="0" u="none" strike="noStrike" cap="none" normalizeH="0" baseline="0" smtClean="0">
            <a:ln>
              <a:noFill/>
            </a:ln>
            <a:solidFill>
              <a:schemeClr val="bg1"/>
            </a:solidFill>
            <a:effectLst/>
            <a:latin typeface="Huni_Quorum Medium BT" pitchFamily="34" charset="-18"/>
          </a:defRPr>
        </a:defPPr>
      </a:lstStyle>
    </a:lnDef>
  </a:objectDefaults>
  <a:extraClrSchemeLst>
    <a:extraClrScheme>
      <a:clrScheme name="Office-té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é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é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é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é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é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é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17623</TotalTime>
  <Words>2008</Words>
  <Application>Microsoft Office PowerPoint</Application>
  <PresentationFormat>Diavetítés a képernyőre (4:3 oldalarány)</PresentationFormat>
  <Paragraphs>323</Paragraphs>
  <Slides>31</Slides>
  <Notes>31</Notes>
  <HiddenSlides>0</HiddenSlides>
  <MMClips>0</MMClips>
  <ScaleCrop>false</ScaleCrop>
  <HeadingPairs>
    <vt:vector size="8" baseType="variant">
      <vt:variant>
        <vt:lpstr>Használt betűtípusok</vt:lpstr>
      </vt:variant>
      <vt:variant>
        <vt:i4>5</vt:i4>
      </vt:variant>
      <vt:variant>
        <vt:lpstr>Téma</vt:lpstr>
      </vt:variant>
      <vt:variant>
        <vt:i4>1</vt:i4>
      </vt:variant>
      <vt:variant>
        <vt:lpstr>Beágyazott OLE kiszolgálók</vt:lpstr>
      </vt:variant>
      <vt:variant>
        <vt:i4>2</vt:i4>
      </vt:variant>
      <vt:variant>
        <vt:lpstr>Diacímek</vt:lpstr>
      </vt:variant>
      <vt:variant>
        <vt:i4>31</vt:i4>
      </vt:variant>
    </vt:vector>
  </HeadingPairs>
  <TitlesOfParts>
    <vt:vector size="39" baseType="lpstr">
      <vt:lpstr>Arial</vt:lpstr>
      <vt:lpstr>Bookman Old Style</vt:lpstr>
      <vt:lpstr>Huni_Quorum Medium BT</vt:lpstr>
      <vt:lpstr>Symbol</vt:lpstr>
      <vt:lpstr>Times New Roman</vt:lpstr>
      <vt:lpstr>Office-téma</vt:lpstr>
      <vt:lpstr>Equation</vt:lpstr>
      <vt:lpstr>Equation.3</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Jegyzőkönyv beszámoló</dc:title>
  <dc:creator>Nagy László</dc:creator>
  <cp:lastModifiedBy>Balla Esztella Éva</cp:lastModifiedBy>
  <cp:revision>450</cp:revision>
  <cp:lastPrinted>1601-01-01T00:00:00Z</cp:lastPrinted>
  <dcterms:created xsi:type="dcterms:W3CDTF">2005-11-15T08:12:11Z</dcterms:created>
  <dcterms:modified xsi:type="dcterms:W3CDTF">2021-09-28T07:13:46Z</dcterms:modified>
</cp:coreProperties>
</file>