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notesMasterIdLst>
    <p:notesMasterId r:id="rId15"/>
  </p:notesMasterIdLst>
  <p:handoutMasterIdLst>
    <p:handoutMasterId r:id="rId16"/>
  </p:handoutMasterIdLst>
  <p:sldIdLst>
    <p:sldId id="266" r:id="rId2"/>
    <p:sldId id="258" r:id="rId3"/>
    <p:sldId id="267" r:id="rId4"/>
    <p:sldId id="269" r:id="rId5"/>
    <p:sldId id="270" r:id="rId6"/>
    <p:sldId id="26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5422F"/>
    <a:srgbClr val="F65544"/>
    <a:srgbClr val="CC0099"/>
    <a:srgbClr val="800080"/>
    <a:srgbClr val="990099"/>
    <a:srgbClr val="FF33CC"/>
    <a:srgbClr val="FE6D00"/>
    <a:srgbClr val="FF99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6" y="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lukacs\Application%20Data\Microsoft\Excel\sz&#246;g_nyom&#225;s_viszony%20(version%201).xlsb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lukacs\Application%20Data\Microsoft\Excel\sz&#246;g_nyom&#225;s_viszony%20(version%201).xlsb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Eszter\PhD\M&#233;r&#233;s\Nyom&#225;sm&#233;r&#233;s\BC_pstat_meres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Eszter\PhD\M&#233;r&#233;s\Nyom&#225;sm&#233;r&#233;s\BC_pstat_mere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en-US" sz="1600">
                <a:latin typeface="Times New Roman" pitchFamily="18" charset="0"/>
                <a:cs typeface="Times New Roman" pitchFamily="18" charset="0"/>
              </a:rPr>
              <a:t>Borda-Carnot</a:t>
            </a:r>
          </a:p>
        </c:rich>
      </c:tx>
      <c:layout>
        <c:manualLayout>
          <c:xMode val="edge"/>
          <c:yMode val="edge"/>
          <c:x val="0.34051832409837662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710215482323969"/>
          <c:y val="7.3839382882017815E-2"/>
          <c:w val="0.78729994506500645"/>
          <c:h val="0.77789866205748803"/>
        </c:manualLayout>
      </c:layout>
      <c:scatterChart>
        <c:scatterStyle val="lineMarker"/>
        <c:varyColors val="0"/>
        <c:ser>
          <c:idx val="0"/>
          <c:order val="0"/>
          <c:tx>
            <c:v>Re1=275000</c:v>
          </c:tx>
          <c:spPr>
            <a:ln w="28575">
              <a:noFill/>
            </a:ln>
          </c:spPr>
          <c:marker>
            <c:symbol val="circle"/>
            <c:size val="3"/>
            <c:spPr>
              <a:solidFill>
                <a:sysClr val="windowText" lastClr="000000"/>
              </a:solidFill>
              <a:ln>
                <a:solidFill>
                  <a:sysClr val="windowText" lastClr="000000"/>
                </a:solidFill>
              </a:ln>
            </c:spPr>
          </c:marker>
          <c:errBars>
            <c:errDir val="x"/>
            <c:errBarType val="both"/>
            <c:errValType val="cust"/>
            <c:noEndCap val="0"/>
            <c:plus>
              <c:numRef>
                <c:f>'Borda Carnot'!$B$35:$B$41</c:f>
                <c:numCache>
                  <c:formatCode>General</c:formatCode>
                  <c:ptCount val="7"/>
                  <c:pt idx="0">
                    <c:v>2</c:v>
                  </c:pt>
                  <c:pt idx="1">
                    <c:v>2</c:v>
                  </c:pt>
                  <c:pt idx="2">
                    <c:v>2</c:v>
                  </c:pt>
                  <c:pt idx="3">
                    <c:v>2</c:v>
                  </c:pt>
                  <c:pt idx="4">
                    <c:v>2</c:v>
                  </c:pt>
                  <c:pt idx="5">
                    <c:v>2</c:v>
                  </c:pt>
                  <c:pt idx="6">
                    <c:v>2</c:v>
                  </c:pt>
                </c:numCache>
              </c:numRef>
            </c:plus>
            <c:minus>
              <c:numRef>
                <c:f>'Borda Carnot'!$B$35:$B$41</c:f>
                <c:numCache>
                  <c:formatCode>General</c:formatCode>
                  <c:ptCount val="7"/>
                  <c:pt idx="0">
                    <c:v>2</c:v>
                  </c:pt>
                  <c:pt idx="1">
                    <c:v>2</c:v>
                  </c:pt>
                  <c:pt idx="2">
                    <c:v>2</c:v>
                  </c:pt>
                  <c:pt idx="3">
                    <c:v>2</c:v>
                  </c:pt>
                  <c:pt idx="4">
                    <c:v>2</c:v>
                  </c:pt>
                  <c:pt idx="5">
                    <c:v>2</c:v>
                  </c:pt>
                  <c:pt idx="6">
                    <c:v>2</c:v>
                  </c:pt>
                </c:numCache>
              </c:numRef>
            </c:minus>
          </c:errBars>
          <c:errBars>
            <c:errDir val="y"/>
            <c:errBarType val="both"/>
            <c:errValType val="cust"/>
            <c:noEndCap val="0"/>
            <c:plus>
              <c:numRef>
                <c:f>'Borda Carnot'!$P$35:$P$41</c:f>
                <c:numCache>
                  <c:formatCode>General</c:formatCode>
                  <c:ptCount val="7"/>
                  <c:pt idx="0">
                    <c:v>5.0462723510701331E-3</c:v>
                  </c:pt>
                  <c:pt idx="1">
                    <c:v>5.1035000963135912E-3</c:v>
                  </c:pt>
                  <c:pt idx="2">
                    <c:v>5.1123936153598662E-3</c:v>
                  </c:pt>
                  <c:pt idx="3">
                    <c:v>5.0910609342748533E-3</c:v>
                  </c:pt>
                  <c:pt idx="4">
                    <c:v>5.0877532385632763E-3</c:v>
                  </c:pt>
                  <c:pt idx="5">
                    <c:v>5.0593574924501167E-3</c:v>
                  </c:pt>
                  <c:pt idx="6">
                    <c:v>5.0629631267623681E-3</c:v>
                  </c:pt>
                </c:numCache>
              </c:numRef>
            </c:plus>
            <c:minus>
              <c:numRef>
                <c:f>'Borda Carnot'!$P$35:$P$41</c:f>
                <c:numCache>
                  <c:formatCode>General</c:formatCode>
                  <c:ptCount val="7"/>
                  <c:pt idx="0">
                    <c:v>5.0462723510701331E-3</c:v>
                  </c:pt>
                  <c:pt idx="1">
                    <c:v>5.1035000963135912E-3</c:v>
                  </c:pt>
                  <c:pt idx="2">
                    <c:v>5.1123936153598662E-3</c:v>
                  </c:pt>
                  <c:pt idx="3">
                    <c:v>5.0910609342748533E-3</c:v>
                  </c:pt>
                  <c:pt idx="4">
                    <c:v>5.0877532385632763E-3</c:v>
                  </c:pt>
                  <c:pt idx="5">
                    <c:v>5.0593574924501167E-3</c:v>
                  </c:pt>
                  <c:pt idx="6">
                    <c:v>5.0629631267623681E-3</c:v>
                  </c:pt>
                </c:numCache>
              </c:numRef>
            </c:minus>
          </c:errBars>
          <c:xVal>
            <c:numRef>
              <c:f>'Borda Carnot'!$A$35:$A$41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</c:numCache>
            </c:numRef>
          </c:xVal>
          <c:yVal>
            <c:numRef>
              <c:f>'Borda Carnot'!$K$35:$K$41</c:f>
              <c:numCache>
                <c:formatCode>General</c:formatCode>
                <c:ptCount val="7"/>
                <c:pt idx="0">
                  <c:v>0.4497961267030825</c:v>
                </c:pt>
                <c:pt idx="1">
                  <c:v>0.39581025048006802</c:v>
                </c:pt>
                <c:pt idx="2">
                  <c:v>0.37235274634620535</c:v>
                </c:pt>
                <c:pt idx="3">
                  <c:v>0.37604198526215943</c:v>
                </c:pt>
                <c:pt idx="4">
                  <c:v>0.39083842684307846</c:v>
                </c:pt>
                <c:pt idx="5">
                  <c:v>0.42506099510315543</c:v>
                </c:pt>
                <c:pt idx="6">
                  <c:v>0.43083427482673281</c:v>
                </c:pt>
              </c:numCache>
            </c:numRef>
          </c:yVal>
          <c:smooth val="0"/>
        </c:ser>
        <c:ser>
          <c:idx val="1"/>
          <c:order val="1"/>
          <c:spPr>
            <a:ln w="28575">
              <a:solidFill>
                <a:srgbClr val="FF0000"/>
              </a:solidFill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'Borda Carnot'!$R$21</c:f>
              <c:numCache>
                <c:formatCode>General</c:formatCode>
                <c:ptCount val="1"/>
                <c:pt idx="0">
                  <c:v>0</c:v>
                </c:pt>
              </c:numCache>
            </c:numRef>
          </c:xVal>
          <c:yVal>
            <c:numRef>
              <c:f>'Borda Carnot'!$R$22</c:f>
              <c:numCache>
                <c:formatCode>General</c:formatCode>
                <c:ptCount val="1"/>
                <c:pt idx="0">
                  <c:v>0.41000000000000014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69940272"/>
        <c:axId val="1869942448"/>
      </c:scatterChart>
      <c:valAx>
        <c:axId val="1869940272"/>
        <c:scaling>
          <c:orientation val="minMax"/>
          <c:max val="3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fr-FR" sz="1400">
                    <a:latin typeface="Times New Roman" pitchFamily="18" charset="0"/>
                    <a:cs typeface="Times New Roman" pitchFamily="18" charset="0"/>
                  </a:rPr>
                  <a:t>α</a:t>
                </a:r>
                <a:r>
                  <a:rPr lang="hu-HU" sz="1400">
                    <a:latin typeface="Times New Roman" pitchFamily="18" charset="0"/>
                    <a:cs typeface="Times New Roman" pitchFamily="18" charset="0"/>
                  </a:rPr>
                  <a:t> [°]</a:t>
                </a:r>
                <a:endParaRPr lang="fr-FR" sz="140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hu-HU"/>
          </a:p>
        </c:txPr>
        <c:crossAx val="1869942448"/>
        <c:crosses val="autoZero"/>
        <c:crossBetween val="midCat"/>
      </c:valAx>
      <c:valAx>
        <c:axId val="1869942448"/>
        <c:scaling>
          <c:orientation val="minMax"/>
          <c:max val="0.5"/>
          <c:min val="0.30000000000000032"/>
        </c:scaling>
        <c:delete val="0"/>
        <c:axPos val="l"/>
        <c:title>
          <c:tx>
            <c:rich>
              <a:bodyPr/>
              <a:lstStyle/>
              <a:p>
                <a:pPr>
                  <a:defRPr sz="1400"/>
                </a:pPr>
                <a:r>
                  <a:rPr lang="el-GR" sz="1400" b="1" i="0" baseline="0">
                    <a:latin typeface="Times New Roman" pitchFamily="18" charset="0"/>
                    <a:cs typeface="Times New Roman" pitchFamily="18" charset="0"/>
                  </a:rPr>
                  <a:t>ζ</a:t>
                </a:r>
                <a:r>
                  <a:rPr lang="hu-HU" sz="1400" b="1" i="0" baseline="-25000">
                    <a:latin typeface="Times New Roman" pitchFamily="18" charset="0"/>
                    <a:cs typeface="Times New Roman" pitchFamily="18" charset="0"/>
                  </a:rPr>
                  <a:t>m,BC </a:t>
                </a:r>
                <a:r>
                  <a:rPr lang="hu-HU" sz="1400" b="1" i="0" baseline="0">
                    <a:latin typeface="Times New Roman" pitchFamily="18" charset="0"/>
                    <a:cs typeface="Times New Roman" pitchFamily="18" charset="0"/>
                  </a:rPr>
                  <a:t>[-]</a:t>
                </a:r>
                <a:endParaRPr lang="en-US" sz="1400" b="1" i="0" baseline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hu-HU"/>
          </a:p>
        </c:txPr>
        <c:crossAx val="1869940272"/>
        <c:crosses val="autoZero"/>
        <c:crossBetween val="midCat"/>
      </c:valAx>
    </c:plotArea>
    <c:plotVisOnly val="1"/>
    <c:dispBlanksAs val="gap"/>
    <c:showDLblsOverMax val="0"/>
  </c:chart>
  <c:spPr>
    <a:solidFill>
      <a:prstClr val="white"/>
    </a:solidFill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u-HU" sz="1600" dirty="0" smtClean="0"/>
              <a:t>Sima kiömlő</a:t>
            </a:r>
            <a:endParaRPr lang="hu-HU" sz="1600" dirty="0"/>
          </a:p>
        </c:rich>
      </c:tx>
      <c:layout>
        <c:manualLayout>
          <c:xMode val="edge"/>
          <c:yMode val="edge"/>
          <c:x val="0.3501166752234226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410155907926531"/>
          <c:y val="7.3902869758597972E-2"/>
          <c:w val="0.78710903711293512"/>
          <c:h val="0.77319861384514776"/>
        </c:manualLayout>
      </c:layout>
      <c:scatterChart>
        <c:scatterStyle val="lineMarker"/>
        <c:varyColors val="0"/>
        <c:ser>
          <c:idx val="0"/>
          <c:order val="0"/>
          <c:tx>
            <c:v>Re3=173000</c:v>
          </c:tx>
          <c:spPr>
            <a:ln w="28575">
              <a:noFill/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x"/>
            <c:errBarType val="both"/>
            <c:errValType val="cust"/>
            <c:noEndCap val="0"/>
            <c:plus>
              <c:numRef>
                <c:f>'simple outlet'!$C$12:$C$50</c:f>
                <c:numCache>
                  <c:formatCode>General</c:formatCode>
                  <c:ptCount val="39"/>
                  <c:pt idx="0">
                    <c:v>0.60000000000000031</c:v>
                  </c:pt>
                  <c:pt idx="1">
                    <c:v>0.60000000000000031</c:v>
                  </c:pt>
                  <c:pt idx="2">
                    <c:v>0.60000000000000031</c:v>
                  </c:pt>
                  <c:pt idx="3">
                    <c:v>0.60000000000000031</c:v>
                  </c:pt>
                  <c:pt idx="4">
                    <c:v>0.60000000000000031</c:v>
                  </c:pt>
                  <c:pt idx="5">
                    <c:v>0.60000000000000031</c:v>
                  </c:pt>
                  <c:pt idx="6">
                    <c:v>0.60000000000000031</c:v>
                  </c:pt>
                  <c:pt idx="7">
                    <c:v>0.60000000000000031</c:v>
                  </c:pt>
                  <c:pt idx="8">
                    <c:v>0.60000000000000031</c:v>
                  </c:pt>
                  <c:pt idx="9">
                    <c:v>0.60000000000000031</c:v>
                  </c:pt>
                  <c:pt idx="10">
                    <c:v>0.60000000000000031</c:v>
                  </c:pt>
                  <c:pt idx="11">
                    <c:v>0.60000000000000031</c:v>
                  </c:pt>
                  <c:pt idx="12">
                    <c:v>0.60000000000000031</c:v>
                  </c:pt>
                  <c:pt idx="13">
                    <c:v>0.60000000000000031</c:v>
                  </c:pt>
                  <c:pt idx="14">
                    <c:v>0.60000000000000031</c:v>
                  </c:pt>
                  <c:pt idx="15">
                    <c:v>0.60000000000000031</c:v>
                  </c:pt>
                  <c:pt idx="16">
                    <c:v>0.60000000000000031</c:v>
                  </c:pt>
                  <c:pt idx="17">
                    <c:v>0.60000000000000031</c:v>
                  </c:pt>
                  <c:pt idx="18">
                    <c:v>0.60000000000000031</c:v>
                  </c:pt>
                  <c:pt idx="19">
                    <c:v>0.60000000000000031</c:v>
                  </c:pt>
                  <c:pt idx="20">
                    <c:v>0.60000000000000031</c:v>
                  </c:pt>
                  <c:pt idx="21">
                    <c:v>0.60000000000000031</c:v>
                  </c:pt>
                  <c:pt idx="22">
                    <c:v>0.60000000000000031</c:v>
                  </c:pt>
                  <c:pt idx="23">
                    <c:v>0.60000000000000031</c:v>
                  </c:pt>
                  <c:pt idx="24">
                    <c:v>0.60000000000000031</c:v>
                  </c:pt>
                  <c:pt idx="25">
                    <c:v>0.60000000000000031</c:v>
                  </c:pt>
                  <c:pt idx="26">
                    <c:v>0.60000000000000031</c:v>
                  </c:pt>
                  <c:pt idx="27">
                    <c:v>0.60000000000000031</c:v>
                  </c:pt>
                  <c:pt idx="28">
                    <c:v>0.60000000000000031</c:v>
                  </c:pt>
                  <c:pt idx="29">
                    <c:v>0.60000000000000031</c:v>
                  </c:pt>
                  <c:pt idx="30">
                    <c:v>0.60000000000000031</c:v>
                  </c:pt>
                  <c:pt idx="31">
                    <c:v>0.60000000000000031</c:v>
                  </c:pt>
                  <c:pt idx="32">
                    <c:v>0.60000000000000031</c:v>
                  </c:pt>
                  <c:pt idx="33">
                    <c:v>0.60000000000000031</c:v>
                  </c:pt>
                  <c:pt idx="34">
                    <c:v>0.60000000000000031</c:v>
                  </c:pt>
                  <c:pt idx="35">
                    <c:v>0.60000000000000031</c:v>
                  </c:pt>
                  <c:pt idx="36">
                    <c:v>0.60000000000000031</c:v>
                  </c:pt>
                  <c:pt idx="37">
                    <c:v>0.60000000000000031</c:v>
                  </c:pt>
                  <c:pt idx="38">
                    <c:v>0.60000000000000031</c:v>
                  </c:pt>
                </c:numCache>
              </c:numRef>
            </c:plus>
            <c:minus>
              <c:numRef>
                <c:f>'simple outlet'!$C$12:$C$50</c:f>
                <c:numCache>
                  <c:formatCode>General</c:formatCode>
                  <c:ptCount val="39"/>
                  <c:pt idx="0">
                    <c:v>0.60000000000000031</c:v>
                  </c:pt>
                  <c:pt idx="1">
                    <c:v>0.60000000000000031</c:v>
                  </c:pt>
                  <c:pt idx="2">
                    <c:v>0.60000000000000031</c:v>
                  </c:pt>
                  <c:pt idx="3">
                    <c:v>0.60000000000000031</c:v>
                  </c:pt>
                  <c:pt idx="4">
                    <c:v>0.60000000000000031</c:v>
                  </c:pt>
                  <c:pt idx="5">
                    <c:v>0.60000000000000031</c:v>
                  </c:pt>
                  <c:pt idx="6">
                    <c:v>0.60000000000000031</c:v>
                  </c:pt>
                  <c:pt idx="7">
                    <c:v>0.60000000000000031</c:v>
                  </c:pt>
                  <c:pt idx="8">
                    <c:v>0.60000000000000031</c:v>
                  </c:pt>
                  <c:pt idx="9">
                    <c:v>0.60000000000000031</c:v>
                  </c:pt>
                  <c:pt idx="10">
                    <c:v>0.60000000000000031</c:v>
                  </c:pt>
                  <c:pt idx="11">
                    <c:v>0.60000000000000031</c:v>
                  </c:pt>
                  <c:pt idx="12">
                    <c:v>0.60000000000000031</c:v>
                  </c:pt>
                  <c:pt idx="13">
                    <c:v>0.60000000000000031</c:v>
                  </c:pt>
                  <c:pt idx="14">
                    <c:v>0.60000000000000031</c:v>
                  </c:pt>
                  <c:pt idx="15">
                    <c:v>0.60000000000000031</c:v>
                  </c:pt>
                  <c:pt idx="16">
                    <c:v>0.60000000000000031</c:v>
                  </c:pt>
                  <c:pt idx="17">
                    <c:v>0.60000000000000031</c:v>
                  </c:pt>
                  <c:pt idx="18">
                    <c:v>0.60000000000000031</c:v>
                  </c:pt>
                  <c:pt idx="19">
                    <c:v>0.60000000000000031</c:v>
                  </c:pt>
                  <c:pt idx="20">
                    <c:v>0.60000000000000031</c:v>
                  </c:pt>
                  <c:pt idx="21">
                    <c:v>0.60000000000000031</c:v>
                  </c:pt>
                  <c:pt idx="22">
                    <c:v>0.60000000000000031</c:v>
                  </c:pt>
                  <c:pt idx="23">
                    <c:v>0.60000000000000031</c:v>
                  </c:pt>
                  <c:pt idx="24">
                    <c:v>0.60000000000000031</c:v>
                  </c:pt>
                  <c:pt idx="25">
                    <c:v>0.60000000000000031</c:v>
                  </c:pt>
                  <c:pt idx="26">
                    <c:v>0.60000000000000031</c:v>
                  </c:pt>
                  <c:pt idx="27">
                    <c:v>0.60000000000000031</c:v>
                  </c:pt>
                  <c:pt idx="28">
                    <c:v>0.60000000000000031</c:v>
                  </c:pt>
                  <c:pt idx="29">
                    <c:v>0.60000000000000031</c:v>
                  </c:pt>
                  <c:pt idx="30">
                    <c:v>0.60000000000000031</c:v>
                  </c:pt>
                  <c:pt idx="31">
                    <c:v>0.60000000000000031</c:v>
                  </c:pt>
                  <c:pt idx="32">
                    <c:v>0.60000000000000031</c:v>
                  </c:pt>
                  <c:pt idx="33">
                    <c:v>0.60000000000000031</c:v>
                  </c:pt>
                  <c:pt idx="34">
                    <c:v>0.60000000000000031</c:v>
                  </c:pt>
                  <c:pt idx="35">
                    <c:v>0.60000000000000031</c:v>
                  </c:pt>
                  <c:pt idx="36">
                    <c:v>0.60000000000000031</c:v>
                  </c:pt>
                  <c:pt idx="37">
                    <c:v>0.60000000000000031</c:v>
                  </c:pt>
                  <c:pt idx="38">
                    <c:v>0.60000000000000031</c:v>
                  </c:pt>
                </c:numCache>
              </c:numRef>
            </c:minus>
          </c:errBars>
          <c:errBars>
            <c:errDir val="y"/>
            <c:errBarType val="both"/>
            <c:errValType val="cust"/>
            <c:noEndCap val="0"/>
            <c:plus>
              <c:numRef>
                <c:f>'simple outlet'!$Q$12:$Q$50</c:f>
                <c:numCache>
                  <c:formatCode>General</c:formatCode>
                  <c:ptCount val="39"/>
                  <c:pt idx="0">
                    <c:v>5.6560990523648593E-3</c:v>
                  </c:pt>
                  <c:pt idx="1">
                    <c:v>5.6658798598333915E-3</c:v>
                  </c:pt>
                  <c:pt idx="2">
                    <c:v>5.5894849997494243E-3</c:v>
                  </c:pt>
                  <c:pt idx="3">
                    <c:v>5.6432202225523941E-3</c:v>
                  </c:pt>
                  <c:pt idx="4">
                    <c:v>5.7079385169825393E-3</c:v>
                  </c:pt>
                  <c:pt idx="5">
                    <c:v>5.666518445734208E-3</c:v>
                  </c:pt>
                  <c:pt idx="6">
                    <c:v>5.7953115491144172E-3</c:v>
                  </c:pt>
                  <c:pt idx="7">
                    <c:v>5.7831521872868533E-3</c:v>
                  </c:pt>
                  <c:pt idx="8">
                    <c:v>5.774842651880694E-3</c:v>
                  </c:pt>
                  <c:pt idx="9">
                    <c:v>5.6679509305116995E-3</c:v>
                  </c:pt>
                  <c:pt idx="10">
                    <c:v>5.6282383698067493E-3</c:v>
                  </c:pt>
                  <c:pt idx="11">
                    <c:v>5.6234521186181718E-3</c:v>
                  </c:pt>
                  <c:pt idx="12">
                    <c:v>5.7025679933934686E-3</c:v>
                  </c:pt>
                  <c:pt idx="13">
                    <c:v>5.7545462174599755E-3</c:v>
                  </c:pt>
                  <c:pt idx="14">
                    <c:v>5.9309999191693337E-3</c:v>
                  </c:pt>
                  <c:pt idx="15">
                    <c:v>5.8467952248482521E-3</c:v>
                  </c:pt>
                  <c:pt idx="16">
                    <c:v>5.8215971768823364E-3</c:v>
                  </c:pt>
                  <c:pt idx="17">
                    <c:v>5.8556990862370911E-3</c:v>
                  </c:pt>
                  <c:pt idx="18">
                    <c:v>5.77364071186332E-3</c:v>
                  </c:pt>
                  <c:pt idx="19">
                    <c:v>5.7896691649887222E-3</c:v>
                  </c:pt>
                  <c:pt idx="20">
                    <c:v>5.7726922160304291E-3</c:v>
                  </c:pt>
                  <c:pt idx="21">
                    <c:v>5.9028853243245812E-3</c:v>
                  </c:pt>
                  <c:pt idx="22">
                    <c:v>5.8717084476534861E-3</c:v>
                  </c:pt>
                  <c:pt idx="23">
                    <c:v>5.8577880172892274E-3</c:v>
                  </c:pt>
                  <c:pt idx="24">
                    <c:v>5.8824751060169694E-3</c:v>
                  </c:pt>
                  <c:pt idx="25">
                    <c:v>5.8852736732460907E-3</c:v>
                  </c:pt>
                  <c:pt idx="26">
                    <c:v>5.8965078790322104E-3</c:v>
                  </c:pt>
                  <c:pt idx="27">
                    <c:v>5.9083898428316742E-3</c:v>
                  </c:pt>
                  <c:pt idx="28">
                    <c:v>6.0194652577598914E-3</c:v>
                  </c:pt>
                  <c:pt idx="29">
                    <c:v>5.912621279307779E-3</c:v>
                  </c:pt>
                  <c:pt idx="30">
                    <c:v>5.8759957333401934E-3</c:v>
                  </c:pt>
                  <c:pt idx="31">
                    <c:v>5.9265360132060834E-3</c:v>
                  </c:pt>
                  <c:pt idx="32">
                    <c:v>5.9056564983203542E-3</c:v>
                  </c:pt>
                  <c:pt idx="33">
                    <c:v>5.8572586167625704E-3</c:v>
                  </c:pt>
                  <c:pt idx="34">
                    <c:v>5.8850768011846138E-3</c:v>
                  </c:pt>
                  <c:pt idx="35">
                    <c:v>5.8654532497359841E-3</c:v>
                  </c:pt>
                  <c:pt idx="36">
                    <c:v>5.8925996280336712E-3</c:v>
                  </c:pt>
                  <c:pt idx="37">
                    <c:v>5.8163382337639638E-3</c:v>
                  </c:pt>
                  <c:pt idx="38">
                    <c:v>5.8445680534702964E-3</c:v>
                  </c:pt>
                </c:numCache>
              </c:numRef>
            </c:plus>
            <c:minus>
              <c:numRef>
                <c:f>'simple outlet'!$Q$12:$Q$50</c:f>
                <c:numCache>
                  <c:formatCode>General</c:formatCode>
                  <c:ptCount val="39"/>
                  <c:pt idx="0">
                    <c:v>5.6560990523648593E-3</c:v>
                  </c:pt>
                  <c:pt idx="1">
                    <c:v>5.6658798598333915E-3</c:v>
                  </c:pt>
                  <c:pt idx="2">
                    <c:v>5.5894849997494243E-3</c:v>
                  </c:pt>
                  <c:pt idx="3">
                    <c:v>5.6432202225523941E-3</c:v>
                  </c:pt>
                  <c:pt idx="4">
                    <c:v>5.7079385169825393E-3</c:v>
                  </c:pt>
                  <c:pt idx="5">
                    <c:v>5.666518445734208E-3</c:v>
                  </c:pt>
                  <c:pt idx="6">
                    <c:v>5.7953115491144172E-3</c:v>
                  </c:pt>
                  <c:pt idx="7">
                    <c:v>5.7831521872868533E-3</c:v>
                  </c:pt>
                  <c:pt idx="8">
                    <c:v>5.774842651880694E-3</c:v>
                  </c:pt>
                  <c:pt idx="9">
                    <c:v>5.6679509305116995E-3</c:v>
                  </c:pt>
                  <c:pt idx="10">
                    <c:v>5.6282383698067493E-3</c:v>
                  </c:pt>
                  <c:pt idx="11">
                    <c:v>5.6234521186181718E-3</c:v>
                  </c:pt>
                  <c:pt idx="12">
                    <c:v>5.7025679933934686E-3</c:v>
                  </c:pt>
                  <c:pt idx="13">
                    <c:v>5.7545462174599755E-3</c:v>
                  </c:pt>
                  <c:pt idx="14">
                    <c:v>5.9309999191693337E-3</c:v>
                  </c:pt>
                  <c:pt idx="15">
                    <c:v>5.8467952248482521E-3</c:v>
                  </c:pt>
                  <c:pt idx="16">
                    <c:v>5.8215971768823364E-3</c:v>
                  </c:pt>
                  <c:pt idx="17">
                    <c:v>5.8556990862370911E-3</c:v>
                  </c:pt>
                  <c:pt idx="18">
                    <c:v>5.77364071186332E-3</c:v>
                  </c:pt>
                  <c:pt idx="19">
                    <c:v>5.7896691649887222E-3</c:v>
                  </c:pt>
                  <c:pt idx="20">
                    <c:v>5.7726922160304291E-3</c:v>
                  </c:pt>
                  <c:pt idx="21">
                    <c:v>5.9028853243245812E-3</c:v>
                  </c:pt>
                  <c:pt idx="22">
                    <c:v>5.8717084476534861E-3</c:v>
                  </c:pt>
                  <c:pt idx="23">
                    <c:v>5.8577880172892274E-3</c:v>
                  </c:pt>
                  <c:pt idx="24">
                    <c:v>5.8824751060169694E-3</c:v>
                  </c:pt>
                  <c:pt idx="25">
                    <c:v>5.8852736732460907E-3</c:v>
                  </c:pt>
                  <c:pt idx="26">
                    <c:v>5.8965078790322104E-3</c:v>
                  </c:pt>
                  <c:pt idx="27">
                    <c:v>5.9083898428316742E-3</c:v>
                  </c:pt>
                  <c:pt idx="28">
                    <c:v>6.0194652577598914E-3</c:v>
                  </c:pt>
                  <c:pt idx="29">
                    <c:v>5.912621279307779E-3</c:v>
                  </c:pt>
                  <c:pt idx="30">
                    <c:v>5.8759957333401934E-3</c:v>
                  </c:pt>
                  <c:pt idx="31">
                    <c:v>5.9265360132060834E-3</c:v>
                  </c:pt>
                  <c:pt idx="32">
                    <c:v>5.9056564983203542E-3</c:v>
                  </c:pt>
                  <c:pt idx="33">
                    <c:v>5.8572586167625704E-3</c:v>
                  </c:pt>
                  <c:pt idx="34">
                    <c:v>5.8850768011846138E-3</c:v>
                  </c:pt>
                  <c:pt idx="35">
                    <c:v>5.8654532497359841E-3</c:v>
                  </c:pt>
                  <c:pt idx="36">
                    <c:v>5.8925996280336712E-3</c:v>
                  </c:pt>
                  <c:pt idx="37">
                    <c:v>5.8163382337639638E-3</c:v>
                  </c:pt>
                  <c:pt idx="38">
                    <c:v>5.8445680534702964E-3</c:v>
                  </c:pt>
                </c:numCache>
              </c:numRef>
            </c:minus>
          </c:errBars>
          <c:xVal>
            <c:numRef>
              <c:f>'simple outlet'!$B$12:$B$50</c:f>
              <c:numCache>
                <c:formatCode>General</c:formatCode>
                <c:ptCount val="39"/>
                <c:pt idx="0">
                  <c:v>0</c:v>
                </c:pt>
                <c:pt idx="1">
                  <c:v>0.4</c:v>
                </c:pt>
                <c:pt idx="2">
                  <c:v>0.8</c:v>
                </c:pt>
                <c:pt idx="3">
                  <c:v>1.1000000000000001</c:v>
                </c:pt>
                <c:pt idx="4">
                  <c:v>1.5</c:v>
                </c:pt>
                <c:pt idx="5">
                  <c:v>1.9000000000000001</c:v>
                </c:pt>
                <c:pt idx="6">
                  <c:v>2.4</c:v>
                </c:pt>
                <c:pt idx="7">
                  <c:v>3.1</c:v>
                </c:pt>
                <c:pt idx="8">
                  <c:v>3.5</c:v>
                </c:pt>
                <c:pt idx="9">
                  <c:v>4.0999999999999996</c:v>
                </c:pt>
                <c:pt idx="10">
                  <c:v>4.5999999999999996</c:v>
                </c:pt>
                <c:pt idx="11">
                  <c:v>5.3</c:v>
                </c:pt>
                <c:pt idx="12">
                  <c:v>5.8</c:v>
                </c:pt>
                <c:pt idx="13">
                  <c:v>6.3</c:v>
                </c:pt>
                <c:pt idx="14">
                  <c:v>6.9</c:v>
                </c:pt>
                <c:pt idx="15">
                  <c:v>7.4</c:v>
                </c:pt>
                <c:pt idx="16">
                  <c:v>8.2000000000000011</c:v>
                </c:pt>
                <c:pt idx="17">
                  <c:v>8.9</c:v>
                </c:pt>
                <c:pt idx="18">
                  <c:v>9.7000000000000011</c:v>
                </c:pt>
                <c:pt idx="19">
                  <c:v>10.3</c:v>
                </c:pt>
                <c:pt idx="20">
                  <c:v>11</c:v>
                </c:pt>
                <c:pt idx="21">
                  <c:v>12</c:v>
                </c:pt>
                <c:pt idx="22">
                  <c:v>12.7</c:v>
                </c:pt>
                <c:pt idx="23">
                  <c:v>13.2</c:v>
                </c:pt>
                <c:pt idx="24">
                  <c:v>14</c:v>
                </c:pt>
                <c:pt idx="25">
                  <c:v>14.8</c:v>
                </c:pt>
                <c:pt idx="26">
                  <c:v>15.5</c:v>
                </c:pt>
                <c:pt idx="27">
                  <c:v>16.3</c:v>
                </c:pt>
                <c:pt idx="28">
                  <c:v>16.8</c:v>
                </c:pt>
                <c:pt idx="29">
                  <c:v>17.600000000000001</c:v>
                </c:pt>
                <c:pt idx="30">
                  <c:v>18.399999999999999</c:v>
                </c:pt>
                <c:pt idx="31">
                  <c:v>19.100000000000001</c:v>
                </c:pt>
                <c:pt idx="32">
                  <c:v>19.8</c:v>
                </c:pt>
                <c:pt idx="33">
                  <c:v>20.9</c:v>
                </c:pt>
                <c:pt idx="34">
                  <c:v>21.6</c:v>
                </c:pt>
                <c:pt idx="35">
                  <c:v>22.3</c:v>
                </c:pt>
                <c:pt idx="36">
                  <c:v>23</c:v>
                </c:pt>
                <c:pt idx="37">
                  <c:v>23.8</c:v>
                </c:pt>
                <c:pt idx="38">
                  <c:v>24.8</c:v>
                </c:pt>
              </c:numCache>
            </c:numRef>
          </c:xVal>
          <c:yVal>
            <c:numRef>
              <c:f>'simple outlet'!$N$12:$N$50</c:f>
              <c:numCache>
                <c:formatCode>0.000</c:formatCode>
                <c:ptCount val="39"/>
                <c:pt idx="0">
                  <c:v>0.96221190099518072</c:v>
                </c:pt>
                <c:pt idx="1">
                  <c:v>0.95205987439687156</c:v>
                </c:pt>
                <c:pt idx="2">
                  <c:v>0.93678314372435456</c:v>
                </c:pt>
                <c:pt idx="3">
                  <c:v>0.92794676774227058</c:v>
                </c:pt>
                <c:pt idx="4">
                  <c:v>0.92216779607962551</c:v>
                </c:pt>
                <c:pt idx="5">
                  <c:v>0.91454151522920468</c:v>
                </c:pt>
                <c:pt idx="6">
                  <c:v>0.906022906489375</c:v>
                </c:pt>
                <c:pt idx="7">
                  <c:v>0.89854885184505051</c:v>
                </c:pt>
                <c:pt idx="8">
                  <c:v>0.89001971185164475</c:v>
                </c:pt>
                <c:pt idx="9">
                  <c:v>0.88299997985612866</c:v>
                </c:pt>
                <c:pt idx="10">
                  <c:v>0.87754634583809277</c:v>
                </c:pt>
                <c:pt idx="11">
                  <c:v>0.86941706963742849</c:v>
                </c:pt>
                <c:pt idx="12">
                  <c:v>0.86510964658727474</c:v>
                </c:pt>
                <c:pt idx="13">
                  <c:v>0.86136654325516349</c:v>
                </c:pt>
                <c:pt idx="14">
                  <c:v>0.85476267366539771</c:v>
                </c:pt>
                <c:pt idx="15">
                  <c:v>0.85407146232742592</c:v>
                </c:pt>
                <c:pt idx="16">
                  <c:v>0.85310077454431943</c:v>
                </c:pt>
                <c:pt idx="17">
                  <c:v>0.85126514429526057</c:v>
                </c:pt>
                <c:pt idx="18">
                  <c:v>0.85063405842199924</c:v>
                </c:pt>
                <c:pt idx="19">
                  <c:v>0.85436288766153501</c:v>
                </c:pt>
                <c:pt idx="20">
                  <c:v>0.85992155607140075</c:v>
                </c:pt>
                <c:pt idx="21">
                  <c:v>0.86387560394521579</c:v>
                </c:pt>
                <c:pt idx="22">
                  <c:v>0.87469720865250034</c:v>
                </c:pt>
                <c:pt idx="23">
                  <c:v>0.87982323193489786</c:v>
                </c:pt>
                <c:pt idx="24">
                  <c:v>0.8930080778901196</c:v>
                </c:pt>
                <c:pt idx="25">
                  <c:v>0.90461325008671511</c:v>
                </c:pt>
                <c:pt idx="26">
                  <c:v>0.9134300244429453</c:v>
                </c:pt>
                <c:pt idx="27">
                  <c:v>0.92291979804987112</c:v>
                </c:pt>
                <c:pt idx="28">
                  <c:v>0.92907826779330904</c:v>
                </c:pt>
                <c:pt idx="29">
                  <c:v>0.9389618705369539</c:v>
                </c:pt>
                <c:pt idx="30">
                  <c:v>0.94394167130899753</c:v>
                </c:pt>
                <c:pt idx="31">
                  <c:v>0.95162824061292961</c:v>
                </c:pt>
                <c:pt idx="32">
                  <c:v>0.95704691036366862</c:v>
                </c:pt>
                <c:pt idx="33">
                  <c:v>0.96087595810107118</c:v>
                </c:pt>
                <c:pt idx="34">
                  <c:v>0.96302497926757824</c:v>
                </c:pt>
                <c:pt idx="35">
                  <c:v>0.96897277946817628</c:v>
                </c:pt>
                <c:pt idx="36">
                  <c:v>0.97293366954422966</c:v>
                </c:pt>
                <c:pt idx="37">
                  <c:v>0.97675973810548966</c:v>
                </c:pt>
                <c:pt idx="38">
                  <c:v>0.97897812674087403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69940816"/>
        <c:axId val="1869947344"/>
      </c:scatterChart>
      <c:valAx>
        <c:axId val="1869940816"/>
        <c:scaling>
          <c:orientation val="minMax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 sz="1400"/>
                  <a:t>α</a:t>
                </a:r>
                <a:r>
                  <a:rPr lang="hu-HU" sz="1400"/>
                  <a:t> [°]</a:t>
                </a:r>
                <a:endParaRPr lang="fr-FR" sz="140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hu-HU"/>
          </a:p>
        </c:txPr>
        <c:crossAx val="1869947344"/>
        <c:crosses val="autoZero"/>
        <c:crossBetween val="midCat"/>
      </c:valAx>
      <c:valAx>
        <c:axId val="1869947344"/>
        <c:scaling>
          <c:orientation val="minMax"/>
          <c:max val="1"/>
          <c:min val="0.8"/>
        </c:scaling>
        <c:delete val="0"/>
        <c:axPos val="l"/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l-GR" sz="1400" b="1"/>
                  <a:t>ζ</a:t>
                </a:r>
                <a:r>
                  <a:rPr lang="hu-HU" sz="1400" b="1" baseline="-25000"/>
                  <a:t>m.SO </a:t>
                </a:r>
                <a:r>
                  <a:rPr lang="hu-HU" sz="1400" b="1" baseline="0"/>
                  <a:t>[-]</a:t>
                </a:r>
                <a:endParaRPr lang="en-US" sz="1400" b="1" baseline="0"/>
              </a:p>
            </c:rich>
          </c:tx>
          <c:layout/>
          <c:overlay val="0"/>
        </c:title>
        <c:numFmt formatCode="0.000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hu-HU"/>
          </a:p>
        </c:txPr>
        <c:crossAx val="1869940816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800">
          <a:latin typeface="Times New Roman" pitchFamily="18" charset="0"/>
          <a:cs typeface="Times New Roman" pitchFamily="18" charset="0"/>
        </a:defRPr>
      </a:pPr>
      <a:endParaRPr lang="hu-H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590651181046744"/>
          <c:y val="3.7141256211508315E-2"/>
          <c:w val="0.72474720321943831"/>
          <c:h val="0.86891321337114802"/>
        </c:manualLayout>
      </c:layout>
      <c:scatterChart>
        <c:scatterStyle val="lineMarker"/>
        <c:varyColors val="0"/>
        <c:ser>
          <c:idx val="0"/>
          <c:order val="0"/>
          <c:tx>
            <c:v>Re=3.0e5</c:v>
          </c:tx>
          <c:spPr>
            <a:ln w="28575">
              <a:noFill/>
            </a:ln>
          </c:spPr>
          <c:marker>
            <c:symbol val="circle"/>
            <c:size val="4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errBars>
            <c:errDir val="x"/>
            <c:errBarType val="both"/>
            <c:errValType val="cust"/>
            <c:noEndCap val="0"/>
            <c:plus>
              <c:numRef>
                <c:f>BC_pstat!$D$21:$D$36</c:f>
                <c:numCache>
                  <c:formatCode>General</c:formatCode>
                  <c:ptCount val="16"/>
                  <c:pt idx="0">
                    <c:v>2.8284271247461901E-2</c:v>
                  </c:pt>
                  <c:pt idx="1">
                    <c:v>0.18110770276274829</c:v>
                  </c:pt>
                  <c:pt idx="2">
                    <c:v>0.20099751242241798</c:v>
                  </c:pt>
                  <c:pt idx="3">
                    <c:v>0.22090722034374519</c:v>
                  </c:pt>
                  <c:pt idx="4">
                    <c:v>0.24083189157584603</c:v>
                  </c:pt>
                  <c:pt idx="5">
                    <c:v>0.26076809620810593</c:v>
                  </c:pt>
                  <c:pt idx="6">
                    <c:v>0.28071337695236398</c:v>
                  </c:pt>
                  <c:pt idx="7">
                    <c:v>0.30066592756745858</c:v>
                  </c:pt>
                  <c:pt idx="8">
                    <c:v>0.32062439083762873</c:v>
                  </c:pt>
                  <c:pt idx="9">
                    <c:v>0.34058772731852832</c:v>
                  </c:pt>
                  <c:pt idx="10">
                    <c:v>0.36055512754639879</c:v>
                  </c:pt>
                  <c:pt idx="11">
                    <c:v>0.38052595180880966</c:v>
                  </c:pt>
                  <c:pt idx="12">
                    <c:v>0.400499687890016</c:v>
                  </c:pt>
                  <c:pt idx="13">
                    <c:v>0.42047592083257318</c:v>
                  </c:pt>
                  <c:pt idx="14">
                    <c:v>0.44045431091090481</c:v>
                  </c:pt>
                  <c:pt idx="15">
                    <c:v>0.4604345773288544</c:v>
                  </c:pt>
                </c:numCache>
              </c:numRef>
            </c:plus>
            <c:minus>
              <c:numRef>
                <c:f>BC_pstat!$D$21:$D$36</c:f>
                <c:numCache>
                  <c:formatCode>General</c:formatCode>
                  <c:ptCount val="16"/>
                  <c:pt idx="0">
                    <c:v>2.8284271247461901E-2</c:v>
                  </c:pt>
                  <c:pt idx="1">
                    <c:v>0.18110770276274829</c:v>
                  </c:pt>
                  <c:pt idx="2">
                    <c:v>0.20099751242241798</c:v>
                  </c:pt>
                  <c:pt idx="3">
                    <c:v>0.22090722034374519</c:v>
                  </c:pt>
                  <c:pt idx="4">
                    <c:v>0.24083189157584603</c:v>
                  </c:pt>
                  <c:pt idx="5">
                    <c:v>0.26076809620810593</c:v>
                  </c:pt>
                  <c:pt idx="6">
                    <c:v>0.28071337695236398</c:v>
                  </c:pt>
                  <c:pt idx="7">
                    <c:v>0.30066592756745858</c:v>
                  </c:pt>
                  <c:pt idx="8">
                    <c:v>0.32062439083762873</c:v>
                  </c:pt>
                  <c:pt idx="9">
                    <c:v>0.34058772731852832</c:v>
                  </c:pt>
                  <c:pt idx="10">
                    <c:v>0.36055512754639879</c:v>
                  </c:pt>
                  <c:pt idx="11">
                    <c:v>0.38052595180880966</c:v>
                  </c:pt>
                  <c:pt idx="12">
                    <c:v>0.400499687890016</c:v>
                  </c:pt>
                  <c:pt idx="13">
                    <c:v>0.42047592083257318</c:v>
                  </c:pt>
                  <c:pt idx="14">
                    <c:v>0.44045431091090481</c:v>
                  </c:pt>
                  <c:pt idx="15">
                    <c:v>0.4604345773288544</c:v>
                  </c:pt>
                </c:numCache>
              </c:numRef>
            </c:minus>
          </c:errBars>
          <c:errBars>
            <c:errDir val="y"/>
            <c:errBarType val="both"/>
            <c:errValType val="cust"/>
            <c:noEndCap val="0"/>
            <c:plus>
              <c:numRef>
                <c:f>BC_pstat!$K$21:$K$36</c:f>
                <c:numCache>
                  <c:formatCode>General</c:formatCode>
                  <c:ptCount val="16"/>
                  <c:pt idx="0">
                    <c:v>2.2723407980311805E-3</c:v>
                  </c:pt>
                  <c:pt idx="1">
                    <c:v>2.2607052720595043E-3</c:v>
                  </c:pt>
                  <c:pt idx="2">
                    <c:v>2.2723407980311805E-3</c:v>
                  </c:pt>
                  <c:pt idx="3">
                    <c:v>2.2840610787961666E-3</c:v>
                  </c:pt>
                  <c:pt idx="4">
                    <c:v>2.2762382055439402E-3</c:v>
                  </c:pt>
                  <c:pt idx="5">
                    <c:v>2.2112964885801362E-3</c:v>
                  </c:pt>
                  <c:pt idx="6">
                    <c:v>2.0805234703409202E-3</c:v>
                  </c:pt>
                  <c:pt idx="7">
                    <c:v>1.9694037315756492E-3</c:v>
                  </c:pt>
                  <c:pt idx="8">
                    <c:v>1.8839466800740937E-3</c:v>
                  </c:pt>
                  <c:pt idx="9">
                    <c:v>1.8182314821563043E-3</c:v>
                  </c:pt>
                  <c:pt idx="10">
                    <c:v>1.7825093622892555E-3</c:v>
                  </c:pt>
                  <c:pt idx="11">
                    <c:v>1.7637088710456435E-3</c:v>
                  </c:pt>
                  <c:pt idx="12">
                    <c:v>1.7500608286385468E-3</c:v>
                  </c:pt>
                  <c:pt idx="13">
                    <c:v>1.7462972897051806E-3</c:v>
                  </c:pt>
                  <c:pt idx="14">
                    <c:v>1.7416863647162931E-3</c:v>
                  </c:pt>
                  <c:pt idx="15">
                    <c:v>1.7393237818471398E-3</c:v>
                  </c:pt>
                </c:numCache>
              </c:numRef>
            </c:plus>
            <c:minus>
              <c:numRef>
                <c:f>BC_pstat!$K$21:$K$36</c:f>
                <c:numCache>
                  <c:formatCode>General</c:formatCode>
                  <c:ptCount val="16"/>
                  <c:pt idx="0">
                    <c:v>2.2723407980311805E-3</c:v>
                  </c:pt>
                  <c:pt idx="1">
                    <c:v>2.2607052720595043E-3</c:v>
                  </c:pt>
                  <c:pt idx="2">
                    <c:v>2.2723407980311805E-3</c:v>
                  </c:pt>
                  <c:pt idx="3">
                    <c:v>2.2840610787961666E-3</c:v>
                  </c:pt>
                  <c:pt idx="4">
                    <c:v>2.2762382055439402E-3</c:v>
                  </c:pt>
                  <c:pt idx="5">
                    <c:v>2.2112964885801362E-3</c:v>
                  </c:pt>
                  <c:pt idx="6">
                    <c:v>2.0805234703409202E-3</c:v>
                  </c:pt>
                  <c:pt idx="7">
                    <c:v>1.9694037315756492E-3</c:v>
                  </c:pt>
                  <c:pt idx="8">
                    <c:v>1.8839466800740937E-3</c:v>
                  </c:pt>
                  <c:pt idx="9">
                    <c:v>1.8182314821563043E-3</c:v>
                  </c:pt>
                  <c:pt idx="10">
                    <c:v>1.7825093622892555E-3</c:v>
                  </c:pt>
                  <c:pt idx="11">
                    <c:v>1.7637088710456435E-3</c:v>
                  </c:pt>
                  <c:pt idx="12">
                    <c:v>1.7500608286385468E-3</c:v>
                  </c:pt>
                  <c:pt idx="13">
                    <c:v>1.7462972897051806E-3</c:v>
                  </c:pt>
                  <c:pt idx="14">
                    <c:v>1.7416863647162931E-3</c:v>
                  </c:pt>
                  <c:pt idx="15">
                    <c:v>1.7393237818471398E-3</c:v>
                  </c:pt>
                </c:numCache>
              </c:numRef>
            </c:minus>
          </c:errBars>
          <c:xVal>
            <c:numRef>
              <c:f>BC_pstat!$C$21:$C$36</c:f>
              <c:numCache>
                <c:formatCode>General</c:formatCode>
                <c:ptCount val="16"/>
                <c:pt idx="0">
                  <c:v>-7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numCache>
            </c:numRef>
          </c:xVal>
          <c:yVal>
            <c:numRef>
              <c:f>BC_pstat!$H$21:$H$36</c:f>
              <c:numCache>
                <c:formatCode>General</c:formatCode>
                <c:ptCount val="16"/>
                <c:pt idx="0">
                  <c:v>-0.4207535835773964</c:v>
                </c:pt>
                <c:pt idx="1">
                  <c:v>-0.41553763006197414</c:v>
                </c:pt>
                <c:pt idx="2">
                  <c:v>-0.4207535835773964</c:v>
                </c:pt>
                <c:pt idx="3">
                  <c:v>-0.42596953709281937</c:v>
                </c:pt>
                <c:pt idx="4">
                  <c:v>-0.42249223474920422</c:v>
                </c:pt>
                <c:pt idx="5">
                  <c:v>-0.39293516482847807</c:v>
                </c:pt>
                <c:pt idx="6">
                  <c:v>-0.32860507147160345</c:v>
                </c:pt>
                <c:pt idx="7">
                  <c:v>-0.26601362928653577</c:v>
                </c:pt>
                <c:pt idx="8">
                  <c:v>-0.20863814061689104</c:v>
                </c:pt>
                <c:pt idx="9">
                  <c:v>-0.15300130311905324</c:v>
                </c:pt>
                <c:pt idx="10">
                  <c:v>-0.11301232616748251</c:v>
                </c:pt>
                <c:pt idx="11">
                  <c:v>-8.5193907418563711E-2</c:v>
                </c:pt>
                <c:pt idx="12">
                  <c:v>-5.7375488669644967E-2</c:v>
                </c:pt>
                <c:pt idx="13">
                  <c:v>-4.6943581638800427E-2</c:v>
                </c:pt>
                <c:pt idx="14">
                  <c:v>-2.9557069920726195E-2</c:v>
                </c:pt>
                <c:pt idx="15">
                  <c:v>-1.3909209374459389E-2</c:v>
                </c:pt>
              </c:numCache>
            </c:numRef>
          </c:yVal>
          <c:smooth val="0"/>
        </c:ser>
        <c:ser>
          <c:idx val="1"/>
          <c:order val="1"/>
          <c:tx>
            <c:v>Re=1.1e5</c:v>
          </c:tx>
          <c:spPr>
            <a:ln w="28575">
              <a:noFill/>
            </a:ln>
          </c:spPr>
          <c:marker>
            <c:symbol val="circle"/>
            <c:size val="4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errBars>
            <c:errDir val="x"/>
            <c:errBarType val="both"/>
            <c:errValType val="cust"/>
            <c:noEndCap val="0"/>
            <c:plus>
              <c:numRef>
                <c:f>BC_pstat!$D$197:$D$212</c:f>
                <c:numCache>
                  <c:formatCode>General</c:formatCode>
                  <c:ptCount val="16"/>
                  <c:pt idx="0">
                    <c:v>2.8284271247461901E-2</c:v>
                  </c:pt>
                  <c:pt idx="1">
                    <c:v>0.18110770276274829</c:v>
                  </c:pt>
                  <c:pt idx="2">
                    <c:v>0.20099751242241798</c:v>
                  </c:pt>
                  <c:pt idx="3">
                    <c:v>0.22090722034374519</c:v>
                  </c:pt>
                  <c:pt idx="4">
                    <c:v>0.24083189157584603</c:v>
                  </c:pt>
                  <c:pt idx="5">
                    <c:v>0.26076809620810593</c:v>
                  </c:pt>
                  <c:pt idx="6">
                    <c:v>0.28071337695236398</c:v>
                  </c:pt>
                  <c:pt idx="7">
                    <c:v>0.30066592756745858</c:v>
                  </c:pt>
                  <c:pt idx="8">
                    <c:v>0.32062439083762873</c:v>
                  </c:pt>
                  <c:pt idx="9">
                    <c:v>0.34058772731852832</c:v>
                  </c:pt>
                  <c:pt idx="10">
                    <c:v>0.36055512754639879</c:v>
                  </c:pt>
                  <c:pt idx="11">
                    <c:v>0.38052595180880966</c:v>
                  </c:pt>
                  <c:pt idx="12">
                    <c:v>0.400499687890016</c:v>
                  </c:pt>
                  <c:pt idx="13">
                    <c:v>0.42047592083257318</c:v>
                  </c:pt>
                  <c:pt idx="14">
                    <c:v>0.44045431091090481</c:v>
                  </c:pt>
                  <c:pt idx="15">
                    <c:v>0.4604345773288544</c:v>
                  </c:pt>
                </c:numCache>
              </c:numRef>
            </c:plus>
            <c:minus>
              <c:numRef>
                <c:f>BC_pstat!$D$197:$D$212</c:f>
                <c:numCache>
                  <c:formatCode>General</c:formatCode>
                  <c:ptCount val="16"/>
                  <c:pt idx="0">
                    <c:v>2.8284271247461901E-2</c:v>
                  </c:pt>
                  <c:pt idx="1">
                    <c:v>0.18110770276274829</c:v>
                  </c:pt>
                  <c:pt idx="2">
                    <c:v>0.20099751242241798</c:v>
                  </c:pt>
                  <c:pt idx="3">
                    <c:v>0.22090722034374519</c:v>
                  </c:pt>
                  <c:pt idx="4">
                    <c:v>0.24083189157584603</c:v>
                  </c:pt>
                  <c:pt idx="5">
                    <c:v>0.26076809620810593</c:v>
                  </c:pt>
                  <c:pt idx="6">
                    <c:v>0.28071337695236398</c:v>
                  </c:pt>
                  <c:pt idx="7">
                    <c:v>0.30066592756745858</c:v>
                  </c:pt>
                  <c:pt idx="8">
                    <c:v>0.32062439083762873</c:v>
                  </c:pt>
                  <c:pt idx="9">
                    <c:v>0.34058772731852832</c:v>
                  </c:pt>
                  <c:pt idx="10">
                    <c:v>0.36055512754639879</c:v>
                  </c:pt>
                  <c:pt idx="11">
                    <c:v>0.38052595180880966</c:v>
                  </c:pt>
                  <c:pt idx="12">
                    <c:v>0.400499687890016</c:v>
                  </c:pt>
                  <c:pt idx="13">
                    <c:v>0.42047592083257318</c:v>
                  </c:pt>
                  <c:pt idx="14">
                    <c:v>0.44045431091090481</c:v>
                  </c:pt>
                  <c:pt idx="15">
                    <c:v>0.4604345773288544</c:v>
                  </c:pt>
                </c:numCache>
              </c:numRef>
            </c:minus>
          </c:errBars>
          <c:errBars>
            <c:errDir val="y"/>
            <c:errBarType val="both"/>
            <c:errValType val="cust"/>
            <c:noEndCap val="0"/>
            <c:plus>
              <c:numRef>
                <c:f>BC_pstat!$K$197:$K$212</c:f>
                <c:numCache>
                  <c:formatCode>General</c:formatCode>
                  <c:ptCount val="16"/>
                  <c:pt idx="0">
                    <c:v>1.5883679233238079E-2</c:v>
                  </c:pt>
                  <c:pt idx="1">
                    <c:v>1.6279984782348225E-2</c:v>
                  </c:pt>
                  <c:pt idx="2">
                    <c:v>1.6279984782348225E-2</c:v>
                  </c:pt>
                  <c:pt idx="3">
                    <c:v>1.6279984782348225E-2</c:v>
                  </c:pt>
                  <c:pt idx="4">
                    <c:v>1.6484231548399925E-2</c:v>
                  </c:pt>
                  <c:pt idx="5">
                    <c:v>1.6079750099463667E-2</c:v>
                  </c:pt>
                  <c:pt idx="6">
                    <c:v>1.532203113189942E-2</c:v>
                  </c:pt>
                  <c:pt idx="7">
                    <c:v>1.4484559740890392E-2</c:v>
                  </c:pt>
                  <c:pt idx="8">
                    <c:v>1.3916060101572264E-2</c:v>
                  </c:pt>
                  <c:pt idx="9">
                    <c:v>1.3450282161407579E-2</c:v>
                  </c:pt>
                  <c:pt idx="10">
                    <c:v>1.317500561924932E-2</c:v>
                  </c:pt>
                  <c:pt idx="11">
                    <c:v>1.2967785149839083E-2</c:v>
                  </c:pt>
                  <c:pt idx="12">
                    <c:v>1.2869115120573279E-2</c:v>
                  </c:pt>
                  <c:pt idx="13">
                    <c:v>1.283191825476168E-2</c:v>
                  </c:pt>
                  <c:pt idx="14">
                    <c:v>1.2782154053365863E-2</c:v>
                  </c:pt>
                  <c:pt idx="15">
                    <c:v>1.2769682700864159E-2</c:v>
                  </c:pt>
                </c:numCache>
              </c:numRef>
            </c:plus>
            <c:minus>
              <c:numRef>
                <c:f>BC_pstat!$K$197:$K$212</c:f>
                <c:numCache>
                  <c:formatCode>General</c:formatCode>
                  <c:ptCount val="16"/>
                  <c:pt idx="0">
                    <c:v>1.5883679233238079E-2</c:v>
                  </c:pt>
                  <c:pt idx="1">
                    <c:v>1.6279984782348225E-2</c:v>
                  </c:pt>
                  <c:pt idx="2">
                    <c:v>1.6279984782348225E-2</c:v>
                  </c:pt>
                  <c:pt idx="3">
                    <c:v>1.6279984782348225E-2</c:v>
                  </c:pt>
                  <c:pt idx="4">
                    <c:v>1.6484231548399925E-2</c:v>
                  </c:pt>
                  <c:pt idx="5">
                    <c:v>1.6079750099463667E-2</c:v>
                  </c:pt>
                  <c:pt idx="6">
                    <c:v>1.532203113189942E-2</c:v>
                  </c:pt>
                  <c:pt idx="7">
                    <c:v>1.4484559740890392E-2</c:v>
                  </c:pt>
                  <c:pt idx="8">
                    <c:v>1.3916060101572264E-2</c:v>
                  </c:pt>
                  <c:pt idx="9">
                    <c:v>1.3450282161407579E-2</c:v>
                  </c:pt>
                  <c:pt idx="10">
                    <c:v>1.317500561924932E-2</c:v>
                  </c:pt>
                  <c:pt idx="11">
                    <c:v>1.2967785149839083E-2</c:v>
                  </c:pt>
                  <c:pt idx="12">
                    <c:v>1.2869115120573279E-2</c:v>
                  </c:pt>
                  <c:pt idx="13">
                    <c:v>1.283191825476168E-2</c:v>
                  </c:pt>
                  <c:pt idx="14">
                    <c:v>1.2782154053365863E-2</c:v>
                  </c:pt>
                  <c:pt idx="15">
                    <c:v>1.2769682700864159E-2</c:v>
                  </c:pt>
                </c:numCache>
              </c:numRef>
            </c:minus>
          </c:errBars>
          <c:xVal>
            <c:numRef>
              <c:f>BC_pstat!$C$197:$C$212</c:f>
              <c:numCache>
                <c:formatCode>General</c:formatCode>
                <c:ptCount val="16"/>
                <c:pt idx="0">
                  <c:v>-7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numCache>
            </c:numRef>
          </c:xVal>
          <c:yVal>
            <c:numRef>
              <c:f>BC_pstat!$H$197:$H$212</c:f>
              <c:numCache>
                <c:formatCode>General</c:formatCode>
                <c:ptCount val="16"/>
                <c:pt idx="0">
                  <c:v>-0.37020016339869355</c:v>
                </c:pt>
                <c:pt idx="1">
                  <c:v>-0.39573120915032678</c:v>
                </c:pt>
                <c:pt idx="2">
                  <c:v>-0.39573120915032678</c:v>
                </c:pt>
                <c:pt idx="3">
                  <c:v>-0.39573120915032678</c:v>
                </c:pt>
                <c:pt idx="4">
                  <c:v>-0.40849673202614378</c:v>
                </c:pt>
                <c:pt idx="5">
                  <c:v>-0.38296568627451061</c:v>
                </c:pt>
                <c:pt idx="6">
                  <c:v>-0.33190359477124243</c:v>
                </c:pt>
                <c:pt idx="7">
                  <c:v>-0.26807598039215735</c:v>
                </c:pt>
                <c:pt idx="8">
                  <c:v>-0.21701388888888909</c:v>
                </c:pt>
                <c:pt idx="9">
                  <c:v>-0.16595179738562091</c:v>
                </c:pt>
                <c:pt idx="10">
                  <c:v>-0.12765522875816987</c:v>
                </c:pt>
                <c:pt idx="11">
                  <c:v>-8.935866013071915E-2</c:v>
                </c:pt>
                <c:pt idx="12">
                  <c:v>-6.3827614379084963E-2</c:v>
                </c:pt>
                <c:pt idx="13">
                  <c:v>-5.1062091503267973E-2</c:v>
                </c:pt>
                <c:pt idx="14">
                  <c:v>-2.5531045751634032E-2</c:v>
                </c:pt>
                <c:pt idx="15">
                  <c:v>-1.2765522875816993E-2</c:v>
                </c:pt>
              </c:numCache>
            </c:numRef>
          </c:yVal>
          <c:smooth val="0"/>
        </c:ser>
        <c:ser>
          <c:idx val="2"/>
          <c:order val="2"/>
          <c:tx>
            <c:v>Re=0.74e5</c:v>
          </c:tx>
          <c:spPr>
            <a:ln w="28575">
              <a:noFill/>
            </a:ln>
          </c:spPr>
          <c:marker>
            <c:symbol val="circle"/>
            <c:size val="4"/>
            <c:spPr>
              <a:solidFill>
                <a:srgbClr val="00B0F0"/>
              </a:solidFill>
            </c:spPr>
          </c:marker>
          <c:errBars>
            <c:errDir val="x"/>
            <c:errBarType val="both"/>
            <c:errValType val="cust"/>
            <c:noEndCap val="0"/>
            <c:plus>
              <c:numRef>
                <c:f>BC_pstat!$D$229:$D$244</c:f>
                <c:numCache>
                  <c:formatCode>General</c:formatCode>
                  <c:ptCount val="16"/>
                  <c:pt idx="0">
                    <c:v>2.8284271247461901E-2</c:v>
                  </c:pt>
                  <c:pt idx="1">
                    <c:v>0.18110770276274829</c:v>
                  </c:pt>
                  <c:pt idx="2">
                    <c:v>0.20099751242241798</c:v>
                  </c:pt>
                  <c:pt idx="3">
                    <c:v>0.22090722034374519</c:v>
                  </c:pt>
                  <c:pt idx="4">
                    <c:v>0.24083189157584603</c:v>
                  </c:pt>
                  <c:pt idx="5">
                    <c:v>0.26076809620810593</c:v>
                  </c:pt>
                  <c:pt idx="6">
                    <c:v>0.28071337695236398</c:v>
                  </c:pt>
                  <c:pt idx="7">
                    <c:v>0.30066592756745858</c:v>
                  </c:pt>
                  <c:pt idx="8">
                    <c:v>0.32062439083762873</c:v>
                  </c:pt>
                  <c:pt idx="9">
                    <c:v>0.34058772731852832</c:v>
                  </c:pt>
                  <c:pt idx="10">
                    <c:v>0.36055512754639879</c:v>
                  </c:pt>
                  <c:pt idx="11">
                    <c:v>0.38052595180880966</c:v>
                  </c:pt>
                  <c:pt idx="12">
                    <c:v>0.400499687890016</c:v>
                  </c:pt>
                  <c:pt idx="13">
                    <c:v>0.42047592083257318</c:v>
                  </c:pt>
                  <c:pt idx="14">
                    <c:v>0.44045431091090481</c:v>
                  </c:pt>
                  <c:pt idx="15">
                    <c:v>0.4604345773288544</c:v>
                  </c:pt>
                </c:numCache>
              </c:numRef>
            </c:plus>
            <c:minus>
              <c:numRef>
                <c:f>BC_pstat!$D$229:$D$244</c:f>
                <c:numCache>
                  <c:formatCode>General</c:formatCode>
                  <c:ptCount val="16"/>
                  <c:pt idx="0">
                    <c:v>2.8284271247461901E-2</c:v>
                  </c:pt>
                  <c:pt idx="1">
                    <c:v>0.18110770276274829</c:v>
                  </c:pt>
                  <c:pt idx="2">
                    <c:v>0.20099751242241798</c:v>
                  </c:pt>
                  <c:pt idx="3">
                    <c:v>0.22090722034374519</c:v>
                  </c:pt>
                  <c:pt idx="4">
                    <c:v>0.24083189157584603</c:v>
                  </c:pt>
                  <c:pt idx="5">
                    <c:v>0.26076809620810593</c:v>
                  </c:pt>
                  <c:pt idx="6">
                    <c:v>0.28071337695236398</c:v>
                  </c:pt>
                  <c:pt idx="7">
                    <c:v>0.30066592756745858</c:v>
                  </c:pt>
                  <c:pt idx="8">
                    <c:v>0.32062439083762873</c:v>
                  </c:pt>
                  <c:pt idx="9">
                    <c:v>0.34058772731852832</c:v>
                  </c:pt>
                  <c:pt idx="10">
                    <c:v>0.36055512754639879</c:v>
                  </c:pt>
                  <c:pt idx="11">
                    <c:v>0.38052595180880966</c:v>
                  </c:pt>
                  <c:pt idx="12">
                    <c:v>0.400499687890016</c:v>
                  </c:pt>
                  <c:pt idx="13">
                    <c:v>0.42047592083257318</c:v>
                  </c:pt>
                  <c:pt idx="14">
                    <c:v>0.44045431091090481</c:v>
                  </c:pt>
                  <c:pt idx="15">
                    <c:v>0.4604345773288544</c:v>
                  </c:pt>
                </c:numCache>
              </c:numRef>
            </c:minus>
          </c:errBars>
          <c:errBars>
            <c:errDir val="y"/>
            <c:errBarType val="both"/>
            <c:errValType val="cust"/>
            <c:noEndCap val="0"/>
            <c:plus>
              <c:numRef>
                <c:f>BC_pstat!$K$229:$K$244</c:f>
                <c:numCache>
                  <c:formatCode>General</c:formatCode>
                  <c:ptCount val="16"/>
                  <c:pt idx="0">
                    <c:v>3.4869845218307452E-2</c:v>
                  </c:pt>
                  <c:pt idx="1">
                    <c:v>3.5152518477225704E-2</c:v>
                  </c:pt>
                  <c:pt idx="2">
                    <c:v>3.5439308213137607E-2</c:v>
                  </c:pt>
                  <c:pt idx="3">
                    <c:v>3.5439308213137607E-2</c:v>
                  </c:pt>
                  <c:pt idx="4">
                    <c:v>3.5343260404273498E-2</c:v>
                  </c:pt>
                  <c:pt idx="5">
                    <c:v>3.477655296299461E-2</c:v>
                  </c:pt>
                  <c:pt idx="6">
                    <c:v>3.2932534916862238E-2</c:v>
                  </c:pt>
                  <c:pt idx="7">
                    <c:v>3.1690286206593012E-2</c:v>
                  </c:pt>
                  <c:pt idx="8">
                    <c:v>3.0189037511415096E-2</c:v>
                  </c:pt>
                  <c:pt idx="9">
                    <c:v>2.9277817455102304E-2</c:v>
                  </c:pt>
                  <c:pt idx="10">
                    <c:v>2.8811402247523852E-2</c:v>
                  </c:pt>
                  <c:pt idx="11">
                    <c:v>2.8441142583276222E-2</c:v>
                  </c:pt>
                  <c:pt idx="12">
                    <c:v>2.8301877386457803E-2</c:v>
                  </c:pt>
                  <c:pt idx="13">
                    <c:v>2.8185964956467604E-2</c:v>
                  </c:pt>
                  <c:pt idx="14">
                    <c:v>2.815256851332858E-2</c:v>
                  </c:pt>
                  <c:pt idx="15">
                    <c:v>2.8141427558337182E-2</c:v>
                  </c:pt>
                </c:numCache>
              </c:numRef>
            </c:plus>
            <c:minus>
              <c:numRef>
                <c:f>BC_pstat!$K$229:$K$244</c:f>
                <c:numCache>
                  <c:formatCode>General</c:formatCode>
                  <c:ptCount val="16"/>
                  <c:pt idx="0">
                    <c:v>3.4869845218307452E-2</c:v>
                  </c:pt>
                  <c:pt idx="1">
                    <c:v>3.5152518477225704E-2</c:v>
                  </c:pt>
                  <c:pt idx="2">
                    <c:v>3.5439308213137607E-2</c:v>
                  </c:pt>
                  <c:pt idx="3">
                    <c:v>3.5439308213137607E-2</c:v>
                  </c:pt>
                  <c:pt idx="4">
                    <c:v>3.5343260404273498E-2</c:v>
                  </c:pt>
                  <c:pt idx="5">
                    <c:v>3.477655296299461E-2</c:v>
                  </c:pt>
                  <c:pt idx="6">
                    <c:v>3.2932534916862238E-2</c:v>
                  </c:pt>
                  <c:pt idx="7">
                    <c:v>3.1690286206593012E-2</c:v>
                  </c:pt>
                  <c:pt idx="8">
                    <c:v>3.0189037511415096E-2</c:v>
                  </c:pt>
                  <c:pt idx="9">
                    <c:v>2.9277817455102304E-2</c:v>
                  </c:pt>
                  <c:pt idx="10">
                    <c:v>2.8811402247523852E-2</c:v>
                  </c:pt>
                  <c:pt idx="11">
                    <c:v>2.8441142583276222E-2</c:v>
                  </c:pt>
                  <c:pt idx="12">
                    <c:v>2.8301877386457803E-2</c:v>
                  </c:pt>
                  <c:pt idx="13">
                    <c:v>2.8185964956467604E-2</c:v>
                  </c:pt>
                  <c:pt idx="14">
                    <c:v>2.815256851332858E-2</c:v>
                  </c:pt>
                  <c:pt idx="15">
                    <c:v>2.8141427558337182E-2</c:v>
                  </c:pt>
                </c:numCache>
              </c:numRef>
            </c:minus>
          </c:errBars>
          <c:xVal>
            <c:numRef>
              <c:f>BC_pstat!$C$229:$C$244</c:f>
              <c:numCache>
                <c:formatCode>General</c:formatCode>
                <c:ptCount val="16"/>
                <c:pt idx="0">
                  <c:v>-7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numCache>
            </c:numRef>
          </c:xVal>
          <c:yVal>
            <c:numRef>
              <c:f>BC_pstat!$H$229:$H$244</c:f>
              <c:numCache>
                <c:formatCode>General</c:formatCode>
                <c:ptCount val="16"/>
                <c:pt idx="0">
                  <c:v>-0.27169298692477545</c:v>
                </c:pt>
                <c:pt idx="1">
                  <c:v>-0.27796282508457815</c:v>
                </c:pt>
                <c:pt idx="2">
                  <c:v>-0.28423266324438046</c:v>
                </c:pt>
                <c:pt idx="3">
                  <c:v>-0.28423266324438046</c:v>
                </c:pt>
                <c:pt idx="4">
                  <c:v>-0.2821427171911125</c:v>
                </c:pt>
                <c:pt idx="5">
                  <c:v>-0.2696030408715071</c:v>
                </c:pt>
                <c:pt idx="6">
                  <c:v>-0.22571417375289038</c:v>
                </c:pt>
                <c:pt idx="7">
                  <c:v>-0.19227503690060987</c:v>
                </c:pt>
                <c:pt idx="8">
                  <c:v>-0.14420627767545754</c:v>
                </c:pt>
                <c:pt idx="9">
                  <c:v>-0.10658724871664262</c:v>
                </c:pt>
                <c:pt idx="10">
                  <c:v>-8.1507896077432765E-2</c:v>
                </c:pt>
                <c:pt idx="11">
                  <c:v>-5.4338597384955077E-2</c:v>
                </c:pt>
                <c:pt idx="12">
                  <c:v>-3.9708975012082502E-2</c:v>
                </c:pt>
                <c:pt idx="13">
                  <c:v>-2.0899460532675006E-2</c:v>
                </c:pt>
                <c:pt idx="14">
                  <c:v>-1.0449730266337528E-2</c:v>
                </c:pt>
                <c:pt idx="15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69941904"/>
        <c:axId val="1869950064"/>
      </c:scatterChart>
      <c:valAx>
        <c:axId val="18699419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u-HU" sz="1400">
                    <a:latin typeface="Times New Roman" pitchFamily="18" charset="0"/>
                    <a:cs typeface="Times New Roman" pitchFamily="18" charset="0"/>
                  </a:rPr>
                  <a:t>x/h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defRPr>
            </a:pPr>
            <a:endParaRPr lang="hu-HU"/>
          </a:p>
        </c:txPr>
        <c:crossAx val="1869950064"/>
        <c:crosses val="autoZero"/>
        <c:crossBetween val="midCat"/>
      </c:valAx>
      <c:valAx>
        <c:axId val="186995006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u-HU" sz="1400">
                    <a:latin typeface="Times New Roman" pitchFamily="18" charset="0"/>
                    <a:cs typeface="Times New Roman" pitchFamily="18" charset="0"/>
                  </a:rPr>
                  <a:t>(p</a:t>
                </a:r>
                <a:r>
                  <a:rPr lang="hu-HU" sz="1400" baseline="-25000">
                    <a:latin typeface="Times New Roman" pitchFamily="18" charset="0"/>
                    <a:cs typeface="Times New Roman" pitchFamily="18" charset="0"/>
                  </a:rPr>
                  <a:t>stat</a:t>
                </a:r>
                <a:r>
                  <a:rPr lang="hu-HU" sz="1400">
                    <a:latin typeface="Times New Roman" pitchFamily="18" charset="0"/>
                    <a:cs typeface="Times New Roman" pitchFamily="18" charset="0"/>
                  </a:rPr>
                  <a:t>-p</a:t>
                </a:r>
                <a:r>
                  <a:rPr lang="hu-HU" sz="1400" baseline="-2500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hu-HU" sz="1400">
                    <a:latin typeface="Times New Roman" pitchFamily="18" charset="0"/>
                    <a:cs typeface="Times New Roman" pitchFamily="18" charset="0"/>
                  </a:rPr>
                  <a:t>)/p</a:t>
                </a:r>
                <a:r>
                  <a:rPr lang="hu-HU" sz="1400" baseline="-25000">
                    <a:latin typeface="Times New Roman" pitchFamily="18" charset="0"/>
                    <a:cs typeface="Times New Roman" pitchFamily="18" charset="0"/>
                  </a:rPr>
                  <a:t>dyn,1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hu-HU"/>
          </a:p>
        </c:txPr>
        <c:crossAx val="1869941904"/>
        <c:crossesAt val="-10"/>
        <c:crossBetween val="midCat"/>
      </c:valAx>
    </c:plotArea>
    <c:legend>
      <c:legendPos val="r"/>
      <c:layout>
        <c:manualLayout>
          <c:xMode val="edge"/>
          <c:yMode val="edge"/>
          <c:x val="0.69227607712770678"/>
          <c:y val="0.47493114991060897"/>
          <c:w val="0.26895647507419845"/>
          <c:h val="0.25366915250157346"/>
        </c:manualLayout>
      </c:layout>
      <c:overlay val="0"/>
      <c:txPr>
        <a:bodyPr/>
        <a:lstStyle/>
        <a:p>
          <a:pPr>
            <a:defRPr sz="1400"/>
          </a:pPr>
          <a:endParaRPr lang="hu-HU"/>
        </a:p>
      </c:txPr>
    </c:legend>
    <c:plotVisOnly val="1"/>
    <c:dispBlanksAs val="gap"/>
    <c:showDLblsOverMax val="0"/>
  </c:chart>
  <c:spPr>
    <a:solidFill>
      <a:prstClr val="white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u-HU" dirty="0">
                <a:latin typeface="Times New Roman" pitchFamily="18" charset="0"/>
                <a:cs typeface="Times New Roman" pitchFamily="18" charset="0"/>
              </a:rPr>
              <a:t>Veszteségtényező</a:t>
            </a:r>
            <a:r>
              <a:rPr lang="hu-HU" baseline="0" dirty="0">
                <a:latin typeface="Times New Roman" pitchFamily="18" charset="0"/>
                <a:cs typeface="Times New Roman" pitchFamily="18" charset="0"/>
              </a:rPr>
              <a:t> a Re-szám függvényében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5"/>
            <c:spPr>
              <a:solidFill>
                <a:sysClr val="windowText" lastClr="000000"/>
              </a:solidFill>
            </c:spPr>
          </c:marker>
          <c:errBars>
            <c:errDir val="y"/>
            <c:errBarType val="both"/>
            <c:errValType val="cust"/>
            <c:noEndCap val="0"/>
            <c:plus>
              <c:numRef>
                <c:f>cpl_Re!$L$18:$L$31</c:f>
                <c:numCache>
                  <c:formatCode>General</c:formatCode>
                  <c:ptCount val="14"/>
                  <c:pt idx="0">
                    <c:v>4.6268008021090505E-3</c:v>
                  </c:pt>
                  <c:pt idx="1">
                    <c:v>4.7370532258428407E-3</c:v>
                  </c:pt>
                  <c:pt idx="2">
                    <c:v>4.8403617465862768E-3</c:v>
                  </c:pt>
                  <c:pt idx="3">
                    <c:v>4.9765309077059354E-3</c:v>
                  </c:pt>
                  <c:pt idx="4">
                    <c:v>5.1971204977849274E-3</c:v>
                  </c:pt>
                  <c:pt idx="5">
                    <c:v>5.5677836500403382E-3</c:v>
                  </c:pt>
                  <c:pt idx="6">
                    <c:v>6.0204768711204105E-3</c:v>
                  </c:pt>
                  <c:pt idx="7">
                    <c:v>6.3992603839324435E-3</c:v>
                  </c:pt>
                  <c:pt idx="8">
                    <c:v>7.3219888443103913E-3</c:v>
                  </c:pt>
                  <c:pt idx="9">
                    <c:v>8.9034586348873922E-3</c:v>
                  </c:pt>
                  <c:pt idx="10">
                    <c:v>1.1244295831968341E-2</c:v>
                  </c:pt>
                  <c:pt idx="11">
                    <c:v>1.6387038138248083E-2</c:v>
                  </c:pt>
                  <c:pt idx="12">
                    <c:v>2.5953355692225226E-2</c:v>
                  </c:pt>
                  <c:pt idx="13">
                    <c:v>3.3277600200171981E-2</c:v>
                  </c:pt>
                </c:numCache>
              </c:numRef>
            </c:plus>
            <c:minus>
              <c:numRef>
                <c:f>cpl_Re!$L$18:$L$31</c:f>
                <c:numCache>
                  <c:formatCode>General</c:formatCode>
                  <c:ptCount val="14"/>
                  <c:pt idx="0">
                    <c:v>4.6268008021090505E-3</c:v>
                  </c:pt>
                  <c:pt idx="1">
                    <c:v>4.7370532258428407E-3</c:v>
                  </c:pt>
                  <c:pt idx="2">
                    <c:v>4.8403617465862768E-3</c:v>
                  </c:pt>
                  <c:pt idx="3">
                    <c:v>4.9765309077059354E-3</c:v>
                  </c:pt>
                  <c:pt idx="4">
                    <c:v>5.1971204977849274E-3</c:v>
                  </c:pt>
                  <c:pt idx="5">
                    <c:v>5.5677836500403382E-3</c:v>
                  </c:pt>
                  <c:pt idx="6">
                    <c:v>6.0204768711204105E-3</c:v>
                  </c:pt>
                  <c:pt idx="7">
                    <c:v>6.3992603839324435E-3</c:v>
                  </c:pt>
                  <c:pt idx="8">
                    <c:v>7.3219888443103913E-3</c:v>
                  </c:pt>
                  <c:pt idx="9">
                    <c:v>8.9034586348873922E-3</c:v>
                  </c:pt>
                  <c:pt idx="10">
                    <c:v>1.1244295831968341E-2</c:v>
                  </c:pt>
                  <c:pt idx="11">
                    <c:v>1.6387038138248083E-2</c:v>
                  </c:pt>
                  <c:pt idx="12">
                    <c:v>2.5953355692225226E-2</c:v>
                  </c:pt>
                  <c:pt idx="13">
                    <c:v>3.3277600200171981E-2</c:v>
                  </c:pt>
                </c:numCache>
              </c:numRef>
            </c:minus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numRef>
              <c:f>cpl_Re!$A$18:$A$31</c:f>
              <c:numCache>
                <c:formatCode>0</c:formatCode>
                <c:ptCount val="14"/>
                <c:pt idx="0">
                  <c:v>298622.69176324084</c:v>
                </c:pt>
                <c:pt idx="1">
                  <c:v>285146.2768381504</c:v>
                </c:pt>
                <c:pt idx="2">
                  <c:v>274523.88795682392</c:v>
                </c:pt>
                <c:pt idx="3">
                  <c:v>263388.74580821156</c:v>
                </c:pt>
                <c:pt idx="4">
                  <c:v>248814.81893202721</c:v>
                </c:pt>
                <c:pt idx="5">
                  <c:v>229639.37111066267</c:v>
                </c:pt>
                <c:pt idx="6">
                  <c:v>212479.20969917355</c:v>
                </c:pt>
                <c:pt idx="7">
                  <c:v>200595.74895598044</c:v>
                </c:pt>
                <c:pt idx="8">
                  <c:v>180938.70783560781</c:v>
                </c:pt>
                <c:pt idx="9">
                  <c:v>158514.05128789472</c:v>
                </c:pt>
                <c:pt idx="10">
                  <c:v>137196.4049935303</c:v>
                </c:pt>
                <c:pt idx="11">
                  <c:v>109874.63180045232</c:v>
                </c:pt>
                <c:pt idx="12">
                  <c:v>85871.529581833063</c:v>
                </c:pt>
                <c:pt idx="13">
                  <c:v>74002.037025932063</c:v>
                </c:pt>
              </c:numCache>
            </c:numRef>
          </c:xVal>
          <c:yVal>
            <c:numRef>
              <c:f>cpl_Re!$G$18:$G$31</c:f>
              <c:numCache>
                <c:formatCode>0.000</c:formatCode>
                <c:ptCount val="14"/>
                <c:pt idx="0">
                  <c:v>0.44964641642260367</c:v>
                </c:pt>
                <c:pt idx="1">
                  <c:v>0.45088708119500964</c:v>
                </c:pt>
                <c:pt idx="2">
                  <c:v>0.4527679449499234</c:v>
                </c:pt>
                <c:pt idx="3">
                  <c:v>0.45023343524607479</c:v>
                </c:pt>
                <c:pt idx="4">
                  <c:v>0.44715455896698053</c:v>
                </c:pt>
                <c:pt idx="5">
                  <c:v>0.449962534817478</c:v>
                </c:pt>
                <c:pt idx="6">
                  <c:v>0.44188106204739841</c:v>
                </c:pt>
                <c:pt idx="7">
                  <c:v>0.45152406089115721</c:v>
                </c:pt>
                <c:pt idx="8">
                  <c:v>0.45091463558493705</c:v>
                </c:pt>
                <c:pt idx="9">
                  <c:v>0.45422109323229315</c:v>
                </c:pt>
                <c:pt idx="10">
                  <c:v>0.46397127716226644</c:v>
                </c:pt>
                <c:pt idx="11">
                  <c:v>0.49495556309015676</c:v>
                </c:pt>
                <c:pt idx="12">
                  <c:v>0.50986489743337482</c:v>
                </c:pt>
                <c:pt idx="13">
                  <c:v>0.51380437513749844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69948976"/>
        <c:axId val="1869950608"/>
      </c:scatterChart>
      <c:valAx>
        <c:axId val="1869948976"/>
        <c:scaling>
          <c:logBase val="10"/>
          <c:orientation val="minMax"/>
          <c:min val="10000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hu-HU" sz="1400">
                    <a:latin typeface="Times New Roman" pitchFamily="18" charset="0"/>
                    <a:cs typeface="Times New Roman" pitchFamily="18" charset="0"/>
                  </a:rPr>
                  <a:t>Reynolds szám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hu-HU"/>
          </a:p>
        </c:txPr>
        <c:crossAx val="1869950608"/>
        <c:crosses val="autoZero"/>
        <c:crossBetween val="midCat"/>
      </c:valAx>
      <c:valAx>
        <c:axId val="1869950608"/>
        <c:scaling>
          <c:orientation val="minMax"/>
          <c:min val="0.4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l-GR" sz="1600" dirty="0">
                    <a:latin typeface="Times New Roman" pitchFamily="18" charset="0"/>
                    <a:cs typeface="Times New Roman" pitchFamily="18" charset="0"/>
                  </a:rPr>
                  <a:t>ζ</a:t>
                </a:r>
                <a:r>
                  <a:rPr lang="hu-HU" sz="1600" baseline="-25000" dirty="0">
                    <a:latin typeface="Times New Roman" pitchFamily="18" charset="0"/>
                    <a:cs typeface="Times New Roman" pitchFamily="18" charset="0"/>
                  </a:rPr>
                  <a:t>m,BC</a:t>
                </a:r>
              </a:p>
            </c:rich>
          </c:tx>
          <c:layout>
            <c:manualLayout>
              <c:xMode val="edge"/>
              <c:yMode val="edge"/>
              <c:x val="2.2757328038820062E-2"/>
              <c:y val="0.44219406460506655"/>
            </c:manualLayout>
          </c:layout>
          <c:overlay val="0"/>
        </c:title>
        <c:numFmt formatCode="0.00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hu-HU"/>
          </a:p>
        </c:txPr>
        <c:crossAx val="1869948976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0.36364</cdr:x>
      <cdr:y>0.17626</cdr:y>
    </cdr:from>
    <cdr:to>
      <cdr:x>0.85455</cdr:x>
      <cdr:y>0.28643</cdr:y>
    </cdr:to>
    <cdr:sp macro="" textlink="">
      <cdr:nvSpPr>
        <cdr:cNvPr id="2" name="Szövegdoboz 1"/>
        <cdr:cNvSpPr txBox="1"/>
      </cdr:nvSpPr>
      <cdr:spPr>
        <a:xfrm xmlns:a="http://schemas.openxmlformats.org/drawingml/2006/main">
          <a:off x="1440160" y="576064"/>
          <a:ext cx="1944216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hu-H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Analitikus megoldás</a:t>
          </a:r>
          <a:endParaRPr lang="hu-HU" sz="16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ED453-4295-4090-BC19-8B8ED3DC9597}" type="datetimeFigureOut">
              <a:rPr lang="hu-HU" smtClean="0"/>
              <a:pPr/>
              <a:t>2015. 09. 27.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41EF52-E654-4BFF-BFC3-F5533A4A92D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88827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11712B-FC7A-44EF-9ED2-C01F30C80243}" type="datetimeFigureOut">
              <a:rPr lang="hu-HU" smtClean="0"/>
              <a:pPr/>
              <a:t>2015. 09. 27.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7DDD8-857F-42B9-BAA0-F3B9009C6C7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19688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7DDD8-857F-42B9-BAA0-F3B9009C6C7C}" type="slidenum">
              <a:rPr lang="hu-HU" smtClean="0"/>
              <a:pPr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4834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7DDD8-857F-42B9-BAA0-F3B9009C6C7C}" type="slidenum">
              <a:rPr lang="hu-HU" smtClean="0"/>
              <a:pPr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73094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4E51-0071-4271-BC93-6B0732844975}" type="datetime1">
              <a:rPr lang="hu-HU" smtClean="0"/>
              <a:pPr/>
              <a:t>2015. 09. 27.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Áramszünet előadás  2011.02.25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Téglalap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7206-A8F6-4B43-A4D2-5541630EEE6D}" type="datetime1">
              <a:rPr lang="hu-HU" smtClean="0"/>
              <a:pPr/>
              <a:t>2015. 09. 27.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Áramszünet előadás  2011.02.25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DF557-0B47-47A5-B2B7-5E6D6C3CE93E}" type="datetime1">
              <a:rPr lang="hu-HU" smtClean="0"/>
              <a:pPr/>
              <a:t>2015. 09. 27.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Áramszünet előadás  2011.02.25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5EE4E-7284-4A6E-9067-6135FA3603DC}" type="datetime1">
              <a:rPr lang="hu-HU" smtClean="0"/>
              <a:pPr/>
              <a:t>2015. 09. 27.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Áramszünet előadás  2011.02.25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F2AA4-F0D8-424F-A127-6772A4EAB011}" type="datetime1">
              <a:rPr lang="hu-HU" smtClean="0"/>
              <a:pPr/>
              <a:t>2015. 09. 27.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Áramszünet előadás  2011.02.25</a:t>
            </a: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9237-94BE-46B6-82A2-4E8F6C6B0F8F}" type="datetime1">
              <a:rPr lang="hu-HU" smtClean="0"/>
              <a:pPr/>
              <a:t>2015. 09. 27.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Áramszünet előadás  2011.02.25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D150C-715D-4DBE-9D71-42C35FAB3AA5}" type="datetime1">
              <a:rPr lang="hu-HU" smtClean="0"/>
              <a:pPr/>
              <a:t>2015. 09. 27.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Áramszünet előadás  2011.02.25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A7B-416E-4E82-9331-376B10C0B7DA}" type="datetime1">
              <a:rPr lang="hu-HU" smtClean="0"/>
              <a:pPr/>
              <a:t>2015. 09. 27.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Áramszünet előadás  2011.02.25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2" name="Téglalap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8986BA9-5119-47DD-8C7E-B4BE03B73D32}" type="datetime1">
              <a:rPr lang="hu-HU" smtClean="0"/>
              <a:pPr/>
              <a:t>2015. 09. 27.</a:t>
            </a:fld>
            <a:endParaRPr lang="hu-HU"/>
          </a:p>
        </p:txBody>
      </p:sp>
      <p:sp>
        <p:nvSpPr>
          <p:cNvPr id="11" name="Téglalap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hu-HU" smtClean="0"/>
              <a:t>Áramszünet előadás  2011.02.25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56B8587-26C5-4E79-ACE2-70AE8AB9B9F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D851A-4697-4A26-A100-2F7100BCA47F}" type="datetime1">
              <a:rPr lang="hu-HU" smtClean="0"/>
              <a:pPr/>
              <a:t>2015. 09. 27.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Áramszünet előadás  2011.02.25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520A-5ADA-4E7B-89C8-DF6FB13D8E60}" type="datetime1">
              <a:rPr lang="hu-HU" smtClean="0"/>
              <a:pPr/>
              <a:t>2015. 09. 27.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r>
              <a:rPr lang="hu-HU" smtClean="0"/>
              <a:t>Áramszünet előadás  2011.02.25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églalap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Téglalap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25FBED6-E322-423E-BD90-4A58BA35BF01}" type="datetime1">
              <a:rPr lang="hu-HU" smtClean="0"/>
              <a:pPr/>
              <a:t>2015. 09. 27.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hu-HU" smtClean="0"/>
              <a:t>Áramszünet előadás  2011.02.25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56B8587-26C5-4E79-ACE2-70AE8AB9B9FD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9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 txBox="1">
            <a:spLocks/>
          </p:cNvSpPr>
          <p:nvPr/>
        </p:nvSpPr>
        <p:spPr>
          <a:xfrm>
            <a:off x="642910" y="3071810"/>
            <a:ext cx="8077200" cy="1673352"/>
          </a:xfrm>
          <a:prstGeom prst="rect">
            <a:avLst/>
          </a:prstGeo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7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hu-HU" sz="3200" smtClean="0"/>
              <a:t>Borda-Carnot elem veszteségtényezőjének csökkentése passzív áramlás-szabályozással</a:t>
            </a:r>
            <a:endParaRPr lang="hu-HU" sz="3200" dirty="0"/>
          </a:p>
        </p:txBody>
      </p:sp>
      <p:sp>
        <p:nvSpPr>
          <p:cNvPr id="5" name="Alcím 2"/>
          <p:cNvSpPr txBox="1">
            <a:spLocks/>
          </p:cNvSpPr>
          <p:nvPr/>
        </p:nvSpPr>
        <p:spPr>
          <a:xfrm>
            <a:off x="500034" y="714356"/>
            <a:ext cx="8077200" cy="828110"/>
          </a:xfrm>
          <a:prstGeom prst="rect">
            <a:avLst/>
          </a:prstGeom>
        </p:spPr>
        <p:txBody>
          <a:bodyPr vert="horz" lIns="118872" tIns="0" rIns="45720" bIns="0" rtlCol="0" anchor="b">
            <a:normAutofit/>
          </a:bodyPr>
          <a:lstStyle>
            <a:lvl1pPr marL="0" indent="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None/>
              <a:defRPr kumimoji="0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  <a:defRPr kumimoji="0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None/>
              <a:defRPr kumimoji="0" lang="en-US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None/>
              <a:defRPr kumimoji="0"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hu-HU" smtClean="0"/>
              <a:t>Mini-flap projekt</a:t>
            </a:r>
          </a:p>
          <a:p>
            <a:r>
              <a:rPr lang="hu-HU" smtClean="0"/>
              <a:t>2015.09.29.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89502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sujtas 2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2598" r="10079" b="2520"/>
          <a:stretch>
            <a:fillRect/>
          </a:stretch>
        </p:blipFill>
        <p:spPr>
          <a:xfrm rot="16200000">
            <a:off x="8565858" y="500043"/>
            <a:ext cx="497142" cy="626742"/>
          </a:xfrm>
          <a:prstGeom prst="rect">
            <a:avLst/>
          </a:prstGeom>
        </p:spPr>
      </p:pic>
      <p:cxnSp>
        <p:nvCxnSpPr>
          <p:cNvPr id="5" name="Egyenes összekötő 4"/>
          <p:cNvCxnSpPr/>
          <p:nvPr/>
        </p:nvCxnSpPr>
        <p:spPr>
          <a:xfrm rot="10800000" flipV="1">
            <a:off x="71470" y="785793"/>
            <a:ext cx="8429620" cy="1"/>
          </a:xfrm>
          <a:prstGeom prst="line">
            <a:avLst/>
          </a:prstGeom>
          <a:ln w="4445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zövegdoboz 6"/>
          <p:cNvSpPr txBox="1"/>
          <p:nvPr/>
        </p:nvSpPr>
        <p:spPr>
          <a:xfrm>
            <a:off x="285720" y="142852"/>
            <a:ext cx="42017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err="1" smtClean="0">
                <a:solidFill>
                  <a:schemeClr val="bg2">
                    <a:lumMod val="50000"/>
                  </a:schemeClr>
                </a:solidFill>
              </a:rPr>
              <a:t>Borda-Carnot</a:t>
            </a:r>
            <a:r>
              <a:rPr lang="hu-HU" sz="3200" b="1" dirty="0" smtClean="0">
                <a:solidFill>
                  <a:schemeClr val="bg2">
                    <a:lumMod val="50000"/>
                  </a:schemeClr>
                </a:solidFill>
              </a:rPr>
              <a:t> átmenet</a:t>
            </a:r>
            <a:endParaRPr lang="hu-HU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2</a:t>
            </a:fld>
            <a:endParaRPr lang="hu-HU"/>
          </a:p>
        </p:txBody>
      </p:sp>
      <p:sp>
        <p:nvSpPr>
          <p:cNvPr id="11" name="Tartalom helye 6"/>
          <p:cNvSpPr txBox="1">
            <a:spLocks/>
          </p:cNvSpPr>
          <p:nvPr/>
        </p:nvSpPr>
        <p:spPr>
          <a:xfrm>
            <a:off x="509558" y="1052736"/>
            <a:ext cx="8285578" cy="50405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61772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hu-HU" sz="2000" dirty="0" smtClean="0">
                <a:solidFill>
                  <a:schemeClr val="bg1"/>
                </a:solidFill>
              </a:rPr>
              <a:t>BC-átmenet: áramlás irányába bekövetkező hirtelen keresztmetszet-ugrás, cél a közeg lassítása, statikus nyomás növelése</a:t>
            </a:r>
          </a:p>
          <a:p>
            <a:pPr marL="461772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hu-HU" sz="2000" dirty="0" smtClean="0">
                <a:solidFill>
                  <a:schemeClr val="bg1"/>
                </a:solidFill>
              </a:rPr>
              <a:t>Érdekes áramlástani jelenségek:</a:t>
            </a:r>
          </a:p>
          <a:p>
            <a:pPr marL="906463" lvl="1" indent="-331788">
              <a:buClr>
                <a:schemeClr val="tx2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2000" dirty="0">
                <a:solidFill>
                  <a:schemeClr val="bg1"/>
                </a:solidFill>
              </a:rPr>
              <a:t>á</a:t>
            </a:r>
            <a:r>
              <a:rPr lang="hu-HU" sz="2000" dirty="0" smtClean="0">
                <a:solidFill>
                  <a:schemeClr val="bg1"/>
                </a:solidFill>
              </a:rPr>
              <a:t>ramlás növekvő nyomással szemben</a:t>
            </a:r>
          </a:p>
          <a:p>
            <a:pPr marL="906463" lvl="1" indent="-331788">
              <a:buClr>
                <a:schemeClr val="tx2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2000" dirty="0">
                <a:solidFill>
                  <a:schemeClr val="bg1"/>
                </a:solidFill>
              </a:rPr>
              <a:t>l</a:t>
            </a:r>
            <a:r>
              <a:rPr lang="hu-HU" sz="2000" dirty="0" smtClean="0">
                <a:solidFill>
                  <a:schemeClr val="bg1"/>
                </a:solidFill>
              </a:rPr>
              <a:t>eválás - nagy nyomásesés</a:t>
            </a:r>
          </a:p>
          <a:p>
            <a:pPr marL="906463" lvl="1" indent="-331788">
              <a:buClr>
                <a:schemeClr val="tx2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2000" dirty="0" smtClean="0">
                <a:solidFill>
                  <a:schemeClr val="bg1"/>
                </a:solidFill>
              </a:rPr>
              <a:t>nyíróréteg</a:t>
            </a:r>
          </a:p>
          <a:p>
            <a:pPr marL="906463" lvl="1" indent="-331788">
              <a:buClr>
                <a:schemeClr val="tx2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2000" dirty="0" smtClean="0">
                <a:solidFill>
                  <a:schemeClr val="bg1"/>
                </a:solidFill>
              </a:rPr>
              <a:t>leválási buborék - visszaáramlás</a:t>
            </a:r>
          </a:p>
          <a:p>
            <a:pPr marL="906463" lvl="1" indent="-331788">
              <a:buClr>
                <a:schemeClr val="tx2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2000" dirty="0">
                <a:solidFill>
                  <a:schemeClr val="bg1"/>
                </a:solidFill>
              </a:rPr>
              <a:t>i</a:t>
            </a:r>
            <a:r>
              <a:rPr lang="hu-HU" sz="2000" dirty="0" smtClean="0">
                <a:solidFill>
                  <a:schemeClr val="bg1"/>
                </a:solidFill>
              </a:rPr>
              <a:t>nstabil visszafekvés</a:t>
            </a:r>
          </a:p>
          <a:p>
            <a:pPr marL="461772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hu-HU" sz="2000" dirty="0" smtClean="0">
                <a:solidFill>
                  <a:schemeClr val="bg1"/>
                </a:solidFill>
              </a:rPr>
              <a:t>Veszteségtényező csak a keresztmetszetviszonytól függ:</a:t>
            </a:r>
            <a:r>
              <a:rPr lang="hu-HU" sz="2400" dirty="0" smtClean="0">
                <a:solidFill>
                  <a:schemeClr val="bg1"/>
                </a:solidFill>
              </a:rPr>
              <a:t/>
            </a:r>
            <a:br>
              <a:rPr lang="hu-HU" sz="2400" dirty="0" smtClean="0">
                <a:solidFill>
                  <a:schemeClr val="bg1"/>
                </a:solidFill>
              </a:rPr>
            </a:br>
            <a:r>
              <a:rPr lang="hu-HU" dirty="0" smtClean="0">
                <a:solidFill>
                  <a:schemeClr val="bg1"/>
                </a:solidFill>
              </a:rPr>
              <a:t/>
            </a:r>
            <a:br>
              <a:rPr lang="hu-HU" dirty="0" smtClean="0">
                <a:solidFill>
                  <a:schemeClr val="bg1"/>
                </a:solidFill>
              </a:rPr>
            </a:br>
            <a:r>
              <a:rPr lang="hu-HU" dirty="0" smtClean="0">
                <a:solidFill>
                  <a:schemeClr val="bg1"/>
                </a:solidFill>
              </a:rPr>
              <a:t/>
            </a:r>
            <a:br>
              <a:rPr lang="hu-HU" dirty="0" smtClean="0">
                <a:solidFill>
                  <a:schemeClr val="bg1"/>
                </a:solidFill>
              </a:rPr>
            </a:br>
            <a:r>
              <a:rPr lang="hu-HU" dirty="0" smtClean="0">
                <a:solidFill>
                  <a:schemeClr val="bg1"/>
                </a:solidFill>
              </a:rPr>
              <a:t/>
            </a:r>
            <a:br>
              <a:rPr lang="hu-HU" dirty="0" smtClean="0">
                <a:solidFill>
                  <a:schemeClr val="bg1"/>
                </a:solidFill>
              </a:rPr>
            </a:br>
            <a:endParaRPr lang="hu-HU" dirty="0" smtClean="0">
              <a:solidFill>
                <a:schemeClr val="bg1"/>
              </a:solidFill>
            </a:endParaRPr>
          </a:p>
        </p:txBody>
      </p:sp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077072"/>
            <a:ext cx="2745329" cy="158417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969"/>
          <a:stretch>
            <a:fillRect/>
          </a:stretch>
        </p:blipFill>
        <p:spPr bwMode="auto">
          <a:xfrm>
            <a:off x="1043608" y="4077072"/>
            <a:ext cx="2448272" cy="57170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Picture 2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628"/>
          <a:stretch>
            <a:fillRect/>
          </a:stretch>
        </p:blipFill>
        <p:spPr bwMode="auto">
          <a:xfrm>
            <a:off x="1016943" y="4702550"/>
            <a:ext cx="2834977" cy="857243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sujtas 2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2598" r="10079" b="2520"/>
          <a:stretch>
            <a:fillRect/>
          </a:stretch>
        </p:blipFill>
        <p:spPr>
          <a:xfrm rot="16200000">
            <a:off x="8565858" y="500043"/>
            <a:ext cx="497142" cy="626742"/>
          </a:xfrm>
          <a:prstGeom prst="rect">
            <a:avLst/>
          </a:prstGeom>
        </p:spPr>
      </p:pic>
      <p:cxnSp>
        <p:nvCxnSpPr>
          <p:cNvPr id="5" name="Egyenes összekötő 4"/>
          <p:cNvCxnSpPr/>
          <p:nvPr/>
        </p:nvCxnSpPr>
        <p:spPr>
          <a:xfrm rot="10800000" flipV="1">
            <a:off x="71470" y="785793"/>
            <a:ext cx="8429620" cy="1"/>
          </a:xfrm>
          <a:prstGeom prst="line">
            <a:avLst/>
          </a:prstGeom>
          <a:ln w="4445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zövegdoboz 6"/>
          <p:cNvSpPr txBox="1"/>
          <p:nvPr/>
        </p:nvSpPr>
        <p:spPr>
          <a:xfrm>
            <a:off x="285720" y="142852"/>
            <a:ext cx="3175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chemeClr val="bg2">
                    <a:lumMod val="50000"/>
                  </a:schemeClr>
                </a:solidFill>
              </a:rPr>
              <a:t>Korábbi mérések</a:t>
            </a:r>
            <a:endParaRPr lang="hu-HU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3</a:t>
            </a:fld>
            <a:endParaRPr lang="hu-HU"/>
          </a:p>
        </p:txBody>
      </p:sp>
      <p:sp>
        <p:nvSpPr>
          <p:cNvPr id="8" name="Tartalom helye 6"/>
          <p:cNvSpPr txBox="1">
            <a:spLocks/>
          </p:cNvSpPr>
          <p:nvPr/>
        </p:nvSpPr>
        <p:spPr>
          <a:xfrm>
            <a:off x="537371" y="980728"/>
            <a:ext cx="8229600" cy="46256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61772" lvl="0" indent="-342900">
              <a:buClr>
                <a:schemeClr val="bg2">
                  <a:lumMod val="75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2400" dirty="0" smtClean="0">
                <a:solidFill>
                  <a:schemeClr val="bg1"/>
                </a:solidFill>
              </a:rPr>
              <a:t>Kétfajta mérési elrendezés: (a) sima kiömlő; (b) Borda-Carnot átmenet</a:t>
            </a:r>
            <a:endParaRPr lang="hu-HU" sz="2400" dirty="0">
              <a:solidFill>
                <a:schemeClr val="bg1"/>
              </a:solidFill>
            </a:endParaRPr>
          </a:p>
          <a:p>
            <a:pPr marL="461772" lvl="0" indent="-342900">
              <a:buClr>
                <a:schemeClr val="bg2">
                  <a:lumMod val="75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2400" dirty="0" smtClean="0">
                <a:solidFill>
                  <a:schemeClr val="bg1"/>
                </a:solidFill>
              </a:rPr>
              <a:t>Áramlás-szabályozó elemek: vékony vaslemezek (</a:t>
            </a:r>
            <a:r>
              <a:rPr lang="hu-HU" sz="2400" dirty="0" err="1" smtClean="0">
                <a:solidFill>
                  <a:schemeClr val="bg1"/>
                </a:solidFill>
              </a:rPr>
              <a:t>mini-flap</a:t>
            </a:r>
            <a:r>
              <a:rPr lang="hu-HU" sz="2400" dirty="0" smtClean="0">
                <a:solidFill>
                  <a:schemeClr val="bg1"/>
                </a:solidFill>
              </a:rPr>
              <a:t>)</a:t>
            </a:r>
            <a:endParaRPr lang="hu-HU" sz="2400" dirty="0" smtClean="0">
              <a:solidFill>
                <a:schemeClr val="bg1"/>
              </a:solidFill>
            </a:endParaRPr>
          </a:p>
          <a:p>
            <a:pPr marL="461772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80000"/>
              <a:buFont typeface="Wingdings" pitchFamily="2" charset="2"/>
              <a:buChar char="§"/>
              <a:tabLst/>
              <a:defRPr/>
            </a:pPr>
            <a:endParaRPr lang="hu-HU" dirty="0" smtClean="0">
              <a:solidFill>
                <a:schemeClr val="bg1"/>
              </a:solidFill>
            </a:endParaRPr>
          </a:p>
          <a:p>
            <a:pPr marL="461772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80000"/>
              <a:buFont typeface="Wingdings" pitchFamily="2" charset="2"/>
              <a:buChar char="§"/>
              <a:tabLst/>
              <a:defRPr/>
            </a:pPr>
            <a:endParaRPr lang="hu-HU" dirty="0" smtClean="0">
              <a:solidFill>
                <a:schemeClr val="bg1"/>
              </a:solidFill>
            </a:endParaRPr>
          </a:p>
          <a:p>
            <a:pPr marL="461772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hu-HU" dirty="0" smtClean="0">
              <a:solidFill>
                <a:schemeClr val="bg1"/>
              </a:solidFill>
            </a:endParaRPr>
          </a:p>
        </p:txBody>
      </p:sp>
      <p:pic>
        <p:nvPicPr>
          <p:cNvPr id="9" name="Kép 8" descr="lukacs_fig_1_jpe2011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2642306"/>
            <a:ext cx="7002985" cy="345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87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/>
          <p:nvPr/>
        </p:nvSpPr>
        <p:spPr>
          <a:xfrm>
            <a:off x="285720" y="142852"/>
            <a:ext cx="3664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chemeClr val="bg2">
                    <a:lumMod val="50000"/>
                  </a:schemeClr>
                </a:solidFill>
              </a:rPr>
              <a:t>Mérési eredmények</a:t>
            </a:r>
            <a:endParaRPr lang="hu-HU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artalom helye 6"/>
          <p:cNvSpPr txBox="1">
            <a:spLocks/>
          </p:cNvSpPr>
          <p:nvPr/>
        </p:nvSpPr>
        <p:spPr>
          <a:xfrm>
            <a:off x="357158" y="1142984"/>
            <a:ext cx="8229600" cy="46256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hu-HU" dirty="0" smtClean="0">
              <a:solidFill>
                <a:schemeClr val="bg1"/>
              </a:solidFill>
            </a:endParaRPr>
          </a:p>
        </p:txBody>
      </p:sp>
      <p:sp>
        <p:nvSpPr>
          <p:cNvPr id="6" name="Tartalom helye 6"/>
          <p:cNvSpPr txBox="1">
            <a:spLocks/>
          </p:cNvSpPr>
          <p:nvPr/>
        </p:nvSpPr>
        <p:spPr>
          <a:xfrm>
            <a:off x="467544" y="823407"/>
            <a:ext cx="8229600" cy="46256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61772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hu-HU" sz="2000" dirty="0" smtClean="0">
                <a:solidFill>
                  <a:schemeClr val="bg1"/>
                </a:solidFill>
              </a:rPr>
              <a:t>Megfigyelések:</a:t>
            </a:r>
          </a:p>
          <a:p>
            <a:pPr marL="461772" lvl="0" indent="-342900"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2000" dirty="0" smtClean="0">
                <a:solidFill>
                  <a:schemeClr val="bg1"/>
                </a:solidFill>
              </a:rPr>
              <a:t>nyomástényező minimum kialakul mindkét elrendezésnél, </a:t>
            </a:r>
            <a:r>
              <a:rPr lang="el-GR" sz="2000" dirty="0" smtClean="0">
                <a:solidFill>
                  <a:schemeClr val="bg1"/>
                </a:solidFill>
              </a:rPr>
              <a:t>α</a:t>
            </a:r>
            <a:r>
              <a:rPr lang="hu-HU" sz="2000" dirty="0" smtClean="0">
                <a:solidFill>
                  <a:schemeClr val="bg1"/>
                </a:solidFill>
              </a:rPr>
              <a:t>=10°környékén</a:t>
            </a:r>
          </a:p>
          <a:p>
            <a:pPr marL="461772" lvl="0" indent="-342900"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2000" dirty="0" smtClean="0">
                <a:solidFill>
                  <a:schemeClr val="bg1"/>
                </a:solidFill>
              </a:rPr>
              <a:t>sima kiömlő esetén </a:t>
            </a:r>
            <a:r>
              <a:rPr lang="el-GR" sz="2000" dirty="0" smtClean="0">
                <a:solidFill>
                  <a:schemeClr val="bg1"/>
                </a:solidFill>
              </a:rPr>
              <a:t>α</a:t>
            </a:r>
            <a:r>
              <a:rPr lang="hu-HU" sz="2000" dirty="0" smtClean="0">
                <a:solidFill>
                  <a:schemeClr val="bg1"/>
                </a:solidFill>
              </a:rPr>
              <a:t>=20° körül eredeti veszteség, majd tovább nő!</a:t>
            </a:r>
          </a:p>
          <a:p>
            <a:pPr marL="461772" lvl="0" indent="-342900"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2000" dirty="0" smtClean="0">
                <a:solidFill>
                  <a:schemeClr val="bg1"/>
                </a:solidFill>
              </a:rPr>
              <a:t>Borda-Carnot esetén minimum után lassabb növekedés, nem éri el az eredeti állapotot</a:t>
            </a:r>
          </a:p>
          <a:p>
            <a:pPr marL="461772" lvl="0" indent="-342900">
              <a:buClr>
                <a:schemeClr val="accent1"/>
              </a:buClr>
              <a:buSzPct val="80000"/>
              <a:defRPr/>
            </a:pPr>
            <a:endParaRPr lang="hu-HU" sz="2000" dirty="0" smtClean="0">
              <a:solidFill>
                <a:schemeClr val="bg1"/>
              </a:solidFill>
            </a:endParaRPr>
          </a:p>
          <a:p>
            <a:pPr marL="461772" lvl="0" indent="-342900">
              <a:buClr>
                <a:schemeClr val="accent1"/>
              </a:buClr>
              <a:buSzPct val="80000"/>
              <a:defRPr/>
            </a:pPr>
            <a:endParaRPr lang="hu-HU" sz="2000" dirty="0" smtClean="0">
              <a:solidFill>
                <a:schemeClr val="bg1"/>
              </a:solidFill>
            </a:endParaRPr>
          </a:p>
          <a:p>
            <a:pPr marL="461772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hu-HU" sz="2000" dirty="0" smtClean="0">
              <a:solidFill>
                <a:schemeClr val="bg1"/>
              </a:solidFill>
            </a:endParaRPr>
          </a:p>
          <a:p>
            <a:pPr marL="461772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hu-HU" sz="2000" dirty="0" smtClean="0">
              <a:solidFill>
                <a:schemeClr val="bg1"/>
              </a:solidFill>
            </a:endParaRP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z="1400" smtClean="0">
                <a:solidFill>
                  <a:schemeClr val="bg1">
                    <a:lumMod val="50000"/>
                  </a:schemeClr>
                </a:solidFill>
              </a:rPr>
              <a:pPr/>
              <a:t>4</a:t>
            </a:fld>
            <a:endParaRPr lang="hu-HU" sz="140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9" name="Diagram 18"/>
          <p:cNvGraphicFramePr/>
          <p:nvPr>
            <p:extLst/>
          </p:nvPr>
        </p:nvGraphicFramePr>
        <p:xfrm>
          <a:off x="4582344" y="2924944"/>
          <a:ext cx="4060482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Szövegdoboz 15"/>
          <p:cNvSpPr txBox="1"/>
          <p:nvPr/>
        </p:nvSpPr>
        <p:spPr>
          <a:xfrm>
            <a:off x="7812360" y="5445224"/>
            <a:ext cx="607859" cy="369332"/>
          </a:xfrm>
          <a:prstGeom prst="rect">
            <a:avLst/>
          </a:prstGeom>
          <a:solidFill>
            <a:prstClr val="white"/>
          </a:solidFill>
        </p:spPr>
        <p:txBody>
          <a:bodyPr wrap="none" rtlCol="0">
            <a:spAutoFit/>
          </a:bodyPr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21%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Egyenes összekötő nyíllal 20"/>
          <p:cNvCxnSpPr/>
          <p:nvPr/>
        </p:nvCxnSpPr>
        <p:spPr>
          <a:xfrm rot="10800000" flipV="1">
            <a:off x="5364088" y="3933056"/>
            <a:ext cx="576064" cy="43204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Chart 2"/>
          <p:cNvGraphicFramePr/>
          <p:nvPr>
            <p:extLst/>
          </p:nvPr>
        </p:nvGraphicFramePr>
        <p:xfrm>
          <a:off x="251520" y="2928706"/>
          <a:ext cx="4220717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3707904" y="5435932"/>
            <a:ext cx="607859" cy="369332"/>
          </a:xfrm>
          <a:prstGeom prst="rect">
            <a:avLst/>
          </a:prstGeom>
          <a:solidFill>
            <a:prstClr val="white"/>
          </a:solidFill>
        </p:spPr>
        <p:txBody>
          <a:bodyPr wrap="none" rtlCol="0">
            <a:spAutoFit/>
          </a:bodyPr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12%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Kép 16" descr="sujtas 2.jp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2598" r="10079" b="2520"/>
          <a:stretch>
            <a:fillRect/>
          </a:stretch>
        </p:blipFill>
        <p:spPr>
          <a:xfrm rot="16200000">
            <a:off x="8565858" y="500043"/>
            <a:ext cx="497142" cy="626742"/>
          </a:xfrm>
          <a:prstGeom prst="rect">
            <a:avLst/>
          </a:prstGeom>
        </p:spPr>
      </p:pic>
      <p:cxnSp>
        <p:nvCxnSpPr>
          <p:cNvPr id="18" name="Egyenes összekötő 17"/>
          <p:cNvCxnSpPr/>
          <p:nvPr/>
        </p:nvCxnSpPr>
        <p:spPr>
          <a:xfrm rot="10800000" flipV="1">
            <a:off x="71470" y="785793"/>
            <a:ext cx="8429620" cy="1"/>
          </a:xfrm>
          <a:prstGeom prst="line">
            <a:avLst/>
          </a:prstGeom>
          <a:ln w="4445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09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/>
          <p:nvPr/>
        </p:nvSpPr>
        <p:spPr>
          <a:xfrm>
            <a:off x="285720" y="142852"/>
            <a:ext cx="3664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chemeClr val="bg2">
                    <a:lumMod val="50000"/>
                  </a:schemeClr>
                </a:solidFill>
              </a:rPr>
              <a:t>Mérési eredmények</a:t>
            </a:r>
            <a:endParaRPr lang="hu-HU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artalom helye 6"/>
          <p:cNvSpPr txBox="1">
            <a:spLocks/>
          </p:cNvSpPr>
          <p:nvPr/>
        </p:nvSpPr>
        <p:spPr>
          <a:xfrm>
            <a:off x="357158" y="928670"/>
            <a:ext cx="8229600" cy="46256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hu-HU" dirty="0" smtClean="0">
              <a:solidFill>
                <a:schemeClr val="bg1"/>
              </a:solidFill>
            </a:endParaRPr>
          </a:p>
        </p:txBody>
      </p:sp>
      <p:sp>
        <p:nvSpPr>
          <p:cNvPr id="6" name="Tartalom helye 6"/>
          <p:cNvSpPr txBox="1">
            <a:spLocks/>
          </p:cNvSpPr>
          <p:nvPr/>
        </p:nvSpPr>
        <p:spPr>
          <a:xfrm>
            <a:off x="367554" y="928669"/>
            <a:ext cx="8229600" cy="46256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61772" indent="-342900"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2400" dirty="0" smtClean="0">
                <a:solidFill>
                  <a:schemeClr val="bg1"/>
                </a:solidFill>
                <a:cs typeface="Arial"/>
              </a:rPr>
              <a:t>nyomáslefutás nem éri el a maximumot</a:t>
            </a:r>
            <a:endParaRPr lang="hu-HU" sz="2400" dirty="0" smtClean="0">
              <a:solidFill>
                <a:schemeClr val="bg1"/>
              </a:solidFill>
            </a:endParaRPr>
          </a:p>
          <a:p>
            <a:pPr marL="461772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hu-HU" sz="2400" dirty="0" smtClean="0">
                <a:solidFill>
                  <a:schemeClr val="bg1"/>
                </a:solidFill>
              </a:rPr>
              <a:t>mérés több különböző Reynolds-számon, egy bizonyos Reynolds szám alatt (</a:t>
            </a:r>
            <a:r>
              <a:rPr lang="hu-HU" sz="2400" dirty="0" smtClean="0">
                <a:solidFill>
                  <a:schemeClr val="bg1"/>
                </a:solidFill>
                <a:latin typeface="Arial"/>
                <a:cs typeface="Arial"/>
              </a:rPr>
              <a:t>~</a:t>
            </a:r>
            <a:r>
              <a:rPr lang="hu-HU" sz="2400" dirty="0" smtClean="0">
                <a:solidFill>
                  <a:schemeClr val="bg1"/>
                </a:solidFill>
                <a:cs typeface="Arial"/>
              </a:rPr>
              <a:t>1.3e5</a:t>
            </a:r>
            <a:r>
              <a:rPr lang="hu-HU" sz="2400" dirty="0" smtClean="0">
                <a:solidFill>
                  <a:schemeClr val="bg1"/>
                </a:solidFill>
                <a:latin typeface="Arial"/>
                <a:cs typeface="Arial"/>
              </a:rPr>
              <a:t>) </a:t>
            </a:r>
            <a:r>
              <a:rPr lang="hu-HU" sz="2400" dirty="0" smtClean="0">
                <a:solidFill>
                  <a:schemeClr val="bg1"/>
                </a:solidFill>
                <a:cs typeface="Arial"/>
              </a:rPr>
              <a:t>nem független</a:t>
            </a:r>
          </a:p>
          <a:p>
            <a:pPr marL="461772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hu-HU" sz="2400" dirty="0" smtClean="0">
                <a:solidFill>
                  <a:schemeClr val="bg1"/>
                </a:solidFill>
                <a:cs typeface="Arial"/>
              </a:rPr>
              <a:t>kisebb mértékű keveredés a nyírórétegben, kilóg a leválási buborék</a:t>
            </a:r>
          </a:p>
          <a:p>
            <a:pPr marL="461772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hu-HU" dirty="0" smtClean="0">
              <a:solidFill>
                <a:schemeClr val="bg1"/>
              </a:solidFill>
            </a:endParaRP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5</a:t>
            </a:fld>
            <a:endParaRPr lang="hu-HU"/>
          </a:p>
        </p:txBody>
      </p:sp>
      <p:graphicFrame>
        <p:nvGraphicFramePr>
          <p:cNvPr id="11" name="Diagram 10"/>
          <p:cNvGraphicFramePr>
            <a:graphicFrameLocks/>
          </p:cNvGraphicFramePr>
          <p:nvPr>
            <p:extLst/>
          </p:nvPr>
        </p:nvGraphicFramePr>
        <p:xfrm>
          <a:off x="323528" y="2852936"/>
          <a:ext cx="4104456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Szövegdoboz 14"/>
          <p:cNvSpPr txBox="1"/>
          <p:nvPr/>
        </p:nvSpPr>
        <p:spPr>
          <a:xfrm>
            <a:off x="1403648" y="2780928"/>
            <a:ext cx="2653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Fali statikus nyomáseloszlás</a:t>
            </a:r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Diagram 15"/>
          <p:cNvGraphicFramePr>
            <a:graphicFrameLocks/>
          </p:cNvGraphicFramePr>
          <p:nvPr>
            <p:extLst/>
          </p:nvPr>
        </p:nvGraphicFramePr>
        <p:xfrm>
          <a:off x="4499993" y="2852936"/>
          <a:ext cx="4464496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2" name="Kép 11" descr="sujtas 2.jp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2598" r="10079" b="2520"/>
          <a:stretch>
            <a:fillRect/>
          </a:stretch>
        </p:blipFill>
        <p:spPr>
          <a:xfrm rot="16200000">
            <a:off x="8565858" y="500043"/>
            <a:ext cx="497142" cy="626742"/>
          </a:xfrm>
          <a:prstGeom prst="rect">
            <a:avLst/>
          </a:prstGeom>
        </p:spPr>
      </p:pic>
      <p:cxnSp>
        <p:nvCxnSpPr>
          <p:cNvPr id="18" name="Egyenes összekötő 17"/>
          <p:cNvCxnSpPr/>
          <p:nvPr/>
        </p:nvCxnSpPr>
        <p:spPr>
          <a:xfrm rot="10800000" flipV="1">
            <a:off x="71470" y="785793"/>
            <a:ext cx="8429620" cy="1"/>
          </a:xfrm>
          <a:prstGeom prst="line">
            <a:avLst/>
          </a:prstGeom>
          <a:ln w="4445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92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sujtas 2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2598" r="10079" b="2520"/>
          <a:stretch>
            <a:fillRect/>
          </a:stretch>
        </p:blipFill>
        <p:spPr>
          <a:xfrm rot="16200000">
            <a:off x="8565858" y="500043"/>
            <a:ext cx="497142" cy="626742"/>
          </a:xfrm>
          <a:prstGeom prst="rect">
            <a:avLst/>
          </a:prstGeom>
        </p:spPr>
      </p:pic>
      <p:cxnSp>
        <p:nvCxnSpPr>
          <p:cNvPr id="5" name="Egyenes összekötő 4"/>
          <p:cNvCxnSpPr/>
          <p:nvPr/>
        </p:nvCxnSpPr>
        <p:spPr>
          <a:xfrm rot="10800000" flipV="1">
            <a:off x="71470" y="785793"/>
            <a:ext cx="8429620" cy="1"/>
          </a:xfrm>
          <a:prstGeom prst="line">
            <a:avLst/>
          </a:prstGeom>
          <a:ln w="4445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zövegdoboz 6"/>
          <p:cNvSpPr txBox="1"/>
          <p:nvPr/>
        </p:nvSpPr>
        <p:spPr>
          <a:xfrm>
            <a:off x="285720" y="142852"/>
            <a:ext cx="31373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err="1" smtClean="0">
                <a:solidFill>
                  <a:schemeClr val="bg2">
                    <a:lumMod val="50000"/>
                  </a:schemeClr>
                </a:solidFill>
              </a:rPr>
              <a:t>Mini-flap</a:t>
            </a:r>
            <a:r>
              <a:rPr lang="hu-HU" sz="3200" b="1" dirty="0" smtClean="0">
                <a:solidFill>
                  <a:schemeClr val="bg2">
                    <a:lumMod val="50000"/>
                  </a:schemeClr>
                </a:solidFill>
              </a:rPr>
              <a:t> projekt</a:t>
            </a:r>
            <a:endParaRPr lang="hu-HU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artalom helye 6"/>
          <p:cNvSpPr txBox="1">
            <a:spLocks/>
          </p:cNvSpPr>
          <p:nvPr/>
        </p:nvSpPr>
        <p:spPr>
          <a:xfrm>
            <a:off x="323528" y="980728"/>
            <a:ext cx="8229600" cy="46256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77800" marR="0" lvl="0" indent="-587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hu-HU" sz="2400" dirty="0" smtClean="0">
                <a:solidFill>
                  <a:schemeClr val="bg1"/>
                </a:solidFill>
              </a:rPr>
              <a:t>Mérőberendezés tervezése</a:t>
            </a:r>
          </a:p>
          <a:p>
            <a:pPr marL="177800" marR="0" lvl="0" indent="-587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hu-HU" sz="2400" dirty="0" smtClean="0">
              <a:solidFill>
                <a:schemeClr val="bg1"/>
              </a:solidFill>
            </a:endParaRPr>
          </a:p>
          <a:p>
            <a:pPr marL="177800" lvl="0" indent="-58738">
              <a:buClr>
                <a:schemeClr val="accent1"/>
              </a:buClr>
              <a:buSzPct val="80000"/>
              <a:buFont typeface="Arial" pitchFamily="34" charset="0"/>
              <a:buChar char="•"/>
              <a:defRPr/>
            </a:pPr>
            <a:r>
              <a:rPr lang="hu-HU" sz="2000" dirty="0" smtClean="0">
                <a:solidFill>
                  <a:schemeClr val="bg1"/>
                </a:solidFill>
              </a:rPr>
              <a:t> </a:t>
            </a: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tipikus Reynolds számok meghatározása, légcsatorna hálózatban</a:t>
            </a:r>
            <a:b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főcsatorna:</a:t>
            </a:r>
            <a:r>
              <a:rPr kumimoji="0" lang="hu-HU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= 2m</a:t>
            </a:r>
            <a:r>
              <a:rPr kumimoji="0" lang="hu-HU" sz="20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hu-HU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; v = 10m/s </a:t>
            </a:r>
            <a:r>
              <a:rPr kumimoji="0" lang="hu-HU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→ Re = 10</a:t>
            </a:r>
            <a:r>
              <a:rPr kumimoji="0" lang="hu-HU" sz="20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6</a:t>
            </a:r>
            <a:r>
              <a:rPr kumimoji="0" lang="hu-HU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 </a:t>
            </a:r>
            <a:br>
              <a:rPr kumimoji="0" lang="hu-HU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</a:br>
            <a:r>
              <a:rPr kumimoji="0" lang="hu-HU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	elosztó vezeték: </a:t>
            </a:r>
            <a:r>
              <a:rPr lang="hu-HU" sz="2000" dirty="0" smtClean="0">
                <a:solidFill>
                  <a:schemeClr val="bg1"/>
                </a:solidFill>
              </a:rPr>
              <a:t>A = 0.1m</a:t>
            </a:r>
            <a:r>
              <a:rPr lang="hu-HU" sz="2000" baseline="30000" dirty="0" smtClean="0">
                <a:solidFill>
                  <a:schemeClr val="bg1"/>
                </a:solidFill>
              </a:rPr>
              <a:t>2</a:t>
            </a:r>
            <a:r>
              <a:rPr lang="hu-HU" sz="2000" dirty="0" smtClean="0">
                <a:solidFill>
                  <a:schemeClr val="bg1"/>
                </a:solidFill>
              </a:rPr>
              <a:t> ; v = 3m/s </a:t>
            </a:r>
            <a:r>
              <a:rPr lang="hu-HU" sz="2000" dirty="0" smtClean="0">
                <a:solidFill>
                  <a:schemeClr val="bg1"/>
                </a:solidFill>
                <a:cs typeface="Arial"/>
              </a:rPr>
              <a:t>→ Re = 7.2*10</a:t>
            </a:r>
            <a:r>
              <a:rPr lang="hu-HU" sz="2000" baseline="30000" dirty="0" smtClean="0">
                <a:solidFill>
                  <a:schemeClr val="bg1"/>
                </a:solidFill>
                <a:cs typeface="Arial"/>
              </a:rPr>
              <a:t>4</a:t>
            </a:r>
            <a:r>
              <a:rPr lang="hu-HU" sz="2000" dirty="0" smtClean="0">
                <a:solidFill>
                  <a:schemeClr val="bg1"/>
                </a:solidFill>
                <a:cs typeface="Arial"/>
              </a:rPr>
              <a:t> </a:t>
            </a:r>
            <a:endParaRPr kumimoji="0" lang="hu-HU" sz="2000" b="0" i="0" u="none" strike="noStrike" kern="1200" cap="none" spc="0" normalizeH="0" baseline="3000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77800" lvl="0" indent="-58738">
              <a:buClr>
                <a:schemeClr val="accent1"/>
              </a:buClr>
              <a:buSzPct val="80000"/>
              <a:buFont typeface="Arial" pitchFamily="34" charset="0"/>
              <a:buChar char="•"/>
              <a:defRPr/>
            </a:pP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saját</a:t>
            </a:r>
            <a:r>
              <a:rPr kumimoji="0" lang="hu-HU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mérőberendezésen adódó sebességek (térfogatáramok)</a:t>
            </a:r>
            <a:br>
              <a:rPr kumimoji="0" lang="hu-HU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a = 0.15m ; Re = 72000 </a:t>
            </a:r>
            <a:r>
              <a:rPr lang="hu-HU" sz="2000" dirty="0" smtClean="0">
                <a:solidFill>
                  <a:schemeClr val="bg1"/>
                </a:solidFill>
                <a:cs typeface="Arial"/>
              </a:rPr>
              <a:t>→ v1 = 7.2 m/s</a:t>
            </a:r>
            <a:br>
              <a:rPr lang="hu-HU" sz="2000" dirty="0" smtClean="0">
                <a:solidFill>
                  <a:schemeClr val="bg1"/>
                </a:solidFill>
                <a:cs typeface="Arial"/>
              </a:rPr>
            </a:br>
            <a:r>
              <a:rPr lang="hu-HU" sz="2000" dirty="0" smtClean="0">
                <a:solidFill>
                  <a:schemeClr val="bg1"/>
                </a:solidFill>
                <a:cs typeface="Arial"/>
              </a:rPr>
              <a:t>		     Re = 1000000 → v1 = 100 m/s (sok)</a:t>
            </a:r>
            <a:br>
              <a:rPr lang="hu-HU" sz="2000" dirty="0" smtClean="0">
                <a:solidFill>
                  <a:schemeClr val="bg1"/>
                </a:solidFill>
                <a:cs typeface="Arial"/>
              </a:rPr>
            </a:br>
            <a:r>
              <a:rPr lang="hu-HU" sz="2000" dirty="0" smtClean="0">
                <a:solidFill>
                  <a:schemeClr val="bg1"/>
                </a:solidFill>
                <a:cs typeface="Arial"/>
              </a:rPr>
              <a:t>	korábbi mérésekből Re = 200000 felett Re függetlenség  → </a:t>
            </a:r>
            <a:br>
              <a:rPr lang="hu-HU" sz="2000" dirty="0" smtClean="0">
                <a:solidFill>
                  <a:schemeClr val="bg1"/>
                </a:solidFill>
                <a:cs typeface="Arial"/>
              </a:rPr>
            </a:br>
            <a:r>
              <a:rPr lang="hu-HU" sz="2000" dirty="0" smtClean="0">
                <a:solidFill>
                  <a:schemeClr val="bg1"/>
                </a:solidFill>
                <a:cs typeface="Arial"/>
              </a:rPr>
              <a:t>	v1 = 21m/s </a:t>
            </a: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024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sujtas 2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2598" r="10079" b="2520"/>
          <a:stretch>
            <a:fillRect/>
          </a:stretch>
        </p:blipFill>
        <p:spPr>
          <a:xfrm rot="16200000">
            <a:off x="8565858" y="500043"/>
            <a:ext cx="497142" cy="626742"/>
          </a:xfrm>
          <a:prstGeom prst="rect">
            <a:avLst/>
          </a:prstGeom>
        </p:spPr>
      </p:pic>
      <p:cxnSp>
        <p:nvCxnSpPr>
          <p:cNvPr id="5" name="Egyenes összekötő 4"/>
          <p:cNvCxnSpPr/>
          <p:nvPr/>
        </p:nvCxnSpPr>
        <p:spPr>
          <a:xfrm rot="10800000" flipV="1">
            <a:off x="71470" y="785793"/>
            <a:ext cx="8429620" cy="1"/>
          </a:xfrm>
          <a:prstGeom prst="line">
            <a:avLst/>
          </a:prstGeom>
          <a:ln w="4445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artalom helye 6"/>
          <p:cNvSpPr txBox="1">
            <a:spLocks/>
          </p:cNvSpPr>
          <p:nvPr/>
        </p:nvSpPr>
        <p:spPr>
          <a:xfrm>
            <a:off x="323528" y="980728"/>
            <a:ext cx="8229600" cy="46256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77800" marR="0" lvl="0" indent="-587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7</a:t>
            </a:fld>
            <a:endParaRPr lang="hu-H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17950" t="28345" r="17791" b="42946"/>
          <a:stretch>
            <a:fillRect/>
          </a:stretch>
        </p:blipFill>
        <p:spPr bwMode="auto">
          <a:xfrm>
            <a:off x="827584" y="1124744"/>
            <a:ext cx="734481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zövegdoboz 10"/>
          <p:cNvSpPr txBox="1"/>
          <p:nvPr/>
        </p:nvSpPr>
        <p:spPr>
          <a:xfrm>
            <a:off x="899592" y="3429000"/>
            <a:ext cx="7488832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chemeClr val="bg1"/>
                </a:solidFill>
              </a:rPr>
              <a:t>Amire figyelni kell: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hu-HU" sz="2000" dirty="0" smtClean="0">
                <a:solidFill>
                  <a:schemeClr val="bg1"/>
                </a:solidFill>
              </a:rPr>
              <a:t> térfogatáram-mérés (ISO 5801:2007) szabvány szerint kör keresztmetszetű beszívó tölcsérrel; ha a = 150mm ; d = 224mm</a:t>
            </a:r>
            <a:br>
              <a:rPr lang="hu-HU" sz="2000" dirty="0" smtClean="0">
                <a:solidFill>
                  <a:schemeClr val="bg1"/>
                </a:solidFill>
              </a:rPr>
            </a:br>
            <a:r>
              <a:rPr lang="hu-HU" sz="2000" dirty="0" smtClean="0">
                <a:solidFill>
                  <a:schemeClr val="bg1"/>
                </a:solidFill>
              </a:rPr>
              <a:t>beszívó tölcsér érvényességi tartománya &lt; 4000Pa; általunk mért nyomás: ~60Pa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hu-HU" sz="2000" dirty="0" smtClean="0">
                <a:solidFill>
                  <a:schemeClr val="bg1"/>
                </a:solidFill>
              </a:rPr>
              <a:t> </a:t>
            </a:r>
            <a:r>
              <a:rPr lang="hu-HU" sz="2000" dirty="0" err="1" smtClean="0">
                <a:solidFill>
                  <a:schemeClr val="bg1"/>
                </a:solidFill>
              </a:rPr>
              <a:t>konfúzoros</a:t>
            </a:r>
            <a:r>
              <a:rPr lang="hu-HU" sz="2000" dirty="0" smtClean="0">
                <a:solidFill>
                  <a:schemeClr val="bg1"/>
                </a:solidFill>
              </a:rPr>
              <a:t> átmeneti idom a kör és négyszög keresztmetszet között (min 3d hosszú)</a:t>
            </a:r>
          </a:p>
          <a:p>
            <a:pPr>
              <a:buClr>
                <a:schemeClr val="accent2"/>
              </a:buClr>
            </a:pPr>
            <a:endParaRPr lang="hu-HU" sz="2000" dirty="0" smtClean="0">
              <a:solidFill>
                <a:schemeClr val="bg1"/>
              </a:solidFill>
            </a:endParaRPr>
          </a:p>
          <a:p>
            <a:endParaRPr lang="hu-HU" sz="2000" dirty="0">
              <a:solidFill>
                <a:schemeClr val="bg1"/>
              </a:solidFill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285720" y="142852"/>
            <a:ext cx="31373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err="1" smtClean="0">
                <a:solidFill>
                  <a:schemeClr val="bg2">
                    <a:lumMod val="50000"/>
                  </a:schemeClr>
                </a:solidFill>
              </a:rPr>
              <a:t>Mini-flap</a:t>
            </a:r>
            <a:r>
              <a:rPr lang="hu-HU" sz="3200" b="1" dirty="0" smtClean="0">
                <a:solidFill>
                  <a:schemeClr val="bg2">
                    <a:lumMod val="50000"/>
                  </a:schemeClr>
                </a:solidFill>
              </a:rPr>
              <a:t> projekt</a:t>
            </a:r>
            <a:endParaRPr lang="hu-HU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sujtas 2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2598" r="10079" b="2520"/>
          <a:stretch>
            <a:fillRect/>
          </a:stretch>
        </p:blipFill>
        <p:spPr>
          <a:xfrm rot="16200000">
            <a:off x="8565858" y="500043"/>
            <a:ext cx="497142" cy="626742"/>
          </a:xfrm>
          <a:prstGeom prst="rect">
            <a:avLst/>
          </a:prstGeom>
        </p:spPr>
      </p:pic>
      <p:cxnSp>
        <p:nvCxnSpPr>
          <p:cNvPr id="5" name="Egyenes összekötő 4"/>
          <p:cNvCxnSpPr/>
          <p:nvPr/>
        </p:nvCxnSpPr>
        <p:spPr>
          <a:xfrm rot="10800000" flipV="1">
            <a:off x="71470" y="785793"/>
            <a:ext cx="8429620" cy="1"/>
          </a:xfrm>
          <a:prstGeom prst="line">
            <a:avLst/>
          </a:prstGeom>
          <a:ln w="4445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artalom helye 6"/>
          <p:cNvSpPr txBox="1">
            <a:spLocks/>
          </p:cNvSpPr>
          <p:nvPr/>
        </p:nvSpPr>
        <p:spPr>
          <a:xfrm>
            <a:off x="323528" y="980728"/>
            <a:ext cx="8229600" cy="46256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77800" marR="0" lvl="0" indent="-587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8</a:t>
            </a:fld>
            <a:endParaRPr lang="hu-HU"/>
          </a:p>
        </p:txBody>
      </p:sp>
      <p:sp>
        <p:nvSpPr>
          <p:cNvPr id="11" name="Szövegdoboz 10"/>
          <p:cNvSpPr txBox="1"/>
          <p:nvPr/>
        </p:nvSpPr>
        <p:spPr>
          <a:xfrm>
            <a:off x="611560" y="908720"/>
            <a:ext cx="7848872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hu-HU" sz="2000" dirty="0" smtClean="0">
                <a:solidFill>
                  <a:schemeClr val="bg1"/>
                </a:solidFill>
              </a:rPr>
              <a:t> ‘a’ oldalhosszúságú csatorna hossza, hogy kialakuljon a turbulens profil</a:t>
            </a:r>
            <a:br>
              <a:rPr lang="hu-HU" sz="2000" dirty="0" smtClean="0">
                <a:solidFill>
                  <a:schemeClr val="bg1"/>
                </a:solidFill>
              </a:rPr>
            </a:br>
            <a:r>
              <a:rPr lang="hu-HU" sz="2000" dirty="0" smtClean="0">
                <a:solidFill>
                  <a:schemeClr val="bg1"/>
                </a:solidFill>
              </a:rPr>
              <a:t>elmélet alapján a kezdeti csőhossz: l1 = 4,4Re</a:t>
            </a:r>
            <a:r>
              <a:rPr lang="hu-HU" sz="2000" baseline="30000" dirty="0" smtClean="0">
                <a:solidFill>
                  <a:schemeClr val="bg1"/>
                </a:solidFill>
              </a:rPr>
              <a:t>1/6</a:t>
            </a:r>
            <a:r>
              <a:rPr lang="hu-HU" sz="2000" dirty="0" smtClean="0">
                <a:solidFill>
                  <a:schemeClr val="bg1"/>
                </a:solidFill>
              </a:rPr>
              <a:t>*</a:t>
            </a:r>
            <a:r>
              <a:rPr lang="hu-HU" sz="2000" dirty="0" err="1" smtClean="0">
                <a:solidFill>
                  <a:schemeClr val="bg1"/>
                </a:solidFill>
              </a:rPr>
              <a:t>d</a:t>
            </a:r>
            <a:r>
              <a:rPr lang="hu-HU" sz="2000" baseline="-25000" dirty="0" err="1" smtClean="0">
                <a:solidFill>
                  <a:schemeClr val="bg1"/>
                </a:solidFill>
              </a:rPr>
              <a:t>ha</a:t>
            </a:r>
            <a:r>
              <a:rPr lang="hu-HU" sz="2000" baseline="-25000" dirty="0" smtClean="0">
                <a:solidFill>
                  <a:schemeClr val="bg1"/>
                </a:solidFill>
              </a:rPr>
              <a:t> </a:t>
            </a:r>
            <a:r>
              <a:rPr lang="hu-HU" sz="2000" dirty="0" smtClean="0">
                <a:solidFill>
                  <a:schemeClr val="bg1"/>
                </a:solidFill>
              </a:rPr>
              <a:t>= 5m</a:t>
            </a:r>
            <a:br>
              <a:rPr lang="hu-HU" sz="2000" dirty="0" smtClean="0">
                <a:solidFill>
                  <a:schemeClr val="bg1"/>
                </a:solidFill>
              </a:rPr>
            </a:br>
            <a:r>
              <a:rPr lang="hu-HU" sz="2000" dirty="0" smtClean="0">
                <a:solidFill>
                  <a:schemeClr val="bg1"/>
                </a:solidFill>
              </a:rPr>
              <a:t>CFD számítás alapján (Re-fesz modell) l1 = 8m</a:t>
            </a:r>
          </a:p>
        </p:txBody>
      </p:sp>
      <p:pic>
        <p:nvPicPr>
          <p:cNvPr id="15" name="Kép 14" descr="channel_length_turbulent_long_velw.tif"/>
          <p:cNvPicPr>
            <a:picLocks noChangeAspect="1"/>
          </p:cNvPicPr>
          <p:nvPr/>
        </p:nvPicPr>
        <p:blipFill>
          <a:blip r:embed="rId3" cstate="print"/>
          <a:srcRect r="1242" b="17807"/>
          <a:stretch>
            <a:fillRect/>
          </a:stretch>
        </p:blipFill>
        <p:spPr>
          <a:xfrm>
            <a:off x="3995936" y="1916832"/>
            <a:ext cx="4464496" cy="2786750"/>
          </a:xfrm>
          <a:prstGeom prst="rect">
            <a:avLst/>
          </a:prstGeom>
        </p:spPr>
      </p:pic>
      <p:pic>
        <p:nvPicPr>
          <p:cNvPr id="16" name="Kép 15" descr="channel_length_turbulent_long_velaxis.tif"/>
          <p:cNvPicPr>
            <a:picLocks noChangeAspect="1"/>
          </p:cNvPicPr>
          <p:nvPr/>
        </p:nvPicPr>
        <p:blipFill>
          <a:blip r:embed="rId4" cstate="print"/>
          <a:srcRect l="18500" r="6688" b="18500"/>
          <a:stretch>
            <a:fillRect/>
          </a:stretch>
        </p:blipFill>
        <p:spPr>
          <a:xfrm>
            <a:off x="539552" y="1916832"/>
            <a:ext cx="3384376" cy="2765203"/>
          </a:xfrm>
          <a:prstGeom prst="rect">
            <a:avLst/>
          </a:prstGeom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print"/>
          <a:srcRect l="17950" t="28345" r="17791" b="42946"/>
          <a:stretch>
            <a:fillRect/>
          </a:stretch>
        </p:blipFill>
        <p:spPr bwMode="auto">
          <a:xfrm>
            <a:off x="1403648" y="4797152"/>
            <a:ext cx="6192688" cy="1821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Szövegdoboz 17"/>
          <p:cNvSpPr txBox="1"/>
          <p:nvPr/>
        </p:nvSpPr>
        <p:spPr>
          <a:xfrm>
            <a:off x="285720" y="142852"/>
            <a:ext cx="31373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err="1" smtClean="0">
                <a:solidFill>
                  <a:schemeClr val="bg2">
                    <a:lumMod val="50000"/>
                  </a:schemeClr>
                </a:solidFill>
              </a:rPr>
              <a:t>Mini-flap</a:t>
            </a:r>
            <a:r>
              <a:rPr lang="hu-HU" sz="3200" b="1" dirty="0" smtClean="0">
                <a:solidFill>
                  <a:schemeClr val="bg2">
                    <a:lumMod val="50000"/>
                  </a:schemeClr>
                </a:solidFill>
              </a:rPr>
              <a:t> projekt</a:t>
            </a:r>
            <a:endParaRPr lang="hu-HU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sujtas 2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2598" r="10079" b="2520"/>
          <a:stretch>
            <a:fillRect/>
          </a:stretch>
        </p:blipFill>
        <p:spPr>
          <a:xfrm rot="16200000">
            <a:off x="8565858" y="500043"/>
            <a:ext cx="497142" cy="626742"/>
          </a:xfrm>
          <a:prstGeom prst="rect">
            <a:avLst/>
          </a:prstGeom>
        </p:spPr>
      </p:pic>
      <p:cxnSp>
        <p:nvCxnSpPr>
          <p:cNvPr id="5" name="Egyenes összekötő 4"/>
          <p:cNvCxnSpPr/>
          <p:nvPr/>
        </p:nvCxnSpPr>
        <p:spPr>
          <a:xfrm rot="10800000" flipV="1">
            <a:off x="71470" y="785793"/>
            <a:ext cx="8429620" cy="1"/>
          </a:xfrm>
          <a:prstGeom prst="line">
            <a:avLst/>
          </a:prstGeom>
          <a:ln w="4445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artalom helye 6"/>
          <p:cNvSpPr txBox="1">
            <a:spLocks/>
          </p:cNvSpPr>
          <p:nvPr/>
        </p:nvSpPr>
        <p:spPr>
          <a:xfrm>
            <a:off x="323528" y="980728"/>
            <a:ext cx="8229600" cy="46256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77800" marR="0" lvl="0" indent="-587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9</a:t>
            </a:fld>
            <a:endParaRPr lang="hu-HU"/>
          </a:p>
        </p:txBody>
      </p:sp>
      <p:sp>
        <p:nvSpPr>
          <p:cNvPr id="11" name="Szövegdoboz 10"/>
          <p:cNvSpPr txBox="1"/>
          <p:nvPr/>
        </p:nvSpPr>
        <p:spPr>
          <a:xfrm>
            <a:off x="611560" y="908720"/>
            <a:ext cx="7848872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hu-HU" sz="2000" dirty="0" smtClean="0">
                <a:solidFill>
                  <a:schemeClr val="bg1"/>
                </a:solidFill>
              </a:rPr>
              <a:t> ‘b’ oldalhosszúságú csatorna hossza, hogy visszafeküdjön az áramlás, elérje a nyomásmaximumot, ne zavarjon be a ventilátor</a:t>
            </a:r>
            <a:br>
              <a:rPr lang="hu-HU" sz="2000" dirty="0" smtClean="0">
                <a:solidFill>
                  <a:schemeClr val="bg1"/>
                </a:solidFill>
              </a:rPr>
            </a:br>
            <a:r>
              <a:rPr lang="hu-HU" sz="2000" dirty="0" smtClean="0">
                <a:solidFill>
                  <a:schemeClr val="bg1"/>
                </a:solidFill>
              </a:rPr>
              <a:t>2D számítás alapján l2 = 60h (‘h’ a lépcsőmagasság) = 3m; 3D-vel összehasonlítva nyomáseloszlás hasonló</a:t>
            </a:r>
          </a:p>
          <a:p>
            <a:endParaRPr lang="hu-HU" sz="2000" dirty="0">
              <a:solidFill>
                <a:schemeClr val="bg1"/>
              </a:solidFill>
            </a:endParaRPr>
          </a:p>
        </p:txBody>
      </p:sp>
      <p:pic>
        <p:nvPicPr>
          <p:cNvPr id="13" name="Kép 12" descr="BC2D_AR150per250_0fok_20.1ms_kwsst_Tu5_kozepes_extrahosszu.tif"/>
          <p:cNvPicPr>
            <a:picLocks noChangeAspect="1"/>
          </p:cNvPicPr>
          <p:nvPr/>
        </p:nvPicPr>
        <p:blipFill>
          <a:blip r:embed="rId3" cstate="print"/>
          <a:srcRect r="1963" b="18500"/>
          <a:stretch>
            <a:fillRect/>
          </a:stretch>
        </p:blipFill>
        <p:spPr>
          <a:xfrm>
            <a:off x="2411760" y="2204864"/>
            <a:ext cx="4392488" cy="2738658"/>
          </a:xfrm>
          <a:prstGeom prst="rect">
            <a:avLst/>
          </a:prstGeom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 l="17950" t="28345" r="17791" b="46685"/>
          <a:stretch>
            <a:fillRect/>
          </a:stretch>
        </p:blipFill>
        <p:spPr bwMode="auto">
          <a:xfrm>
            <a:off x="1475656" y="4941168"/>
            <a:ext cx="619268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zövegdoboz 14"/>
          <p:cNvSpPr txBox="1"/>
          <p:nvPr/>
        </p:nvSpPr>
        <p:spPr>
          <a:xfrm>
            <a:off x="285720" y="116632"/>
            <a:ext cx="31373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err="1" smtClean="0">
                <a:solidFill>
                  <a:schemeClr val="bg2">
                    <a:lumMod val="50000"/>
                  </a:schemeClr>
                </a:solidFill>
              </a:rPr>
              <a:t>Mini-flap</a:t>
            </a:r>
            <a:r>
              <a:rPr lang="hu-HU" sz="3200" b="1" dirty="0" smtClean="0">
                <a:solidFill>
                  <a:schemeClr val="bg2">
                    <a:lumMod val="50000"/>
                  </a:schemeClr>
                </a:solidFill>
              </a:rPr>
              <a:t> projekt</a:t>
            </a:r>
            <a:endParaRPr lang="hu-HU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sujtas 2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2598" r="10079" b="2520"/>
          <a:stretch>
            <a:fillRect/>
          </a:stretch>
        </p:blipFill>
        <p:spPr>
          <a:xfrm rot="16200000">
            <a:off x="8565858" y="500043"/>
            <a:ext cx="497142" cy="626742"/>
          </a:xfrm>
          <a:prstGeom prst="rect">
            <a:avLst/>
          </a:prstGeom>
        </p:spPr>
      </p:pic>
      <p:cxnSp>
        <p:nvCxnSpPr>
          <p:cNvPr id="5" name="Egyenes összekötő 4"/>
          <p:cNvCxnSpPr/>
          <p:nvPr/>
        </p:nvCxnSpPr>
        <p:spPr>
          <a:xfrm rot="10800000" flipV="1">
            <a:off x="71470" y="785793"/>
            <a:ext cx="8429620" cy="1"/>
          </a:xfrm>
          <a:prstGeom prst="line">
            <a:avLst/>
          </a:prstGeom>
          <a:ln w="4445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artalom helye 6"/>
          <p:cNvSpPr txBox="1">
            <a:spLocks/>
          </p:cNvSpPr>
          <p:nvPr/>
        </p:nvSpPr>
        <p:spPr>
          <a:xfrm>
            <a:off x="323528" y="980728"/>
            <a:ext cx="8229600" cy="46256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77800" marR="0" lvl="0" indent="-587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10</a:t>
            </a:fld>
            <a:endParaRPr lang="hu-HU"/>
          </a:p>
        </p:txBody>
      </p:sp>
      <p:sp>
        <p:nvSpPr>
          <p:cNvPr id="11" name="Szövegdoboz 10"/>
          <p:cNvSpPr txBox="1"/>
          <p:nvPr/>
        </p:nvSpPr>
        <p:spPr>
          <a:xfrm>
            <a:off x="611560" y="908720"/>
            <a:ext cx="7848872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hu-HU" sz="2000" dirty="0" smtClean="0">
                <a:solidFill>
                  <a:schemeClr val="bg1"/>
                </a:solidFill>
              </a:rPr>
              <a:t>d = 224mm </a:t>
            </a:r>
          </a:p>
          <a:p>
            <a:pPr>
              <a:buClr>
                <a:schemeClr val="accent2"/>
              </a:buClr>
            </a:pPr>
            <a:r>
              <a:rPr lang="hu-HU" sz="2000" dirty="0" smtClean="0">
                <a:solidFill>
                  <a:schemeClr val="bg1"/>
                </a:solidFill>
              </a:rPr>
              <a:t>a = 150mm</a:t>
            </a:r>
          </a:p>
          <a:p>
            <a:pPr>
              <a:buClr>
                <a:schemeClr val="accent2"/>
              </a:buClr>
            </a:pPr>
            <a:r>
              <a:rPr lang="hu-HU" sz="2000" dirty="0" smtClean="0">
                <a:solidFill>
                  <a:schemeClr val="bg1"/>
                </a:solidFill>
              </a:rPr>
              <a:t>b = 250mm</a:t>
            </a:r>
          </a:p>
          <a:p>
            <a:pPr>
              <a:buClr>
                <a:schemeClr val="accent2"/>
              </a:buClr>
            </a:pPr>
            <a:r>
              <a:rPr lang="hu-HU" sz="2000" dirty="0" smtClean="0">
                <a:solidFill>
                  <a:schemeClr val="bg1"/>
                </a:solidFill>
              </a:rPr>
              <a:t>h = 50mm</a:t>
            </a:r>
          </a:p>
          <a:p>
            <a:pPr>
              <a:buClr>
                <a:schemeClr val="accent2"/>
              </a:buClr>
            </a:pPr>
            <a:r>
              <a:rPr lang="hu-HU" sz="2000" dirty="0" smtClean="0">
                <a:solidFill>
                  <a:schemeClr val="bg1"/>
                </a:solidFill>
              </a:rPr>
              <a:t>L = 12m (összes hossz)</a:t>
            </a:r>
          </a:p>
          <a:p>
            <a:pPr>
              <a:buClr>
                <a:schemeClr val="accent2"/>
              </a:buClr>
            </a:pPr>
            <a:r>
              <a:rPr lang="hu-HU" sz="2000" dirty="0" smtClean="0">
                <a:solidFill>
                  <a:schemeClr val="bg1"/>
                </a:solidFill>
              </a:rPr>
              <a:t>Szállítandó térfogatáram: q = 1730m</a:t>
            </a:r>
            <a:r>
              <a:rPr lang="hu-HU" sz="2000" baseline="30000" dirty="0" smtClean="0">
                <a:solidFill>
                  <a:schemeClr val="bg1"/>
                </a:solidFill>
              </a:rPr>
              <a:t>3</a:t>
            </a:r>
            <a:r>
              <a:rPr lang="hu-HU" sz="2000" dirty="0" smtClean="0">
                <a:solidFill>
                  <a:schemeClr val="bg1"/>
                </a:solidFill>
              </a:rPr>
              <a:t>/h</a:t>
            </a:r>
          </a:p>
          <a:p>
            <a:pPr>
              <a:buClr>
                <a:schemeClr val="accent2"/>
              </a:buClr>
            </a:pPr>
            <a:r>
              <a:rPr lang="hu-HU" sz="2000" dirty="0" smtClean="0">
                <a:solidFill>
                  <a:schemeClr val="bg1"/>
                </a:solidFill>
              </a:rPr>
              <a:t>Ventilátor előállított szükséges nyomásnövekedés: 360Pa</a:t>
            </a:r>
          </a:p>
          <a:p>
            <a:pPr>
              <a:buClr>
                <a:schemeClr val="accent2"/>
              </a:buClr>
            </a:pPr>
            <a:endParaRPr lang="hu-HU" sz="2000" dirty="0" smtClean="0">
              <a:solidFill>
                <a:schemeClr val="bg1"/>
              </a:solidFill>
            </a:endParaRPr>
          </a:p>
          <a:p>
            <a:pPr>
              <a:buClr>
                <a:schemeClr val="accent2"/>
              </a:buClr>
            </a:pPr>
            <a:r>
              <a:rPr lang="hu-HU" sz="2000" dirty="0" smtClean="0">
                <a:solidFill>
                  <a:schemeClr val="bg1"/>
                </a:solidFill>
              </a:rPr>
              <a:t>Kisebb csőkeresztmetszetekre lecsökken a szükséges hossz, de nagyon megnő a nyomásveszteség, </a:t>
            </a:r>
            <a:r>
              <a:rPr lang="hu-HU" sz="2000" dirty="0" err="1" smtClean="0">
                <a:solidFill>
                  <a:schemeClr val="bg1"/>
                </a:solidFill>
              </a:rPr>
              <a:t>pl</a:t>
            </a:r>
            <a:r>
              <a:rPr lang="hu-HU" sz="2000" dirty="0" smtClean="0">
                <a:solidFill>
                  <a:schemeClr val="bg1"/>
                </a:solidFill>
              </a:rPr>
              <a:t>:</a:t>
            </a:r>
          </a:p>
          <a:p>
            <a:pPr>
              <a:buClr>
                <a:schemeClr val="accent2"/>
              </a:buClr>
            </a:pPr>
            <a:r>
              <a:rPr lang="hu-HU" sz="2000" dirty="0" smtClean="0">
                <a:solidFill>
                  <a:schemeClr val="bg1"/>
                </a:solidFill>
              </a:rPr>
              <a:t>a =  100mm </a:t>
            </a:r>
            <a:r>
              <a:rPr lang="hu-HU" sz="2000" dirty="0" smtClean="0">
                <a:solidFill>
                  <a:schemeClr val="bg1"/>
                </a:solidFill>
                <a:cs typeface="Arial"/>
              </a:rPr>
              <a:t>→ p’ = 910Pa</a:t>
            </a:r>
            <a:endParaRPr lang="hu-HU" sz="2000" dirty="0" smtClean="0">
              <a:solidFill>
                <a:schemeClr val="bg1"/>
              </a:solidFill>
            </a:endParaRPr>
          </a:p>
          <a:p>
            <a:endParaRPr lang="hu-HU" sz="2000" dirty="0">
              <a:solidFill>
                <a:schemeClr val="bg1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 l="17950" t="28345" r="17791" b="46685"/>
          <a:stretch>
            <a:fillRect/>
          </a:stretch>
        </p:blipFill>
        <p:spPr bwMode="auto">
          <a:xfrm>
            <a:off x="1475656" y="4797152"/>
            <a:ext cx="619268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zövegdoboz 12"/>
          <p:cNvSpPr txBox="1"/>
          <p:nvPr/>
        </p:nvSpPr>
        <p:spPr>
          <a:xfrm>
            <a:off x="285720" y="142852"/>
            <a:ext cx="31373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err="1" smtClean="0">
                <a:solidFill>
                  <a:schemeClr val="bg2">
                    <a:lumMod val="50000"/>
                  </a:schemeClr>
                </a:solidFill>
              </a:rPr>
              <a:t>Mini-flap</a:t>
            </a:r>
            <a:r>
              <a:rPr lang="hu-HU" sz="3200" b="1" dirty="0" smtClean="0">
                <a:solidFill>
                  <a:schemeClr val="bg2">
                    <a:lumMod val="50000"/>
                  </a:schemeClr>
                </a:solidFill>
              </a:rPr>
              <a:t> projekt</a:t>
            </a:r>
            <a:endParaRPr lang="hu-HU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sujtas 2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2598" r="10079" b="2520"/>
          <a:stretch>
            <a:fillRect/>
          </a:stretch>
        </p:blipFill>
        <p:spPr>
          <a:xfrm rot="16200000">
            <a:off x="8565858" y="500043"/>
            <a:ext cx="497142" cy="626742"/>
          </a:xfrm>
          <a:prstGeom prst="rect">
            <a:avLst/>
          </a:prstGeom>
        </p:spPr>
      </p:pic>
      <p:cxnSp>
        <p:nvCxnSpPr>
          <p:cNvPr id="5" name="Egyenes összekötő 4"/>
          <p:cNvCxnSpPr/>
          <p:nvPr/>
        </p:nvCxnSpPr>
        <p:spPr>
          <a:xfrm rot="10800000" flipV="1">
            <a:off x="71470" y="785793"/>
            <a:ext cx="8429620" cy="1"/>
          </a:xfrm>
          <a:prstGeom prst="line">
            <a:avLst/>
          </a:prstGeom>
          <a:ln w="4445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artalom helye 6"/>
          <p:cNvSpPr txBox="1">
            <a:spLocks/>
          </p:cNvSpPr>
          <p:nvPr/>
        </p:nvSpPr>
        <p:spPr>
          <a:xfrm>
            <a:off x="323528" y="980728"/>
            <a:ext cx="8229600" cy="46256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77800" marR="0" lvl="0" indent="-587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11</a:t>
            </a:fld>
            <a:endParaRPr lang="hu-H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5478" t="16474" r="2554" b="5481"/>
          <a:stretch>
            <a:fillRect/>
          </a:stretch>
        </p:blipFill>
        <p:spPr bwMode="auto">
          <a:xfrm>
            <a:off x="539552" y="980728"/>
            <a:ext cx="784887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zövegdoboz 10"/>
          <p:cNvSpPr txBox="1"/>
          <p:nvPr/>
        </p:nvSpPr>
        <p:spPr>
          <a:xfrm>
            <a:off x="285720" y="142852"/>
            <a:ext cx="3780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chemeClr val="bg2">
                    <a:lumMod val="50000"/>
                  </a:schemeClr>
                </a:solidFill>
              </a:rPr>
              <a:t>Energia-tanúsítvány</a:t>
            </a:r>
            <a:endParaRPr lang="hu-HU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sujtas 2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2598" r="10079" b="2520"/>
          <a:stretch>
            <a:fillRect/>
          </a:stretch>
        </p:blipFill>
        <p:spPr>
          <a:xfrm rot="16200000">
            <a:off x="8565858" y="500043"/>
            <a:ext cx="497142" cy="626742"/>
          </a:xfrm>
          <a:prstGeom prst="rect">
            <a:avLst/>
          </a:prstGeom>
        </p:spPr>
      </p:pic>
      <p:cxnSp>
        <p:nvCxnSpPr>
          <p:cNvPr id="5" name="Egyenes összekötő 4"/>
          <p:cNvCxnSpPr/>
          <p:nvPr/>
        </p:nvCxnSpPr>
        <p:spPr>
          <a:xfrm rot="10800000" flipV="1">
            <a:off x="71470" y="785793"/>
            <a:ext cx="8429620" cy="1"/>
          </a:xfrm>
          <a:prstGeom prst="line">
            <a:avLst/>
          </a:prstGeom>
          <a:ln w="4445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artalom helye 6"/>
          <p:cNvSpPr txBox="1">
            <a:spLocks/>
          </p:cNvSpPr>
          <p:nvPr/>
        </p:nvSpPr>
        <p:spPr>
          <a:xfrm>
            <a:off x="323528" y="980728"/>
            <a:ext cx="8229600" cy="46256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77800" marR="0" lvl="0" indent="-587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12</a:t>
            </a:fld>
            <a:endParaRPr lang="hu-H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4635" t="16474" r="1710" b="4426"/>
          <a:stretch>
            <a:fillRect/>
          </a:stretch>
        </p:blipFill>
        <p:spPr bwMode="auto">
          <a:xfrm>
            <a:off x="323528" y="908720"/>
            <a:ext cx="7992888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zövegdoboz 12"/>
          <p:cNvSpPr txBox="1"/>
          <p:nvPr/>
        </p:nvSpPr>
        <p:spPr>
          <a:xfrm>
            <a:off x="285720" y="142852"/>
            <a:ext cx="3780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chemeClr val="bg2">
                    <a:lumMod val="50000"/>
                  </a:schemeClr>
                </a:solidFill>
              </a:rPr>
              <a:t>Energia-tanúsítvány</a:t>
            </a:r>
            <a:endParaRPr lang="hu-HU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sujtas 2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2598" r="10079" b="2520"/>
          <a:stretch>
            <a:fillRect/>
          </a:stretch>
        </p:blipFill>
        <p:spPr>
          <a:xfrm rot="16200000">
            <a:off x="8565858" y="500043"/>
            <a:ext cx="497142" cy="626742"/>
          </a:xfrm>
          <a:prstGeom prst="rect">
            <a:avLst/>
          </a:prstGeom>
        </p:spPr>
      </p:pic>
      <p:cxnSp>
        <p:nvCxnSpPr>
          <p:cNvPr id="5" name="Egyenes összekötő 4"/>
          <p:cNvCxnSpPr/>
          <p:nvPr/>
        </p:nvCxnSpPr>
        <p:spPr>
          <a:xfrm rot="10800000" flipV="1">
            <a:off x="71470" y="785793"/>
            <a:ext cx="8429620" cy="1"/>
          </a:xfrm>
          <a:prstGeom prst="line">
            <a:avLst/>
          </a:prstGeom>
          <a:ln w="4445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artalom helye 6"/>
          <p:cNvSpPr txBox="1">
            <a:spLocks/>
          </p:cNvSpPr>
          <p:nvPr/>
        </p:nvSpPr>
        <p:spPr>
          <a:xfrm>
            <a:off x="323528" y="980728"/>
            <a:ext cx="8229600" cy="46256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77800" marR="0" lvl="0" indent="-587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8587-26C5-4E79-ACE2-70AE8AB9B9FD}" type="slidenum">
              <a:rPr lang="hu-HU" smtClean="0"/>
              <a:pPr/>
              <a:t>13</a:t>
            </a:fld>
            <a:endParaRPr lang="hu-H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l="5478" t="17528" r="1710" b="5481"/>
          <a:stretch>
            <a:fillRect/>
          </a:stretch>
        </p:blipFill>
        <p:spPr bwMode="auto">
          <a:xfrm>
            <a:off x="467544" y="980728"/>
            <a:ext cx="792088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zövegdoboz 12"/>
          <p:cNvSpPr txBox="1"/>
          <p:nvPr/>
        </p:nvSpPr>
        <p:spPr>
          <a:xfrm>
            <a:off x="285720" y="142852"/>
            <a:ext cx="3780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chemeClr val="bg2">
                    <a:lumMod val="50000"/>
                  </a:schemeClr>
                </a:solidFill>
              </a:rPr>
              <a:t>Energia-tanúsítvány</a:t>
            </a:r>
            <a:endParaRPr lang="hu-HU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Modu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1717</TotalTime>
  <Words>336</Words>
  <Application>Microsoft Office PowerPoint</Application>
  <PresentationFormat>Diavetítés a képernyőre (4:3 oldalarány)</PresentationFormat>
  <Paragraphs>83</Paragraphs>
  <Slides>13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21" baseType="lpstr">
      <vt:lpstr>Arial</vt:lpstr>
      <vt:lpstr>Calibri</vt:lpstr>
      <vt:lpstr>Corbel</vt:lpstr>
      <vt:lpstr>Times New Roman</vt:lpstr>
      <vt:lpstr>Wingdings</vt:lpstr>
      <vt:lpstr>Wingdings 2</vt:lpstr>
      <vt:lpstr>Wingdings 3</vt:lpstr>
      <vt:lpstr>Modul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Borda-Carnot elem veszteségtényezőjének csökkentése passzív áramlás-szabályozással</dc:title>
  <dc:creator>User</dc:creator>
  <cp:lastModifiedBy>Lukács Eszter</cp:lastModifiedBy>
  <cp:revision>164</cp:revision>
  <dcterms:created xsi:type="dcterms:W3CDTF">2011-02-23T13:15:44Z</dcterms:created>
  <dcterms:modified xsi:type="dcterms:W3CDTF">2015-09-27T18:30:34Z</dcterms:modified>
</cp:coreProperties>
</file>