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Default Extension="docm" ContentType="application/vnd.ms-word.document.macroEnabled.12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64" r:id="rId2"/>
    <p:sldId id="263" r:id="rId3"/>
    <p:sldId id="262" r:id="rId4"/>
    <p:sldId id="260" r:id="rId5"/>
    <p:sldId id="265" r:id="rId6"/>
    <p:sldId id="271" r:id="rId7"/>
    <p:sldId id="269" r:id="rId8"/>
    <p:sldId id="266" r:id="rId9"/>
    <p:sldId id="268" r:id="rId10"/>
    <p:sldId id="267" r:id="rId11"/>
    <p:sldId id="270" r:id="rId12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99" autoAdjust="0"/>
    <p:restoredTop sz="94660"/>
  </p:normalViewPr>
  <p:slideViewPr>
    <p:cSldViewPr showGuides="1">
      <p:cViewPr>
        <p:scale>
          <a:sx n="66" d="100"/>
          <a:sy n="66" d="100"/>
        </p:scale>
        <p:origin x="-5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9.emf"/><Relationship Id="rId4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FDA0B1-75B2-4CE7-A720-C78B0AA6EA35}" type="datetimeFigureOut">
              <a:rPr lang="hu-HU" smtClean="0"/>
              <a:pPr/>
              <a:t>2012/3/13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3A5603-A5CF-4FA2-B5C2-70BB4BBA2AEE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="" xmlns:p14="http://schemas.microsoft.com/office/powerpoint/2010/main" val="3275163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3A5603-A5CF-4FA2-B5C2-70BB4BBA2AEE}" type="slidenum">
              <a:rPr lang="hu-HU" smtClean="0"/>
              <a:pPr/>
              <a:t>1</a:t>
            </a:fld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3A5603-A5CF-4FA2-B5C2-70BB4BBA2AEE}" type="slidenum">
              <a:rPr lang="hu-HU" smtClean="0"/>
              <a:pPr/>
              <a:t>3</a:t>
            </a:fld>
            <a:endParaRPr lang="hu-HU"/>
          </a:p>
        </p:txBody>
      </p:sp>
    </p:spTree>
    <p:extLst>
      <p:ext uri="{BB962C8B-B14F-4D97-AF65-F5344CB8AC3E}">
        <p14:creationId xmlns="" xmlns:p14="http://schemas.microsoft.com/office/powerpoint/2010/main" val="6253729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3A5603-A5CF-4FA2-B5C2-70BB4BBA2AEE}" type="slidenum">
              <a:rPr lang="hu-HU" smtClean="0"/>
              <a:pPr/>
              <a:t>4</a:t>
            </a:fld>
            <a:endParaRPr lang="hu-HU"/>
          </a:p>
        </p:txBody>
      </p:sp>
    </p:spTree>
    <p:extLst>
      <p:ext uri="{BB962C8B-B14F-4D97-AF65-F5344CB8AC3E}">
        <p14:creationId xmlns="" xmlns:p14="http://schemas.microsoft.com/office/powerpoint/2010/main" val="29056239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3A5603-A5CF-4FA2-B5C2-70BB4BBA2AEE}" type="slidenum">
              <a:rPr lang="hu-HU" smtClean="0"/>
              <a:pPr/>
              <a:t>5</a:t>
            </a:fld>
            <a:endParaRPr lang="hu-HU"/>
          </a:p>
        </p:txBody>
      </p:sp>
    </p:spTree>
    <p:extLst>
      <p:ext uri="{BB962C8B-B14F-4D97-AF65-F5344CB8AC3E}">
        <p14:creationId xmlns="" xmlns:p14="http://schemas.microsoft.com/office/powerpoint/2010/main" val="2905623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3A5603-A5CF-4FA2-B5C2-70BB4BBA2AEE}" type="slidenum">
              <a:rPr lang="hu-HU" smtClean="0"/>
              <a:pPr/>
              <a:t>6</a:t>
            </a:fld>
            <a:endParaRPr lang="hu-HU"/>
          </a:p>
        </p:txBody>
      </p:sp>
    </p:spTree>
    <p:extLst>
      <p:ext uri="{BB962C8B-B14F-4D97-AF65-F5344CB8AC3E}">
        <p14:creationId xmlns="" xmlns:p14="http://schemas.microsoft.com/office/powerpoint/2010/main" val="29056239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3A5603-A5CF-4FA2-B5C2-70BB4BBA2AEE}" type="slidenum">
              <a:rPr lang="hu-HU" smtClean="0"/>
              <a:pPr/>
              <a:t>7</a:t>
            </a:fld>
            <a:endParaRPr lang="hu-HU"/>
          </a:p>
        </p:txBody>
      </p:sp>
    </p:spTree>
    <p:extLst>
      <p:ext uri="{BB962C8B-B14F-4D97-AF65-F5344CB8AC3E}">
        <p14:creationId xmlns="" xmlns:p14="http://schemas.microsoft.com/office/powerpoint/2010/main" val="29056239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3A5603-A5CF-4FA2-B5C2-70BB4BBA2AEE}" type="slidenum">
              <a:rPr lang="hu-HU" smtClean="0"/>
              <a:pPr/>
              <a:t>8</a:t>
            </a:fld>
            <a:endParaRPr lang="hu-HU"/>
          </a:p>
        </p:txBody>
      </p:sp>
    </p:spTree>
    <p:extLst>
      <p:ext uri="{BB962C8B-B14F-4D97-AF65-F5344CB8AC3E}">
        <p14:creationId xmlns="" xmlns:p14="http://schemas.microsoft.com/office/powerpoint/2010/main" val="29056239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3A5603-A5CF-4FA2-B5C2-70BB4BBA2AEE}" type="slidenum">
              <a:rPr lang="hu-HU" smtClean="0"/>
              <a:pPr/>
              <a:t>9</a:t>
            </a:fld>
            <a:endParaRPr lang="hu-HU"/>
          </a:p>
        </p:txBody>
      </p:sp>
    </p:spTree>
    <p:extLst>
      <p:ext uri="{BB962C8B-B14F-4D97-AF65-F5344CB8AC3E}">
        <p14:creationId xmlns="" xmlns:p14="http://schemas.microsoft.com/office/powerpoint/2010/main" val="29056239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3A5603-A5CF-4FA2-B5C2-70BB4BBA2AEE}" type="slidenum">
              <a:rPr lang="hu-HU" smtClean="0"/>
              <a:pPr/>
              <a:t>10</a:t>
            </a:fld>
            <a:endParaRPr lang="hu-HU"/>
          </a:p>
        </p:txBody>
      </p:sp>
    </p:spTree>
    <p:extLst>
      <p:ext uri="{BB962C8B-B14F-4D97-AF65-F5344CB8AC3E}">
        <p14:creationId xmlns="" xmlns:p14="http://schemas.microsoft.com/office/powerpoint/2010/main" val="29056239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3A5603-A5CF-4FA2-B5C2-70BB4BBA2AEE}" type="slidenum">
              <a:rPr lang="hu-HU" smtClean="0"/>
              <a:pPr/>
              <a:t>11</a:t>
            </a:fld>
            <a:endParaRPr lang="hu-HU"/>
          </a:p>
        </p:txBody>
      </p:sp>
    </p:spTree>
    <p:extLst>
      <p:ext uri="{BB962C8B-B14F-4D97-AF65-F5344CB8AC3E}">
        <p14:creationId xmlns="" xmlns:p14="http://schemas.microsoft.com/office/powerpoint/2010/main" val="2905623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2A78C-C863-452E-B005-CD43721A75FB}" type="datetime1">
              <a:rPr lang="hu-HU" smtClean="0"/>
              <a:pPr/>
              <a:t>2012/3/13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555BE-5908-4338-AC62-1B64F8512C6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272E4-9C0F-4883-9BF2-3B74C75B1CFF}" type="datetime1">
              <a:rPr lang="hu-HU" smtClean="0"/>
              <a:pPr/>
              <a:t>2012/3/13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555BE-5908-4338-AC62-1B64F8512C6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3A920-A9BE-4839-9599-610FE0823785}" type="datetime1">
              <a:rPr lang="hu-HU" smtClean="0"/>
              <a:pPr/>
              <a:t>2012/3/13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555BE-5908-4338-AC62-1B64F8512C6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3B6C7-0326-465E-9DA0-CEF2C9227DB9}" type="datetime1">
              <a:rPr lang="hu-HU" smtClean="0"/>
              <a:pPr/>
              <a:t>2012/3/13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555BE-5908-4338-AC62-1B64F8512C6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39281-9918-4B48-A030-85258B901AB9}" type="datetime1">
              <a:rPr lang="hu-HU" smtClean="0"/>
              <a:pPr/>
              <a:t>2012/3/13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555BE-5908-4338-AC62-1B64F8512C6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27E61-95F0-49AC-8E80-4638A86503E7}" type="datetime1">
              <a:rPr lang="hu-HU" smtClean="0"/>
              <a:pPr/>
              <a:t>2012/3/13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555BE-5908-4338-AC62-1B64F8512C6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8047D-3820-42A0-B978-661E89D3C51D}" type="datetime1">
              <a:rPr lang="hu-HU" smtClean="0"/>
              <a:pPr/>
              <a:t>2012/3/13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555BE-5908-4338-AC62-1B64F8512C6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63545-DC5B-4C0C-BD89-242600679B95}" type="datetime1">
              <a:rPr lang="hu-HU" smtClean="0"/>
              <a:pPr/>
              <a:t>2012/3/13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555BE-5908-4338-AC62-1B64F8512C6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7102A-5649-4355-AE91-A1F4C446F9B8}" type="datetime1">
              <a:rPr lang="hu-HU" smtClean="0"/>
              <a:pPr/>
              <a:t>2012/3/13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555BE-5908-4338-AC62-1B64F8512C6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BB691-3775-4ED9-BC46-3DC0A21026A6}" type="datetime1">
              <a:rPr lang="hu-HU" smtClean="0"/>
              <a:pPr/>
              <a:t>2012/3/13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555BE-5908-4338-AC62-1B64F8512C6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95C1F-3E27-46EB-AFD8-A16742BFE545}" type="datetime1">
              <a:rPr lang="hu-HU" smtClean="0"/>
              <a:pPr/>
              <a:t>2012/3/13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555BE-5908-4338-AC62-1B64F8512C6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28D28F-1665-40A6-9E7E-6C347D0FEDA6}" type="datetime1">
              <a:rPr lang="hu-HU" smtClean="0"/>
              <a:pPr/>
              <a:t>2012/3/13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555BE-5908-4338-AC62-1B64F8512C6C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jpeg"/><Relationship Id="rId5" Type="http://schemas.openxmlformats.org/officeDocument/2006/relationships/package" Target="../embeddings/Microsoft_Office_Word_dokumentum2.docx"/><Relationship Id="rId4" Type="http://schemas.openxmlformats.org/officeDocument/2006/relationships/package" Target="../embeddings/Microsoft_Office_Word_dokumentum1.doc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jpeg"/><Relationship Id="rId5" Type="http://schemas.openxmlformats.org/officeDocument/2006/relationships/package" Target="../embeddings/Microsoft_Office_Word_dokumentum4.docx"/><Relationship Id="rId4" Type="http://schemas.openxmlformats.org/officeDocument/2006/relationships/package" Target="../embeddings/Microsoft_Office_Word_dokumentum3.docx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Office_Word_dokumentum6.docx"/><Relationship Id="rId3" Type="http://schemas.openxmlformats.org/officeDocument/2006/relationships/notesSlide" Target="../notesSlides/notesSlide4.xml"/><Relationship Id="rId7" Type="http://schemas.openxmlformats.org/officeDocument/2006/relationships/package" Target="../embeddings/Microsoft_Office_Word_dokumentum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png"/><Relationship Id="rId5" Type="http://schemas.openxmlformats.org/officeDocument/2006/relationships/image" Target="../media/image2.jpeg"/><Relationship Id="rId10" Type="http://schemas.openxmlformats.org/officeDocument/2006/relationships/package" Target="../embeddings/Microsoft_Office_Word_dokumentum8.docx"/><Relationship Id="rId4" Type="http://schemas.openxmlformats.org/officeDocument/2006/relationships/image" Target="../media/image1.jpeg"/><Relationship Id="rId9" Type="http://schemas.openxmlformats.org/officeDocument/2006/relationships/package" Target="../embeddings/Microsoft_Office_Word_dokumentum7.doc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package" Target="../embeddings/Makr_bar_t_Microsoft_Office_Word_dokumentum9.docm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églalap 21"/>
          <p:cNvSpPr/>
          <p:nvPr/>
        </p:nvSpPr>
        <p:spPr>
          <a:xfrm>
            <a:off x="467544" y="0"/>
            <a:ext cx="8676456" cy="14127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686800" cy="1143000"/>
          </a:xfrm>
        </p:spPr>
        <p:txBody>
          <a:bodyPr>
            <a:noAutofit/>
          </a:bodyPr>
          <a:lstStyle/>
          <a:p>
            <a:r>
              <a:rPr lang="hu-HU" b="1" dirty="0" err="1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Reaction</a:t>
            </a:r>
            <a:r>
              <a:rPr lang="hu-HU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 flow modelling</a:t>
            </a:r>
            <a:br>
              <a:rPr lang="hu-HU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</a:br>
            <a:r>
              <a:rPr lang="hu-HU" sz="3600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(</a:t>
            </a:r>
            <a:r>
              <a:rPr lang="hu-HU" sz="3600" b="1" dirty="0" err="1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Laboratory</a:t>
            </a:r>
            <a:r>
              <a:rPr lang="hu-HU" sz="3600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)</a:t>
            </a:r>
            <a:endParaRPr lang="hu-HU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65720" y="5445224"/>
            <a:ext cx="8182744" cy="720080"/>
          </a:xfrm>
        </p:spPr>
        <p:txBody>
          <a:bodyPr>
            <a:normAutofit/>
          </a:bodyPr>
          <a:lstStyle/>
          <a:p>
            <a:pPr>
              <a:buNone/>
              <a:tabLst>
                <a:tab pos="4035425" algn="l"/>
              </a:tabLst>
            </a:pPr>
            <a:r>
              <a:rPr lang="hu-HU" b="1" dirty="0" err="1" smtClean="0"/>
              <a:t>Lecturer</a:t>
            </a:r>
            <a:r>
              <a:rPr lang="hu-HU" b="1" dirty="0" smtClean="0"/>
              <a:t> : </a:t>
            </a:r>
            <a:r>
              <a:rPr lang="hu-HU" dirty="0" err="1" smtClean="0"/>
              <a:t>Karoly</a:t>
            </a:r>
            <a:r>
              <a:rPr lang="hu-HU" dirty="0" smtClean="0"/>
              <a:t> </a:t>
            </a:r>
            <a:r>
              <a:rPr lang="hu-HU" dirty="0" err="1" smtClean="0"/>
              <a:t>Czader</a:t>
            </a:r>
            <a:r>
              <a:rPr lang="hu-HU" dirty="0" smtClean="0"/>
              <a:t> (</a:t>
            </a:r>
            <a:r>
              <a:rPr lang="hu-HU" dirty="0" err="1" smtClean="0"/>
              <a:t>czader</a:t>
            </a:r>
            <a:r>
              <a:rPr lang="hu-HU" dirty="0" smtClean="0"/>
              <a:t>@</a:t>
            </a:r>
            <a:r>
              <a:rPr lang="hu-HU" dirty="0" err="1" smtClean="0"/>
              <a:t>ara.bme.hu</a:t>
            </a:r>
            <a:r>
              <a:rPr lang="hu-HU" dirty="0" smtClean="0"/>
              <a:t>)</a:t>
            </a: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211579"/>
                </a:solidFill>
                <a:latin typeface="Calibri" pitchFamily="34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>
                <a:latin typeface="Calibri" pitchFamily="34" charset="0"/>
              </a:endParaRPr>
            </a:p>
          </p:txBody>
        </p:sp>
        <p:pic>
          <p:nvPicPr>
            <p:cNvPr id="7" name="Picture 5" descr="ARAMLASTAN_TSZ_logo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" name="Dia számának hely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555BE-5908-4338-AC62-1B64F8512C6C}" type="slidenum">
              <a:rPr lang="hu-HU" smtClean="0"/>
              <a:pPr/>
              <a:t>1</a:t>
            </a:fld>
            <a:endParaRPr lang="hu-HU" dirty="0"/>
          </a:p>
        </p:txBody>
      </p:sp>
      <p:sp>
        <p:nvSpPr>
          <p:cNvPr id="8" name="Dátum hely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D509-DF61-4CD3-A86E-C93D9AF30738}" type="datetime1">
              <a:rPr lang="hu-HU" b="1" smtClean="0">
                <a:solidFill>
                  <a:schemeClr val="tx1"/>
                </a:solidFill>
              </a:rPr>
              <a:pPr/>
              <a:t>2012/3/13</a:t>
            </a:fld>
            <a:endParaRPr lang="hu-HU" b="1" dirty="0">
              <a:solidFill>
                <a:schemeClr val="tx1"/>
              </a:solidFill>
            </a:endParaRPr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5" cstate="print"/>
          <a:srcRect l="8901" t="2301" r="5248" b="18892"/>
          <a:stretch>
            <a:fillRect/>
          </a:stretch>
        </p:blipFill>
        <p:spPr bwMode="auto">
          <a:xfrm>
            <a:off x="626720" y="1844824"/>
            <a:ext cx="8193752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églalap 8"/>
          <p:cNvSpPr/>
          <p:nvPr/>
        </p:nvSpPr>
        <p:spPr>
          <a:xfrm>
            <a:off x="467544" y="0"/>
            <a:ext cx="8676456" cy="11247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676456" cy="1080120"/>
          </a:xfrm>
        </p:spPr>
        <p:txBody>
          <a:bodyPr/>
          <a:lstStyle/>
          <a:p>
            <a:r>
              <a:rPr lang="hu-HU" b="1" dirty="0" err="1" smtClean="0"/>
              <a:t>Contents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268760"/>
            <a:ext cx="8686800" cy="4525963"/>
          </a:xfrm>
        </p:spPr>
        <p:txBody>
          <a:bodyPr>
            <a:normAutofit/>
          </a:bodyPr>
          <a:lstStyle/>
          <a:p>
            <a:pPr marL="571500" indent="-571500">
              <a:spcBef>
                <a:spcPts val="2400"/>
              </a:spcBef>
              <a:buFont typeface="+mj-lt"/>
              <a:buAutoNum type="romanUcPeriod"/>
              <a:tabLst>
                <a:tab pos="449263" algn="l"/>
              </a:tabLst>
            </a:pPr>
            <a:r>
              <a:rPr lang="hu-HU" b="1" dirty="0" smtClean="0"/>
              <a:t>Species </a:t>
            </a:r>
            <a:r>
              <a:rPr lang="hu-HU" b="1" dirty="0" err="1" smtClean="0"/>
              <a:t>Transport</a:t>
            </a:r>
            <a:r>
              <a:rPr lang="hu-HU" b="1" dirty="0" smtClean="0"/>
              <a:t> </a:t>
            </a:r>
            <a:r>
              <a:rPr lang="hu-HU" b="1" dirty="0" err="1" smtClean="0"/>
              <a:t>Equation</a:t>
            </a:r>
            <a:endParaRPr lang="hu-HU" b="1" dirty="0" smtClean="0"/>
          </a:p>
          <a:p>
            <a:pPr marL="457200" indent="-571500">
              <a:spcBef>
                <a:spcPts val="2400"/>
              </a:spcBef>
              <a:buFont typeface="+mj-lt"/>
              <a:buAutoNum type="romanUcPeriod"/>
            </a:pPr>
            <a:r>
              <a:rPr lang="hu-HU" b="1" dirty="0" err="1" smtClean="0"/>
              <a:t>Reaction</a:t>
            </a:r>
            <a:r>
              <a:rPr lang="hu-HU" b="1" dirty="0" smtClean="0"/>
              <a:t> </a:t>
            </a:r>
            <a:r>
              <a:rPr lang="hu-HU" b="1" dirty="0" err="1" smtClean="0"/>
              <a:t>kinetics</a:t>
            </a:r>
            <a:r>
              <a:rPr lang="hu-HU" b="1" dirty="0" smtClean="0"/>
              <a:t> and </a:t>
            </a:r>
            <a:r>
              <a:rPr lang="hu-HU" b="1" dirty="0" err="1" smtClean="0"/>
              <a:t>reaction</a:t>
            </a:r>
            <a:r>
              <a:rPr lang="hu-HU" b="1" dirty="0" smtClean="0"/>
              <a:t> </a:t>
            </a:r>
            <a:r>
              <a:rPr lang="hu-HU" b="1" dirty="0" err="1" smtClean="0"/>
              <a:t>rates</a:t>
            </a:r>
            <a:endParaRPr lang="hu-HU" b="1" dirty="0" smtClean="0"/>
          </a:p>
          <a:p>
            <a:pPr marL="457200" indent="-571500">
              <a:spcBef>
                <a:spcPts val="2400"/>
              </a:spcBef>
              <a:buFont typeface="+mj-lt"/>
              <a:buAutoNum type="romanUcPeriod"/>
            </a:pPr>
            <a:r>
              <a:rPr lang="hu-HU" b="1" dirty="0" err="1" smtClean="0"/>
              <a:t>Finite-rate</a:t>
            </a:r>
            <a:r>
              <a:rPr lang="hu-HU" b="1" dirty="0" smtClean="0"/>
              <a:t> </a:t>
            </a:r>
            <a:r>
              <a:rPr lang="hu-HU" b="1" dirty="0" err="1" smtClean="0"/>
              <a:t>reaction</a:t>
            </a:r>
            <a:r>
              <a:rPr lang="hu-HU" b="1" dirty="0" smtClean="0"/>
              <a:t> </a:t>
            </a:r>
            <a:r>
              <a:rPr lang="hu-HU" b="1" dirty="0" err="1" smtClean="0"/>
              <a:t>models</a:t>
            </a:r>
            <a:endParaRPr lang="hu-HU" b="1" dirty="0" smtClean="0"/>
          </a:p>
          <a:p>
            <a:pPr marL="457200" indent="-571500">
              <a:spcBef>
                <a:spcPts val="2400"/>
              </a:spcBef>
              <a:buFont typeface="+mj-lt"/>
              <a:buAutoNum type="romanUcPeriod"/>
            </a:pPr>
            <a:r>
              <a:rPr lang="hu-HU" b="1" dirty="0" err="1" smtClean="0"/>
              <a:t>Simulation</a:t>
            </a:r>
            <a:r>
              <a:rPr lang="hu-HU" b="1" dirty="0" smtClean="0"/>
              <a:t> of </a:t>
            </a:r>
            <a:r>
              <a:rPr lang="hu-HU" b="1" dirty="0" err="1" smtClean="0"/>
              <a:t>methane</a:t>
            </a:r>
            <a:r>
              <a:rPr lang="hu-HU" b="1" dirty="0" smtClean="0"/>
              <a:t> (CH</a:t>
            </a:r>
            <a:r>
              <a:rPr lang="hu-HU" b="1" baseline="-25000" dirty="0" smtClean="0"/>
              <a:t>4</a:t>
            </a:r>
            <a:r>
              <a:rPr lang="hu-HU" b="1" dirty="0" smtClean="0"/>
              <a:t>) </a:t>
            </a:r>
            <a:r>
              <a:rPr lang="hu-HU" b="1" dirty="0" err="1" smtClean="0"/>
              <a:t>combustion</a:t>
            </a:r>
            <a:endParaRPr lang="hu-HU" b="1" dirty="0" smtClean="0"/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211579"/>
                </a:solidFill>
                <a:latin typeface="Calibri" pitchFamily="34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>
                <a:latin typeface="Calibri" pitchFamily="34" charset="0"/>
              </a:endParaRPr>
            </a:p>
          </p:txBody>
        </p:sp>
        <p:pic>
          <p:nvPicPr>
            <p:cNvPr id="7" name="Picture 5" descr="ARAMLASTAN_TSZ_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555BE-5908-4338-AC62-1B64F8512C6C}" type="slidenum">
              <a:rPr lang="hu-HU" b="1" smtClean="0">
                <a:solidFill>
                  <a:schemeClr val="tx1"/>
                </a:solidFill>
              </a:rPr>
              <a:pPr/>
              <a:t>2</a:t>
            </a:fld>
            <a:endParaRPr lang="hu-H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966216" y="5286896"/>
          <a:ext cx="8142288" cy="1814512"/>
        </p:xfrm>
        <a:graphic>
          <a:graphicData uri="http://schemas.openxmlformats.org/presentationml/2006/ole">
            <p:oleObj spid="_x0000_s8194" name="Dokumentum" r:id="rId4" imgW="8548747" imgH="1919502" progId="Word.Document.12">
              <p:embed/>
            </p:oleObj>
          </a:graphicData>
        </a:graphic>
      </p:graphicFrame>
      <p:graphicFrame>
        <p:nvGraphicFramePr>
          <p:cNvPr id="8193" name="Object 1"/>
          <p:cNvGraphicFramePr>
            <a:graphicFrameLocks noChangeAspect="1"/>
          </p:cNvGraphicFramePr>
          <p:nvPr/>
        </p:nvGraphicFramePr>
        <p:xfrm>
          <a:off x="823913" y="1700213"/>
          <a:ext cx="8223250" cy="1857375"/>
        </p:xfrm>
        <a:graphic>
          <a:graphicData uri="http://schemas.openxmlformats.org/presentationml/2006/ole">
            <p:oleObj spid="_x0000_s8193" name="Dokumentum" r:id="rId5" imgW="8629560" imgH="1935000" progId="Word.Document.12">
              <p:embed/>
            </p:oleObj>
          </a:graphicData>
        </a:graphic>
      </p:graphicFrame>
      <p:sp>
        <p:nvSpPr>
          <p:cNvPr id="16" name="Téglalap 15"/>
          <p:cNvSpPr/>
          <p:nvPr/>
        </p:nvSpPr>
        <p:spPr>
          <a:xfrm>
            <a:off x="467544" y="0"/>
            <a:ext cx="8676456" cy="11247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1143000"/>
          </a:xfrm>
        </p:spPr>
        <p:txBody>
          <a:bodyPr/>
          <a:lstStyle/>
          <a:p>
            <a:r>
              <a:rPr lang="hu-HU" b="1" dirty="0" smtClean="0"/>
              <a:t>Species </a:t>
            </a:r>
            <a:r>
              <a:rPr lang="hu-HU" b="1" dirty="0" err="1"/>
              <a:t>t</a:t>
            </a:r>
            <a:r>
              <a:rPr lang="hu-HU" b="1" dirty="0" err="1" smtClean="0"/>
              <a:t>ransport</a:t>
            </a:r>
            <a:r>
              <a:rPr lang="hu-HU" b="1" dirty="0" smtClean="0"/>
              <a:t> </a:t>
            </a:r>
            <a:r>
              <a:rPr lang="hu-HU" b="1" dirty="0" err="1" smtClean="0"/>
              <a:t>equation</a:t>
            </a:r>
            <a:endParaRPr lang="hu-HU" b="1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FF206-C659-4297-A575-30723C7983F8}" type="slidenum">
              <a:rPr lang="hu-HU" b="1" smtClean="0">
                <a:solidFill>
                  <a:schemeClr val="tx1"/>
                </a:solidFill>
              </a:rPr>
              <a:pPr/>
              <a:t>3</a:t>
            </a:fld>
            <a:endParaRPr lang="hu-HU" b="1" dirty="0">
              <a:solidFill>
                <a:schemeClr val="tx1"/>
              </a:solidFill>
            </a:endParaRPr>
          </a:p>
        </p:txBody>
      </p: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6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6" cstate="print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211579"/>
                </a:solidFill>
                <a:latin typeface="Calibri" pitchFamily="34" charset="0"/>
              </a:endParaRPr>
            </a:p>
          </p:txBody>
        </p:sp>
        <p:sp>
          <p:nvSpPr>
            <p:cNvPr id="7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>
                <a:latin typeface="Calibri" pitchFamily="34" charset="0"/>
              </a:endParaRPr>
            </a:p>
          </p:txBody>
        </p:sp>
        <p:pic>
          <p:nvPicPr>
            <p:cNvPr id="8" name="Picture 5" descr="ARAMLASTAN_TSZ_logo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58" name="Szövegdoboz 2057"/>
          <p:cNvSpPr txBox="1"/>
          <p:nvPr/>
        </p:nvSpPr>
        <p:spPr>
          <a:xfrm>
            <a:off x="832597" y="4869160"/>
            <a:ext cx="4182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 err="1" smtClean="0"/>
              <a:t>Diffusive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term</a:t>
            </a:r>
            <a:r>
              <a:rPr lang="hu-HU" sz="2400" b="1" dirty="0"/>
              <a:t> </a:t>
            </a:r>
            <a:r>
              <a:rPr lang="hu-HU" sz="2400" b="1" dirty="0" smtClean="0"/>
              <a:t>(</a:t>
            </a:r>
            <a:r>
              <a:rPr lang="hu-HU" sz="2400" b="1" dirty="0" err="1" smtClean="0"/>
              <a:t>Fick</a:t>
            </a:r>
            <a:r>
              <a:rPr lang="hu-HU" sz="2400" b="1" dirty="0" smtClean="0"/>
              <a:t>’s </a:t>
            </a:r>
            <a:r>
              <a:rPr lang="hu-HU" sz="2400" b="1" dirty="0" err="1" smtClean="0"/>
              <a:t>law</a:t>
            </a:r>
            <a:r>
              <a:rPr lang="hu-HU" sz="2400" b="1" dirty="0" smtClean="0"/>
              <a:t> II.):</a:t>
            </a:r>
            <a:endParaRPr lang="hu-HU" sz="2400" b="1" dirty="0"/>
          </a:p>
        </p:txBody>
      </p:sp>
      <p:sp>
        <p:nvSpPr>
          <p:cNvPr id="2059" name="Szövegdoboz 2058"/>
          <p:cNvSpPr txBox="1"/>
          <p:nvPr/>
        </p:nvSpPr>
        <p:spPr>
          <a:xfrm>
            <a:off x="3092512" y="1208946"/>
            <a:ext cx="45513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b="1" dirty="0" err="1" smtClean="0"/>
              <a:t>Y</a:t>
            </a:r>
            <a:r>
              <a:rPr lang="hu-HU" sz="2000" b="1" baseline="-25000" dirty="0" err="1" smtClean="0"/>
              <a:t>i</a:t>
            </a:r>
            <a:r>
              <a:rPr lang="hu-HU" sz="2000" b="1" dirty="0" smtClean="0"/>
              <a:t> = </a:t>
            </a:r>
            <a:r>
              <a:rPr lang="hu-HU" sz="2000" b="1" dirty="0" err="1" smtClean="0"/>
              <a:t>mass</a:t>
            </a:r>
            <a:r>
              <a:rPr lang="hu-HU" sz="2000" b="1" dirty="0" smtClean="0"/>
              <a:t> </a:t>
            </a:r>
            <a:r>
              <a:rPr lang="hu-HU" sz="2000" b="1" dirty="0" err="1" smtClean="0"/>
              <a:t>fraction</a:t>
            </a:r>
            <a:r>
              <a:rPr lang="hu-HU" sz="2000" b="1" dirty="0" smtClean="0"/>
              <a:t> of  species „i” [kg/</a:t>
            </a:r>
            <a:r>
              <a:rPr lang="hu-HU" sz="2000" b="1" dirty="0" err="1" smtClean="0"/>
              <a:t>kg</a:t>
            </a:r>
            <a:r>
              <a:rPr lang="hu-HU" sz="2000" b="1" dirty="0" smtClean="0"/>
              <a:t>]</a:t>
            </a:r>
          </a:p>
          <a:p>
            <a:r>
              <a:rPr lang="el-GR" sz="2000" b="1" dirty="0" smtClean="0"/>
              <a:t>ρ</a:t>
            </a:r>
            <a:r>
              <a:rPr lang="hu-HU" sz="2000" b="1" dirty="0" smtClean="0"/>
              <a:t> = </a:t>
            </a:r>
            <a:r>
              <a:rPr lang="hu-HU" sz="2000" b="1" dirty="0" err="1" smtClean="0"/>
              <a:t>mixture</a:t>
            </a:r>
            <a:r>
              <a:rPr lang="hu-HU" sz="2000" b="1" dirty="0" smtClean="0"/>
              <a:t> </a:t>
            </a:r>
            <a:r>
              <a:rPr lang="hu-HU" sz="2000" b="1" dirty="0" err="1" smtClean="0"/>
              <a:t>density</a:t>
            </a:r>
            <a:r>
              <a:rPr lang="hu-HU" sz="2000" b="1" dirty="0" smtClean="0"/>
              <a:t> [kg/m</a:t>
            </a:r>
            <a:r>
              <a:rPr lang="hu-HU" sz="2000" b="1" baseline="30000" dirty="0" smtClean="0"/>
              <a:t>3</a:t>
            </a:r>
            <a:r>
              <a:rPr lang="hu-HU" sz="2000" b="1" dirty="0" smtClean="0"/>
              <a:t>]</a:t>
            </a:r>
            <a:endParaRPr lang="hu-HU" sz="2000" b="1" dirty="0"/>
          </a:p>
        </p:txBody>
      </p:sp>
      <p:sp>
        <p:nvSpPr>
          <p:cNvPr id="2061" name="Szövegdoboz 2060"/>
          <p:cNvSpPr txBox="1"/>
          <p:nvPr/>
        </p:nvSpPr>
        <p:spPr>
          <a:xfrm>
            <a:off x="5796136" y="5013176"/>
            <a:ext cx="3157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i="1" dirty="0" smtClean="0"/>
              <a:t>*</a:t>
            </a:r>
            <a:r>
              <a:rPr lang="hu-HU" b="1" i="1" dirty="0" err="1" smtClean="0"/>
              <a:t>Soret-diffusion</a:t>
            </a:r>
            <a:r>
              <a:rPr lang="hu-HU" b="1" i="1" dirty="0" smtClean="0"/>
              <a:t> (</a:t>
            </a:r>
            <a:r>
              <a:rPr lang="hu-HU" b="1" i="1" dirty="0" err="1" smtClean="0"/>
              <a:t>Cross-effect</a:t>
            </a:r>
            <a:r>
              <a:rPr lang="hu-HU" b="1" i="1" dirty="0" smtClean="0"/>
              <a:t>)</a:t>
            </a:r>
            <a:endParaRPr lang="hu-HU" b="1" i="1" dirty="0"/>
          </a:p>
        </p:txBody>
      </p:sp>
      <p:sp>
        <p:nvSpPr>
          <p:cNvPr id="2062" name="Szövegdoboz 2061"/>
          <p:cNvSpPr txBox="1"/>
          <p:nvPr/>
        </p:nvSpPr>
        <p:spPr>
          <a:xfrm>
            <a:off x="832597" y="1167135"/>
            <a:ext cx="2209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 smtClean="0"/>
              <a:t>Basic Formula:</a:t>
            </a:r>
            <a:endParaRPr lang="hu-HU" sz="2400" b="1" dirty="0"/>
          </a:p>
        </p:txBody>
      </p:sp>
      <p:cxnSp>
        <p:nvCxnSpPr>
          <p:cNvPr id="25" name="Egyenes összekötő nyíllal 24"/>
          <p:cNvCxnSpPr/>
          <p:nvPr/>
        </p:nvCxnSpPr>
        <p:spPr>
          <a:xfrm flipV="1">
            <a:off x="2123728" y="2636912"/>
            <a:ext cx="108012" cy="30879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Egyenes összekötő nyíllal 27"/>
          <p:cNvCxnSpPr/>
          <p:nvPr/>
        </p:nvCxnSpPr>
        <p:spPr>
          <a:xfrm flipV="1">
            <a:off x="4139952" y="2535756"/>
            <a:ext cx="40164" cy="24517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Egyenes összekötő nyíllal 30"/>
          <p:cNvCxnSpPr/>
          <p:nvPr/>
        </p:nvCxnSpPr>
        <p:spPr>
          <a:xfrm flipV="1">
            <a:off x="6372200" y="2492896"/>
            <a:ext cx="0" cy="21602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Egyenes összekötő nyíllal 31"/>
          <p:cNvCxnSpPr/>
          <p:nvPr/>
        </p:nvCxnSpPr>
        <p:spPr>
          <a:xfrm flipV="1">
            <a:off x="7236296" y="2420888"/>
            <a:ext cx="0" cy="57606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53" name="Szövegdoboz 2052"/>
          <p:cNvSpPr txBox="1"/>
          <p:nvPr/>
        </p:nvSpPr>
        <p:spPr>
          <a:xfrm>
            <a:off x="1312874" y="2884874"/>
            <a:ext cx="13869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b="1" dirty="0" smtClean="0"/>
              <a:t>Local</a:t>
            </a:r>
            <a:r>
              <a:rPr lang="en-US" sz="2000" b="1" dirty="0" smtClean="0"/>
              <a:t> term</a:t>
            </a:r>
            <a:endParaRPr lang="en-US" sz="2000" b="1" dirty="0"/>
          </a:p>
        </p:txBody>
      </p:sp>
      <p:sp>
        <p:nvSpPr>
          <p:cNvPr id="40" name="Szövegdoboz 39"/>
          <p:cNvSpPr txBox="1"/>
          <p:nvPr/>
        </p:nvSpPr>
        <p:spPr>
          <a:xfrm>
            <a:off x="3059832" y="2668850"/>
            <a:ext cx="19848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b="1" dirty="0" err="1" smtClean="0"/>
              <a:t>Convective</a:t>
            </a:r>
            <a:r>
              <a:rPr lang="en-US" sz="2000" b="1" dirty="0" smtClean="0"/>
              <a:t> term</a:t>
            </a:r>
            <a:endParaRPr lang="en-US" sz="2000" b="1" dirty="0"/>
          </a:p>
        </p:txBody>
      </p:sp>
      <p:sp>
        <p:nvSpPr>
          <p:cNvPr id="41" name="Szövegdoboz 40"/>
          <p:cNvSpPr txBox="1"/>
          <p:nvPr/>
        </p:nvSpPr>
        <p:spPr>
          <a:xfrm>
            <a:off x="5292080" y="2564904"/>
            <a:ext cx="17556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b="1" dirty="0" err="1" smtClean="0"/>
              <a:t>Diffusive</a:t>
            </a:r>
            <a:r>
              <a:rPr lang="hu-HU" sz="2000" b="1" dirty="0"/>
              <a:t> </a:t>
            </a:r>
            <a:r>
              <a:rPr lang="en-US" sz="2000" b="1" dirty="0" smtClean="0"/>
              <a:t>term</a:t>
            </a:r>
            <a:endParaRPr lang="en-US" sz="2000" b="1" dirty="0"/>
          </a:p>
        </p:txBody>
      </p:sp>
      <p:sp>
        <p:nvSpPr>
          <p:cNvPr id="42" name="Szövegdoboz 41"/>
          <p:cNvSpPr txBox="1"/>
          <p:nvPr/>
        </p:nvSpPr>
        <p:spPr>
          <a:xfrm>
            <a:off x="6372200" y="2924944"/>
            <a:ext cx="17427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b="1" dirty="0" err="1" smtClean="0"/>
              <a:t>Reaction</a:t>
            </a:r>
            <a:r>
              <a:rPr lang="hu-HU" sz="2000" b="1" dirty="0"/>
              <a:t> </a:t>
            </a:r>
            <a:r>
              <a:rPr lang="en-US" sz="2000" b="1" dirty="0" smtClean="0"/>
              <a:t>term</a:t>
            </a:r>
            <a:endParaRPr lang="en-US" sz="2000" b="1" dirty="0"/>
          </a:p>
        </p:txBody>
      </p:sp>
      <p:sp>
        <p:nvSpPr>
          <p:cNvPr id="43" name="Szövegdoboz 42"/>
          <p:cNvSpPr txBox="1"/>
          <p:nvPr/>
        </p:nvSpPr>
        <p:spPr>
          <a:xfrm>
            <a:off x="7524328" y="2596842"/>
            <a:ext cx="15249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b="1" dirty="0" err="1" smtClean="0"/>
              <a:t>Source</a:t>
            </a:r>
            <a:r>
              <a:rPr lang="hu-HU" sz="2000" b="1" dirty="0" smtClean="0"/>
              <a:t> </a:t>
            </a:r>
            <a:r>
              <a:rPr lang="en-US" sz="2000" b="1" dirty="0" smtClean="0"/>
              <a:t>term</a:t>
            </a:r>
            <a:endParaRPr lang="en-US" sz="2000" b="1" dirty="0"/>
          </a:p>
        </p:txBody>
      </p:sp>
      <p:cxnSp>
        <p:nvCxnSpPr>
          <p:cNvPr id="36" name="Egyenes összekötő 35"/>
          <p:cNvCxnSpPr/>
          <p:nvPr/>
        </p:nvCxnSpPr>
        <p:spPr>
          <a:xfrm flipH="1">
            <a:off x="4283968" y="5085184"/>
            <a:ext cx="1440160" cy="1368152"/>
          </a:xfrm>
          <a:prstGeom prst="line">
            <a:avLst/>
          </a:prstGeom>
          <a:ln w="76200">
            <a:solidFill>
              <a:schemeClr val="accent2">
                <a:lumMod val="60000"/>
                <a:lumOff val="40000"/>
              </a:schemeClr>
            </a:solidFill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Egyenes összekötő nyíllal 54"/>
          <p:cNvCxnSpPr/>
          <p:nvPr/>
        </p:nvCxnSpPr>
        <p:spPr>
          <a:xfrm flipV="1">
            <a:off x="8244408" y="2492896"/>
            <a:ext cx="0" cy="21602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90204" y="3212976"/>
            <a:ext cx="3926012" cy="1688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5" name="Object 1"/>
          <p:cNvGraphicFramePr>
            <a:graphicFrameLocks noChangeAspect="1"/>
          </p:cNvGraphicFramePr>
          <p:nvPr/>
        </p:nvGraphicFramePr>
        <p:xfrm>
          <a:off x="-468560" y="2060848"/>
          <a:ext cx="5805488" cy="1800225"/>
        </p:xfrm>
        <a:graphic>
          <a:graphicData uri="http://schemas.openxmlformats.org/presentationml/2006/ole">
            <p:oleObj spid="_x0000_s6145" name="Dokumentum" r:id="rId4" imgW="5864579" imgH="1822645" progId="Word.Document.12">
              <p:embed/>
            </p:oleObj>
          </a:graphicData>
        </a:graphic>
      </p:graphicFrame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251520" y="4894337"/>
          <a:ext cx="9144000" cy="2351087"/>
        </p:xfrm>
        <a:graphic>
          <a:graphicData uri="http://schemas.openxmlformats.org/presentationml/2006/ole">
            <p:oleObj spid="_x0000_s6147" name="Dokumentum" r:id="rId5" imgW="9535909" imgH="2462479" progId="Word.Document.12">
              <p:embed/>
            </p:oleObj>
          </a:graphicData>
        </a:graphic>
      </p:graphicFrame>
      <p:sp>
        <p:nvSpPr>
          <p:cNvPr id="19" name="Téglalap 18"/>
          <p:cNvSpPr/>
          <p:nvPr/>
        </p:nvSpPr>
        <p:spPr>
          <a:xfrm>
            <a:off x="467544" y="0"/>
            <a:ext cx="8676456" cy="9087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686800" cy="864096"/>
          </a:xfrm>
        </p:spPr>
        <p:txBody>
          <a:bodyPr/>
          <a:lstStyle/>
          <a:p>
            <a:r>
              <a:rPr lang="hu-HU" b="1" dirty="0" err="1" smtClean="0">
                <a:latin typeface="+mn-lt"/>
              </a:rPr>
              <a:t>Reaction</a:t>
            </a:r>
            <a:r>
              <a:rPr lang="hu-HU" b="1" dirty="0" smtClean="0">
                <a:latin typeface="+mn-lt"/>
              </a:rPr>
              <a:t> </a:t>
            </a:r>
            <a:r>
              <a:rPr lang="hu-HU" b="1" dirty="0" err="1" smtClean="0">
                <a:latin typeface="+mn-lt"/>
              </a:rPr>
              <a:t>Kinetics</a:t>
            </a:r>
            <a:endParaRPr lang="hu-HU" b="1" dirty="0">
              <a:latin typeface="+mn-lt"/>
            </a:endParaRPr>
          </a:p>
        </p:txBody>
      </p:sp>
      <p:sp>
        <p:nvSpPr>
          <p:cNvPr id="13" name="Dia számának hely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FF206-C659-4297-A575-30723C7983F8}" type="slidenum">
              <a:rPr lang="hu-HU" b="1" smtClean="0">
                <a:solidFill>
                  <a:schemeClr val="tx1"/>
                </a:solidFill>
              </a:rPr>
              <a:pPr/>
              <a:t>4</a:t>
            </a:fld>
            <a:endParaRPr lang="hu-HU" b="1">
              <a:solidFill>
                <a:schemeClr val="tx1"/>
              </a:solidFill>
            </a:endParaRPr>
          </a:p>
        </p:txBody>
      </p:sp>
      <p:grpSp>
        <p:nvGrpSpPr>
          <p:cNvPr id="22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2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6" cstate="print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211579"/>
                </a:solidFill>
                <a:latin typeface="Calibri" pitchFamily="34" charset="0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>
                <a:latin typeface="Calibri" pitchFamily="34" charset="0"/>
              </a:endParaRPr>
            </a:p>
          </p:txBody>
        </p:sp>
        <p:pic>
          <p:nvPicPr>
            <p:cNvPr id="25" name="Picture 5" descr="ARAMLASTAN_TSZ_logo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11560" y="1383159"/>
            <a:ext cx="766831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hu-HU" sz="2400" b="1" dirty="0" smtClean="0">
                <a:solidFill>
                  <a:srgbClr val="000000"/>
                </a:solidFill>
                <a:cs typeface="Times New Roman" pitchFamily="18" charset="0"/>
              </a:rPr>
              <a:t>The </a:t>
            </a:r>
            <a:r>
              <a:rPr lang="hu-HU" sz="2400" b="1" dirty="0" err="1" smtClean="0">
                <a:solidFill>
                  <a:srgbClr val="000000"/>
                </a:solidFill>
                <a:cs typeface="Times New Roman" pitchFamily="18" charset="0"/>
              </a:rPr>
              <a:t>temporal</a:t>
            </a:r>
            <a:r>
              <a:rPr lang="hu-HU" sz="2400" b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400" b="1" dirty="0" err="1" smtClean="0">
                <a:solidFill>
                  <a:srgbClr val="000000"/>
                </a:solidFill>
                <a:cs typeface="Times New Roman" pitchFamily="18" charset="0"/>
              </a:rPr>
              <a:t>change</a:t>
            </a:r>
            <a:r>
              <a:rPr lang="hu-HU" sz="2400" b="1" dirty="0" smtClean="0">
                <a:solidFill>
                  <a:srgbClr val="000000"/>
                </a:solidFill>
                <a:cs typeface="Times New Roman" pitchFamily="18" charset="0"/>
              </a:rPr>
              <a:t> of </a:t>
            </a:r>
            <a:r>
              <a:rPr lang="hu-HU" sz="2400" b="1" dirty="0" err="1" smtClean="0">
                <a:solidFill>
                  <a:srgbClr val="000000"/>
                </a:solidFill>
                <a:cs typeface="Times New Roman" pitchFamily="18" charset="0"/>
              </a:rPr>
              <a:t>the</a:t>
            </a:r>
            <a:r>
              <a:rPr lang="hu-HU" sz="2400" b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400" b="1" dirty="0" err="1" smtClean="0">
                <a:solidFill>
                  <a:srgbClr val="000000"/>
                </a:solidFill>
                <a:cs typeface="Times New Roman" pitchFamily="18" charset="0"/>
              </a:rPr>
              <a:t>substances</a:t>
            </a:r>
            <a:r>
              <a:rPr lang="hu-HU" sz="2400" b="1" dirty="0" smtClean="0">
                <a:solidFill>
                  <a:srgbClr val="000000"/>
                </a:solidFill>
                <a:cs typeface="Times New Roman" pitchFamily="18" charset="0"/>
              </a:rPr>
              <a:t> is of  </a:t>
            </a:r>
            <a:r>
              <a:rPr lang="hu-HU" sz="2400" b="1" dirty="0" err="1" smtClean="0">
                <a:solidFill>
                  <a:srgbClr val="000000"/>
                </a:solidFill>
                <a:cs typeface="Times New Roman" pitchFamily="18" charset="0"/>
              </a:rPr>
              <a:t>the</a:t>
            </a:r>
            <a:r>
              <a:rPr lang="hu-HU" sz="2400" b="1" dirty="0" smtClean="0">
                <a:solidFill>
                  <a:srgbClr val="000000"/>
                </a:solidFill>
                <a:cs typeface="Times New Roman" pitchFamily="18" charset="0"/>
              </a:rPr>
              <a:t> interest</a:t>
            </a:r>
            <a:endParaRPr kumimoji="0" lang="hu-HU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cxnSp>
        <p:nvCxnSpPr>
          <p:cNvPr id="7" name="Egyenes összekötő nyíllal 6"/>
          <p:cNvCxnSpPr/>
          <p:nvPr/>
        </p:nvCxnSpPr>
        <p:spPr>
          <a:xfrm flipV="1">
            <a:off x="2126827" y="2924944"/>
            <a:ext cx="72008" cy="50405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Egyenes összekötő nyíllal 25"/>
          <p:cNvCxnSpPr/>
          <p:nvPr/>
        </p:nvCxnSpPr>
        <p:spPr>
          <a:xfrm flipH="1">
            <a:off x="3711003" y="2780928"/>
            <a:ext cx="432049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Szövegdoboz 27"/>
          <p:cNvSpPr txBox="1"/>
          <p:nvPr/>
        </p:nvSpPr>
        <p:spPr>
          <a:xfrm>
            <a:off x="683568" y="3356992"/>
            <a:ext cx="2811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err="1" smtClean="0"/>
              <a:t>Molecular-weight</a:t>
            </a:r>
            <a:r>
              <a:rPr lang="hu-HU" b="1" dirty="0" smtClean="0"/>
              <a:t> [kg/mol]</a:t>
            </a:r>
            <a:endParaRPr lang="hu-HU" b="1" dirty="0"/>
          </a:p>
        </p:txBody>
      </p:sp>
      <p:sp>
        <p:nvSpPr>
          <p:cNvPr id="31" name="Szövegdoboz 30"/>
          <p:cNvSpPr txBox="1"/>
          <p:nvPr/>
        </p:nvSpPr>
        <p:spPr>
          <a:xfrm>
            <a:off x="4071043" y="2564904"/>
            <a:ext cx="38696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err="1" smtClean="0"/>
              <a:t>Arrhenius</a:t>
            </a:r>
            <a:r>
              <a:rPr lang="hu-HU" b="1" dirty="0" smtClean="0"/>
              <a:t> </a:t>
            </a:r>
            <a:r>
              <a:rPr lang="hu-HU" b="1" dirty="0" err="1" smtClean="0"/>
              <a:t>molar</a:t>
            </a:r>
            <a:r>
              <a:rPr lang="hu-HU" b="1" dirty="0" smtClean="0"/>
              <a:t> </a:t>
            </a:r>
            <a:r>
              <a:rPr lang="hu-HU" b="1" dirty="0" err="1" smtClean="0"/>
              <a:t>rate</a:t>
            </a:r>
            <a:r>
              <a:rPr lang="hu-HU" b="1" dirty="0" smtClean="0"/>
              <a:t/>
            </a:r>
            <a:br>
              <a:rPr lang="hu-HU" b="1" dirty="0" smtClean="0"/>
            </a:br>
            <a:r>
              <a:rPr lang="hu-HU" b="1" dirty="0" smtClean="0"/>
              <a:t>of species i </a:t>
            </a:r>
            <a:r>
              <a:rPr lang="hu-HU" b="1" dirty="0" err="1" smtClean="0"/>
              <a:t>in</a:t>
            </a:r>
            <a:r>
              <a:rPr lang="hu-HU" b="1" dirty="0" smtClean="0"/>
              <a:t> </a:t>
            </a:r>
            <a:r>
              <a:rPr lang="hu-HU" b="1" dirty="0" err="1" smtClean="0"/>
              <a:t>reaction</a:t>
            </a:r>
            <a:r>
              <a:rPr lang="hu-HU" b="1" dirty="0" smtClean="0"/>
              <a:t> r [</a:t>
            </a:r>
            <a:r>
              <a:rPr lang="hu-HU" b="1" dirty="0" err="1" smtClean="0"/>
              <a:t>kmol</a:t>
            </a:r>
            <a:r>
              <a:rPr lang="hu-HU" b="1" dirty="0" smtClean="0"/>
              <a:t>*s</a:t>
            </a:r>
            <a:r>
              <a:rPr lang="hu-HU" b="1" baseline="30000" dirty="0" smtClean="0"/>
              <a:t>-1</a:t>
            </a:r>
            <a:r>
              <a:rPr lang="hu-HU" b="1" dirty="0" smtClean="0"/>
              <a:t>m</a:t>
            </a:r>
            <a:r>
              <a:rPr lang="hu-HU" b="1" baseline="30000" dirty="0" smtClean="0"/>
              <a:t>-3</a:t>
            </a:r>
            <a:r>
              <a:rPr lang="hu-HU" b="1" dirty="0" smtClean="0"/>
              <a:t>]</a:t>
            </a:r>
            <a:endParaRPr lang="hu-HU" b="1" dirty="0"/>
          </a:p>
        </p:txBody>
      </p:sp>
      <p:sp>
        <p:nvSpPr>
          <p:cNvPr id="29" name="Téglalap 28"/>
          <p:cNvSpPr/>
          <p:nvPr/>
        </p:nvSpPr>
        <p:spPr>
          <a:xfrm>
            <a:off x="899592" y="5939988"/>
            <a:ext cx="31149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third bodies on the reaction rate</a:t>
            </a:r>
            <a:endParaRPr lang="hu-HU" dirty="0"/>
          </a:p>
        </p:txBody>
      </p:sp>
      <p:cxnSp>
        <p:nvCxnSpPr>
          <p:cNvPr id="34" name="Egyenes összekötő nyíllal 33"/>
          <p:cNvCxnSpPr>
            <a:stCxn id="29" idx="0"/>
          </p:cNvCxnSpPr>
          <p:nvPr/>
        </p:nvCxnSpPr>
        <p:spPr>
          <a:xfrm flipV="1">
            <a:off x="2457070" y="5651956"/>
            <a:ext cx="278726" cy="28803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Téglalap 31"/>
          <p:cNvSpPr/>
          <p:nvPr/>
        </p:nvSpPr>
        <p:spPr>
          <a:xfrm>
            <a:off x="2051720" y="4221088"/>
            <a:ext cx="26532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b="1" dirty="0" err="1"/>
              <a:t>stoichiometric</a:t>
            </a:r>
            <a:r>
              <a:rPr lang="hu-HU" b="1" dirty="0"/>
              <a:t> </a:t>
            </a:r>
            <a:r>
              <a:rPr lang="hu-HU" b="1" dirty="0" err="1" smtClean="0"/>
              <a:t>coefficient</a:t>
            </a:r>
            <a:r>
              <a:rPr lang="hu-HU" b="1" dirty="0" smtClean="0"/>
              <a:t/>
            </a:r>
            <a:br>
              <a:rPr lang="hu-HU" b="1" dirty="0" smtClean="0"/>
            </a:br>
            <a:r>
              <a:rPr lang="hu-HU" b="1" dirty="0" smtClean="0"/>
              <a:t> </a:t>
            </a:r>
            <a:r>
              <a:rPr lang="hu-HU" b="1" dirty="0" err="1"/>
              <a:t>for</a:t>
            </a:r>
            <a:r>
              <a:rPr lang="hu-HU" b="1" dirty="0"/>
              <a:t> </a:t>
            </a:r>
            <a:r>
              <a:rPr lang="hu-HU" b="1" dirty="0" err="1" smtClean="0"/>
              <a:t>product</a:t>
            </a:r>
            <a:r>
              <a:rPr lang="hu-HU" b="1" dirty="0" smtClean="0"/>
              <a:t> / </a:t>
            </a:r>
            <a:r>
              <a:rPr lang="hu-HU" b="1" dirty="0" err="1" smtClean="0"/>
              <a:t>reactant</a:t>
            </a:r>
            <a:endParaRPr lang="hu-HU" b="1" dirty="0"/>
          </a:p>
        </p:txBody>
      </p:sp>
      <p:cxnSp>
        <p:nvCxnSpPr>
          <p:cNvPr id="42" name="Egyenes összekötő nyíllal 41"/>
          <p:cNvCxnSpPr/>
          <p:nvPr/>
        </p:nvCxnSpPr>
        <p:spPr>
          <a:xfrm flipH="1">
            <a:off x="3059832" y="4941168"/>
            <a:ext cx="258740" cy="38963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Téglalap 48"/>
          <p:cNvSpPr/>
          <p:nvPr/>
        </p:nvSpPr>
        <p:spPr>
          <a:xfrm>
            <a:off x="3563888" y="6228020"/>
            <a:ext cx="2403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b="1" dirty="0" err="1" smtClean="0"/>
              <a:t>forward</a:t>
            </a:r>
            <a:r>
              <a:rPr lang="hu-HU" b="1" dirty="0" smtClean="0"/>
              <a:t> </a:t>
            </a:r>
            <a:r>
              <a:rPr lang="hu-HU" b="1" dirty="0" err="1" smtClean="0"/>
              <a:t>rate</a:t>
            </a:r>
            <a:r>
              <a:rPr lang="hu-HU" b="1" dirty="0" smtClean="0"/>
              <a:t> </a:t>
            </a:r>
            <a:r>
              <a:rPr lang="hu-HU" b="1" dirty="0" err="1" smtClean="0"/>
              <a:t>constant</a:t>
            </a:r>
            <a:endParaRPr lang="hu-HU" b="1" dirty="0"/>
          </a:p>
        </p:txBody>
      </p:sp>
      <p:cxnSp>
        <p:nvCxnSpPr>
          <p:cNvPr id="50" name="Egyenes összekötő nyíllal 49"/>
          <p:cNvCxnSpPr>
            <a:stCxn id="49" idx="0"/>
          </p:cNvCxnSpPr>
          <p:nvPr/>
        </p:nvCxnSpPr>
        <p:spPr>
          <a:xfrm flipV="1">
            <a:off x="4765499" y="5805264"/>
            <a:ext cx="94533" cy="42275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Egyenes összekötő nyíllal 53"/>
          <p:cNvCxnSpPr/>
          <p:nvPr/>
        </p:nvCxnSpPr>
        <p:spPr>
          <a:xfrm>
            <a:off x="3851920" y="4941168"/>
            <a:ext cx="207770" cy="34238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Egyenes összekötő nyíllal 58"/>
          <p:cNvCxnSpPr/>
          <p:nvPr/>
        </p:nvCxnSpPr>
        <p:spPr>
          <a:xfrm flipH="1" flipV="1">
            <a:off x="6372200" y="5733256"/>
            <a:ext cx="144016" cy="43204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Téglalap 61"/>
          <p:cNvSpPr/>
          <p:nvPr/>
        </p:nvSpPr>
        <p:spPr>
          <a:xfrm>
            <a:off x="5937032" y="6084004"/>
            <a:ext cx="32069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b="1" dirty="0" err="1" smtClean="0"/>
              <a:t>molar</a:t>
            </a:r>
            <a:r>
              <a:rPr lang="hu-HU" b="1" dirty="0" smtClean="0"/>
              <a:t> </a:t>
            </a:r>
            <a:r>
              <a:rPr lang="hu-HU" b="1" dirty="0" err="1" smtClean="0"/>
              <a:t>concentration</a:t>
            </a:r>
            <a:r>
              <a:rPr lang="hu-HU" b="1" dirty="0" smtClean="0"/>
              <a:t> [</a:t>
            </a:r>
            <a:r>
              <a:rPr lang="hu-HU" b="1" dirty="0" err="1" smtClean="0"/>
              <a:t>kmol</a:t>
            </a:r>
            <a:r>
              <a:rPr lang="hu-HU" b="1" dirty="0" smtClean="0"/>
              <a:t>/m</a:t>
            </a:r>
            <a:r>
              <a:rPr lang="hu-HU" b="1" baseline="30000" dirty="0" smtClean="0"/>
              <a:t>3</a:t>
            </a:r>
            <a:r>
              <a:rPr lang="hu-HU" b="1" dirty="0" smtClean="0"/>
              <a:t>]</a:t>
            </a:r>
            <a:endParaRPr lang="hu-HU" b="1" dirty="0"/>
          </a:p>
        </p:txBody>
      </p:sp>
      <p:sp>
        <p:nvSpPr>
          <p:cNvPr id="63" name="Téglalap 62"/>
          <p:cNvSpPr/>
          <p:nvPr/>
        </p:nvSpPr>
        <p:spPr>
          <a:xfrm>
            <a:off x="5796136" y="4221088"/>
            <a:ext cx="22666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b="1" dirty="0" err="1" smtClean="0"/>
              <a:t>rate</a:t>
            </a:r>
            <a:r>
              <a:rPr lang="hu-HU" b="1" dirty="0" smtClean="0"/>
              <a:t> </a:t>
            </a:r>
            <a:r>
              <a:rPr lang="hu-HU" b="1" dirty="0" err="1" smtClean="0"/>
              <a:t>exponent</a:t>
            </a:r>
            <a:r>
              <a:rPr lang="hu-HU" b="1" dirty="0" smtClean="0"/>
              <a:t/>
            </a:r>
            <a:br>
              <a:rPr lang="hu-HU" b="1" dirty="0" smtClean="0"/>
            </a:br>
            <a:r>
              <a:rPr lang="hu-HU" b="1" dirty="0" smtClean="0"/>
              <a:t> of </a:t>
            </a:r>
            <a:r>
              <a:rPr lang="hu-HU" b="1" dirty="0" err="1" smtClean="0"/>
              <a:t>product</a:t>
            </a:r>
            <a:r>
              <a:rPr lang="hu-HU" b="1" dirty="0" smtClean="0"/>
              <a:t> / </a:t>
            </a:r>
            <a:r>
              <a:rPr lang="hu-HU" b="1" dirty="0" err="1" smtClean="0"/>
              <a:t>reactant</a:t>
            </a:r>
            <a:endParaRPr lang="hu-HU" b="1" dirty="0"/>
          </a:p>
        </p:txBody>
      </p:sp>
      <p:cxnSp>
        <p:nvCxnSpPr>
          <p:cNvPr id="66" name="Egyenes összekötő nyíllal 65"/>
          <p:cNvCxnSpPr/>
          <p:nvPr/>
        </p:nvCxnSpPr>
        <p:spPr>
          <a:xfrm flipH="1">
            <a:off x="7236296" y="4869160"/>
            <a:ext cx="144016" cy="36004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Egyenes összekötő nyíllal 66"/>
          <p:cNvCxnSpPr/>
          <p:nvPr/>
        </p:nvCxnSpPr>
        <p:spPr>
          <a:xfrm>
            <a:off x="6660232" y="4797152"/>
            <a:ext cx="72008" cy="43204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Ellipszis 29"/>
          <p:cNvSpPr/>
          <p:nvPr/>
        </p:nvSpPr>
        <p:spPr>
          <a:xfrm>
            <a:off x="1046707" y="2420888"/>
            <a:ext cx="648072" cy="648072"/>
          </a:xfrm>
          <a:prstGeom prst="ellipse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7" name="Szövegdoboz 76"/>
          <p:cNvSpPr txBox="1"/>
          <p:nvPr/>
        </p:nvSpPr>
        <p:spPr>
          <a:xfrm>
            <a:off x="683568" y="3759423"/>
            <a:ext cx="2981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 err="1" smtClean="0"/>
              <a:t>Irreversible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reaction</a:t>
            </a:r>
            <a:r>
              <a:rPr lang="hu-HU" sz="2400" b="1" dirty="0" smtClean="0"/>
              <a:t>:</a:t>
            </a:r>
            <a:endParaRPr lang="hu-H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églalap 18"/>
          <p:cNvSpPr/>
          <p:nvPr/>
        </p:nvSpPr>
        <p:spPr>
          <a:xfrm>
            <a:off x="467544" y="0"/>
            <a:ext cx="8676456" cy="11247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686800" cy="1008112"/>
          </a:xfrm>
        </p:spPr>
        <p:txBody>
          <a:bodyPr/>
          <a:lstStyle/>
          <a:p>
            <a:r>
              <a:rPr lang="hu-HU" b="1" dirty="0" err="1" smtClean="0"/>
              <a:t>Reaction</a:t>
            </a:r>
            <a:r>
              <a:rPr lang="hu-HU" b="1" dirty="0" smtClean="0"/>
              <a:t> </a:t>
            </a:r>
            <a:r>
              <a:rPr lang="hu-HU" b="1" dirty="0" err="1" smtClean="0"/>
              <a:t>Kinetics</a:t>
            </a:r>
            <a:endParaRPr lang="hu-HU" b="1" dirty="0">
              <a:latin typeface="+mn-lt"/>
            </a:endParaRPr>
          </a:p>
        </p:txBody>
      </p:sp>
      <p:sp>
        <p:nvSpPr>
          <p:cNvPr id="13" name="Dia számának hely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FF206-C659-4297-A575-30723C7983F8}" type="slidenum">
              <a:rPr lang="hu-HU" b="1" smtClean="0">
                <a:solidFill>
                  <a:schemeClr val="tx1"/>
                </a:solidFill>
              </a:rPr>
              <a:pPr/>
              <a:t>5</a:t>
            </a:fld>
            <a:endParaRPr lang="hu-HU" b="1">
              <a:solidFill>
                <a:schemeClr val="tx1"/>
              </a:solidFill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2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211579"/>
                </a:solidFill>
                <a:latin typeface="Calibri" pitchFamily="34" charset="0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>
                <a:latin typeface="Calibri" pitchFamily="34" charset="0"/>
              </a:endParaRPr>
            </a:p>
          </p:txBody>
        </p:sp>
        <p:pic>
          <p:nvPicPr>
            <p:cNvPr id="25" name="Picture 5" descr="ARAMLASTAN_TSZ_logo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11560" y="1124744"/>
            <a:ext cx="63642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Example</a:t>
            </a:r>
            <a:r>
              <a:rPr kumimoji="0" lang="hu-H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: </a:t>
            </a:r>
            <a:r>
              <a:rPr kumimoji="0" lang="hu-H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H</a:t>
            </a:r>
            <a:r>
              <a:rPr kumimoji="0" lang="hu-HU" sz="2400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2</a:t>
            </a:r>
            <a:r>
              <a:rPr kumimoji="0" lang="hu-H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+ Cl</a:t>
            </a:r>
            <a:r>
              <a:rPr kumimoji="0" lang="hu-HU" sz="2400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2</a:t>
            </a:r>
            <a:r>
              <a:rPr kumimoji="0" lang="hu-H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→ 2HCl  - 2</a:t>
            </a:r>
            <a:r>
              <a:rPr kumimoji="0" lang="hu-HU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nd</a:t>
            </a:r>
            <a:r>
              <a:rPr kumimoji="0" lang="hu-H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-order </a:t>
            </a:r>
            <a:r>
              <a:rPr kumimoji="0" lang="hu-H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reaction</a:t>
            </a:r>
            <a:r>
              <a:rPr kumimoji="0" lang="hu-H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96336" y="2853283"/>
            <a:ext cx="147637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097" name="Object 1"/>
          <p:cNvGraphicFramePr>
            <a:graphicFrameLocks noChangeAspect="1"/>
          </p:cNvGraphicFramePr>
          <p:nvPr/>
        </p:nvGraphicFramePr>
        <p:xfrm>
          <a:off x="682625" y="1628800"/>
          <a:ext cx="8258175" cy="1393825"/>
        </p:xfrm>
        <a:graphic>
          <a:graphicData uri="http://schemas.openxmlformats.org/presentationml/2006/ole">
            <p:oleObj spid="_x0000_s4097" name="Dokumentum" r:id="rId7" imgW="8748752" imgH="1481304" progId="Word.Document.12">
              <p:embed/>
            </p:oleObj>
          </a:graphicData>
        </a:graphic>
      </p:graphicFrame>
      <p:sp>
        <p:nvSpPr>
          <p:cNvPr id="12" name="Szövegdoboz 11"/>
          <p:cNvSpPr txBox="1"/>
          <p:nvPr/>
        </p:nvSpPr>
        <p:spPr>
          <a:xfrm>
            <a:off x="611560" y="2492896"/>
            <a:ext cx="388279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hu-HU" sz="2400" b="1" dirty="0" smtClean="0"/>
              <a:t> </a:t>
            </a:r>
            <a:r>
              <a:rPr lang="hu-HU" sz="2400" b="1" dirty="0" err="1" smtClean="0"/>
              <a:t>Reaction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rate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constant</a:t>
            </a:r>
            <a:r>
              <a:rPr lang="hu-HU" sz="2400" b="1" dirty="0" smtClean="0"/>
              <a:t> (</a:t>
            </a:r>
            <a:r>
              <a:rPr lang="hu-HU" sz="2400" b="1" i="1" dirty="0" smtClean="0"/>
              <a:t>k</a:t>
            </a:r>
            <a:r>
              <a:rPr lang="hu-HU" sz="2400" b="1" dirty="0" smtClean="0"/>
              <a:t>):</a:t>
            </a:r>
          </a:p>
          <a:p>
            <a:pPr marL="174625" indent="188913">
              <a:buFontTx/>
              <a:buChar char="-"/>
            </a:pPr>
            <a:r>
              <a:rPr lang="hu-HU" sz="2000" dirty="0" err="1" smtClean="0"/>
              <a:t>Temperature</a:t>
            </a:r>
            <a:r>
              <a:rPr lang="hu-HU" sz="2000" dirty="0" smtClean="0"/>
              <a:t> </a:t>
            </a:r>
            <a:r>
              <a:rPr lang="hu-HU" sz="2000" dirty="0" err="1" smtClean="0"/>
              <a:t>dependent</a:t>
            </a:r>
            <a:r>
              <a:rPr lang="hu-HU" sz="2000" dirty="0" smtClean="0"/>
              <a:t>:</a:t>
            </a:r>
            <a:endParaRPr lang="hu-HU" sz="2000" b="1" dirty="0" smtClean="0"/>
          </a:p>
          <a:p>
            <a:endParaRPr lang="hu-HU" sz="2000" dirty="0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-324544" y="3356992"/>
          <a:ext cx="5805487" cy="957262"/>
        </p:xfrm>
        <a:graphic>
          <a:graphicData uri="http://schemas.openxmlformats.org/presentationml/2006/ole">
            <p:oleObj spid="_x0000_s4100" name="Dokumentum" r:id="rId8" imgW="5864579" imgH="981175" progId="Word.Document.12">
              <p:embed/>
            </p:oleObj>
          </a:graphicData>
        </a:graphic>
      </p:graphicFrame>
      <p:sp>
        <p:nvSpPr>
          <p:cNvPr id="22" name="Szövegdoboz 21"/>
          <p:cNvSpPr txBox="1"/>
          <p:nvPr/>
        </p:nvSpPr>
        <p:spPr>
          <a:xfrm>
            <a:off x="4248754" y="3284984"/>
            <a:ext cx="34195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/>
              <a:t>Δ</a:t>
            </a:r>
            <a:r>
              <a:rPr lang="hu-HU" b="1" dirty="0" err="1" smtClean="0"/>
              <a:t>E</a:t>
            </a:r>
            <a:r>
              <a:rPr lang="hu-HU" b="1" baseline="-25000" dirty="0" err="1" smtClean="0"/>
              <a:t>a</a:t>
            </a:r>
            <a:r>
              <a:rPr lang="hu-HU" b="1" dirty="0" smtClean="0"/>
              <a:t> </a:t>
            </a:r>
            <a:r>
              <a:rPr lang="hu-HU" dirty="0" smtClean="0"/>
              <a:t>– </a:t>
            </a:r>
            <a:r>
              <a:rPr lang="hu-HU" dirty="0" err="1" smtClean="0"/>
              <a:t>Activation</a:t>
            </a:r>
            <a:r>
              <a:rPr lang="hu-HU" dirty="0" smtClean="0"/>
              <a:t> </a:t>
            </a:r>
            <a:r>
              <a:rPr lang="hu-HU" dirty="0" err="1" smtClean="0"/>
              <a:t>energy</a:t>
            </a:r>
            <a:r>
              <a:rPr lang="hu-HU" dirty="0" smtClean="0"/>
              <a:t> (J/</a:t>
            </a:r>
            <a:r>
              <a:rPr lang="hu-HU" dirty="0" err="1" smtClean="0"/>
              <a:t>kmol</a:t>
            </a:r>
            <a:r>
              <a:rPr lang="hu-HU" dirty="0" smtClean="0"/>
              <a:t>)</a:t>
            </a:r>
          </a:p>
          <a:p>
            <a:r>
              <a:rPr lang="el-GR" b="1" dirty="0" smtClean="0"/>
              <a:t>β</a:t>
            </a:r>
            <a:r>
              <a:rPr lang="hu-HU" b="1" dirty="0" smtClean="0"/>
              <a:t> </a:t>
            </a:r>
            <a:r>
              <a:rPr lang="hu-HU" dirty="0" smtClean="0"/>
              <a:t>– </a:t>
            </a:r>
            <a:r>
              <a:rPr lang="hu-HU" dirty="0" err="1" smtClean="0"/>
              <a:t>Temperature</a:t>
            </a:r>
            <a:r>
              <a:rPr lang="hu-HU" dirty="0" smtClean="0"/>
              <a:t> </a:t>
            </a:r>
            <a:r>
              <a:rPr lang="hu-HU" dirty="0" err="1" smtClean="0"/>
              <a:t>exponent</a:t>
            </a:r>
            <a:endParaRPr lang="hu-HU" b="1" dirty="0" smtClean="0"/>
          </a:p>
          <a:p>
            <a:r>
              <a:rPr lang="hu-HU" b="1" dirty="0" err="1" smtClean="0"/>
              <a:t>A</a:t>
            </a:r>
            <a:r>
              <a:rPr lang="hu-HU" b="1" baseline="-25000" dirty="0" err="1" smtClean="0"/>
              <a:t>r</a:t>
            </a:r>
            <a:r>
              <a:rPr lang="hu-HU" b="1" dirty="0" smtClean="0"/>
              <a:t> </a:t>
            </a:r>
            <a:r>
              <a:rPr lang="hu-HU" dirty="0" smtClean="0"/>
              <a:t>– </a:t>
            </a:r>
            <a:r>
              <a:rPr lang="hu-HU" dirty="0" err="1" smtClean="0"/>
              <a:t>Pre-exponential</a:t>
            </a:r>
            <a:r>
              <a:rPr lang="hu-HU" dirty="0" smtClean="0"/>
              <a:t> </a:t>
            </a:r>
            <a:r>
              <a:rPr lang="hu-HU" dirty="0" err="1" smtClean="0"/>
              <a:t>factor</a:t>
            </a:r>
            <a:endParaRPr lang="hu-HU" dirty="0" smtClean="0"/>
          </a:p>
          <a:p>
            <a:endParaRPr lang="hu-HU" b="1" dirty="0"/>
          </a:p>
        </p:txBody>
      </p:sp>
      <p:sp>
        <p:nvSpPr>
          <p:cNvPr id="49" name="Téglalap 48"/>
          <p:cNvSpPr/>
          <p:nvPr/>
        </p:nvSpPr>
        <p:spPr>
          <a:xfrm>
            <a:off x="3635896" y="2852936"/>
            <a:ext cx="35672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000" b="1" dirty="0" err="1" smtClean="0"/>
              <a:t>Extended</a:t>
            </a:r>
            <a:r>
              <a:rPr lang="hu-HU" sz="2000" b="1" dirty="0" smtClean="0"/>
              <a:t> </a:t>
            </a:r>
            <a:r>
              <a:rPr lang="hu-HU" sz="2000" b="1" dirty="0" err="1" smtClean="0"/>
              <a:t>Arrhenius</a:t>
            </a:r>
            <a:r>
              <a:rPr lang="hu-HU" sz="2000" b="1" dirty="0" smtClean="0"/>
              <a:t> - </a:t>
            </a:r>
            <a:r>
              <a:rPr lang="hu-HU" sz="2000" b="1" dirty="0" err="1" smtClean="0"/>
              <a:t>equation</a:t>
            </a:r>
            <a:endParaRPr lang="hu-HU" sz="2000" dirty="0"/>
          </a:p>
        </p:txBody>
      </p:sp>
      <p:sp>
        <p:nvSpPr>
          <p:cNvPr id="50" name="Szövegdoboz 49"/>
          <p:cNvSpPr txBox="1"/>
          <p:nvPr/>
        </p:nvSpPr>
        <p:spPr>
          <a:xfrm>
            <a:off x="683568" y="4335487"/>
            <a:ext cx="47636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hu-HU" sz="2400" b="1" dirty="0" smtClean="0"/>
              <a:t> 3</a:t>
            </a:r>
            <a:r>
              <a:rPr lang="hu-HU" sz="2400" b="1" baseline="30000" dirty="0" smtClean="0"/>
              <a:t>rd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bodies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on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the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reaction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rate</a:t>
            </a:r>
            <a:r>
              <a:rPr lang="hu-HU" sz="2400" b="1" dirty="0" smtClean="0"/>
              <a:t> (</a:t>
            </a:r>
            <a:r>
              <a:rPr lang="el-GR" sz="2400" b="1" i="1" dirty="0" smtClean="0"/>
              <a:t>Γ</a:t>
            </a:r>
            <a:r>
              <a:rPr lang="hu-HU" sz="2400" b="1" dirty="0" smtClean="0"/>
              <a:t>)</a:t>
            </a:r>
          </a:p>
        </p:txBody>
      </p:sp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1115616" y="4920009"/>
          <a:ext cx="5805488" cy="957263"/>
        </p:xfrm>
        <a:graphic>
          <a:graphicData uri="http://schemas.openxmlformats.org/presentationml/2006/ole">
            <p:oleObj spid="_x0000_s4102" name="Dokumentum" r:id="rId9" imgW="5864579" imgH="981175" progId="Word.Document.12">
              <p:embed/>
            </p:oleObj>
          </a:graphicData>
        </a:graphic>
      </p:graphicFrame>
      <p:sp>
        <p:nvSpPr>
          <p:cNvPr id="51" name="Szövegdoboz 50"/>
          <p:cNvSpPr txBox="1"/>
          <p:nvPr/>
        </p:nvSpPr>
        <p:spPr>
          <a:xfrm>
            <a:off x="3131840" y="4797152"/>
            <a:ext cx="4032448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/>
              <a:t>γ</a:t>
            </a:r>
            <a:r>
              <a:rPr lang="hu-HU" b="1" baseline="-25000" dirty="0" smtClean="0"/>
              <a:t>j,r</a:t>
            </a:r>
            <a:r>
              <a:rPr lang="hu-HU" b="1" dirty="0" smtClean="0"/>
              <a:t> </a:t>
            </a:r>
            <a:r>
              <a:rPr lang="hu-HU" dirty="0" smtClean="0"/>
              <a:t>– ‘j’ body </a:t>
            </a:r>
            <a:r>
              <a:rPr lang="hu-HU" dirty="0" err="1" smtClean="0"/>
              <a:t>efficiency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reaction</a:t>
            </a:r>
            <a:r>
              <a:rPr lang="hu-HU" dirty="0" smtClean="0"/>
              <a:t> ‘r’</a:t>
            </a:r>
          </a:p>
          <a:p>
            <a:pPr>
              <a:spcBef>
                <a:spcPts val="600"/>
              </a:spcBef>
            </a:pPr>
            <a:r>
              <a:rPr lang="hu-HU" b="1" dirty="0" err="1" smtClean="0"/>
              <a:t>C</a:t>
            </a:r>
            <a:r>
              <a:rPr lang="hu-HU" b="1" baseline="-25000" dirty="0" err="1" smtClean="0"/>
              <a:t>j</a:t>
            </a:r>
            <a:r>
              <a:rPr lang="hu-HU" b="1" dirty="0" smtClean="0"/>
              <a:t> </a:t>
            </a:r>
            <a:r>
              <a:rPr lang="hu-HU" dirty="0" smtClean="0"/>
              <a:t>– ‘j’ body </a:t>
            </a:r>
            <a:r>
              <a:rPr lang="hu-HU" dirty="0" err="1" smtClean="0"/>
              <a:t>concentration</a:t>
            </a:r>
            <a:endParaRPr lang="hu-HU" dirty="0" smtClean="0"/>
          </a:p>
          <a:p>
            <a:endParaRPr lang="hu-HU" b="1" dirty="0"/>
          </a:p>
        </p:txBody>
      </p:sp>
      <p:sp>
        <p:nvSpPr>
          <p:cNvPr id="52" name="Téglalap 51"/>
          <p:cNvSpPr/>
          <p:nvPr/>
        </p:nvSpPr>
        <p:spPr>
          <a:xfrm>
            <a:off x="755576" y="5405154"/>
            <a:ext cx="31085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000" b="1" dirty="0" err="1" smtClean="0"/>
              <a:t>Example</a:t>
            </a:r>
            <a:r>
              <a:rPr lang="hu-HU" sz="2000" b="1" dirty="0" smtClean="0"/>
              <a:t>:  </a:t>
            </a:r>
            <a:r>
              <a:rPr lang="hu-HU" sz="2000" dirty="0" err="1" smtClean="0"/>
              <a:t>Ozone</a:t>
            </a:r>
            <a:r>
              <a:rPr lang="hu-HU" sz="2000" dirty="0" smtClean="0"/>
              <a:t> </a:t>
            </a:r>
            <a:r>
              <a:rPr lang="hu-HU" sz="2000" dirty="0" err="1" smtClean="0"/>
              <a:t>formation</a:t>
            </a:r>
            <a:endParaRPr lang="hu-HU" sz="2000" dirty="0" smtClean="0"/>
          </a:p>
        </p:txBody>
      </p:sp>
      <p:graphicFrame>
        <p:nvGraphicFramePr>
          <p:cNvPr id="4103" name="Object 7"/>
          <p:cNvGraphicFramePr>
            <a:graphicFrameLocks noChangeAspect="1"/>
          </p:cNvGraphicFramePr>
          <p:nvPr/>
        </p:nvGraphicFramePr>
        <p:xfrm>
          <a:off x="854744" y="5797376"/>
          <a:ext cx="5805488" cy="1016000"/>
        </p:xfrm>
        <a:graphic>
          <a:graphicData uri="http://schemas.openxmlformats.org/presentationml/2006/ole">
            <p:oleObj spid="_x0000_s4103" name="Dokumentum" r:id="rId10" imgW="5864579" imgH="1027623" progId="Word.Document.12">
              <p:embed/>
            </p:oleObj>
          </a:graphicData>
        </a:graphic>
      </p:graphicFrame>
      <p:sp>
        <p:nvSpPr>
          <p:cNvPr id="53" name="Téglalap 52"/>
          <p:cNvSpPr/>
          <p:nvPr/>
        </p:nvSpPr>
        <p:spPr>
          <a:xfrm>
            <a:off x="3833892" y="6021288"/>
            <a:ext cx="53101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</a:pPr>
            <a:r>
              <a:rPr lang="hu-HU" b="1" dirty="0" smtClean="0"/>
              <a:t>M</a:t>
            </a:r>
            <a:r>
              <a:rPr lang="hu-HU" dirty="0" smtClean="0"/>
              <a:t>  -  </a:t>
            </a:r>
            <a:r>
              <a:rPr lang="hu-HU" dirty="0" err="1" smtClean="0"/>
              <a:t>Stabilize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ozone</a:t>
            </a:r>
            <a:r>
              <a:rPr lang="hu-HU" dirty="0" smtClean="0"/>
              <a:t> </a:t>
            </a:r>
            <a:r>
              <a:rPr lang="hu-HU" dirty="0" err="1" smtClean="0"/>
              <a:t>molecule</a:t>
            </a:r>
            <a:r>
              <a:rPr lang="hu-HU" dirty="0" smtClean="0"/>
              <a:t> </a:t>
            </a:r>
            <a:r>
              <a:rPr lang="hu-HU" dirty="0" err="1" smtClean="0"/>
              <a:t>by</a:t>
            </a:r>
            <a:r>
              <a:rPr lang="hu-HU" dirty="0" smtClean="0"/>
              <a:t> </a:t>
            </a:r>
            <a:r>
              <a:rPr lang="hu-HU" dirty="0" err="1" smtClean="0"/>
              <a:t>absorbing</a:t>
            </a:r>
            <a:r>
              <a:rPr lang="hu-HU" dirty="0" smtClean="0"/>
              <a:t> </a:t>
            </a:r>
            <a:r>
              <a:rPr lang="hu-HU" dirty="0" err="1" smtClean="0"/>
              <a:t>energy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5589240"/>
            <a:ext cx="3784476" cy="955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5649277"/>
            <a:ext cx="4137471" cy="9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églalap 18"/>
          <p:cNvSpPr/>
          <p:nvPr/>
        </p:nvSpPr>
        <p:spPr>
          <a:xfrm>
            <a:off x="467544" y="0"/>
            <a:ext cx="8676456" cy="11247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686800" cy="1008112"/>
          </a:xfrm>
        </p:spPr>
        <p:txBody>
          <a:bodyPr/>
          <a:lstStyle/>
          <a:p>
            <a:r>
              <a:rPr lang="hu-HU" b="1" dirty="0" err="1" smtClean="0">
                <a:latin typeface="+mn-lt"/>
              </a:rPr>
              <a:t>Finite-rate</a:t>
            </a:r>
            <a:r>
              <a:rPr lang="hu-HU" b="1" dirty="0" smtClean="0">
                <a:latin typeface="+mn-lt"/>
              </a:rPr>
              <a:t> </a:t>
            </a:r>
            <a:r>
              <a:rPr lang="hu-HU" b="1" dirty="0" err="1" smtClean="0">
                <a:latin typeface="+mn-lt"/>
              </a:rPr>
              <a:t>reaction</a:t>
            </a:r>
            <a:r>
              <a:rPr lang="hu-HU" b="1" dirty="0" smtClean="0">
                <a:latin typeface="+mn-lt"/>
              </a:rPr>
              <a:t> </a:t>
            </a:r>
            <a:r>
              <a:rPr lang="hu-HU" b="1" dirty="0" err="1" smtClean="0">
                <a:latin typeface="+mn-lt"/>
              </a:rPr>
              <a:t>models</a:t>
            </a:r>
            <a:endParaRPr lang="hu-HU" b="1" dirty="0">
              <a:latin typeface="+mn-lt"/>
            </a:endParaRPr>
          </a:p>
        </p:txBody>
      </p:sp>
      <p:sp>
        <p:nvSpPr>
          <p:cNvPr id="13" name="Dia számának hely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FF206-C659-4297-A575-30723C7983F8}" type="slidenum">
              <a:rPr lang="hu-HU" b="1" smtClean="0">
                <a:solidFill>
                  <a:schemeClr val="tx1"/>
                </a:solidFill>
              </a:rPr>
              <a:pPr/>
              <a:t>6</a:t>
            </a:fld>
            <a:endParaRPr lang="hu-HU" b="1" dirty="0">
              <a:solidFill>
                <a:schemeClr val="tx1"/>
              </a:solidFill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2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5" cstate="print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211579"/>
                </a:solidFill>
                <a:latin typeface="Calibri" pitchFamily="34" charset="0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>
                <a:latin typeface="Calibri" pitchFamily="34" charset="0"/>
              </a:endParaRPr>
            </a:p>
          </p:txBody>
        </p:sp>
        <p:pic>
          <p:nvPicPr>
            <p:cNvPr id="25" name="Picture 5" descr="ARAMLASTAN_TSZ_logo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631308" y="1184260"/>
            <a:ext cx="8261172" cy="4909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AutoNum type="romanUcPeriod"/>
              <a:tabLst/>
            </a:pPr>
            <a:r>
              <a:rPr lang="hu-HU" sz="2400" b="1" dirty="0" err="1" smtClean="0">
                <a:solidFill>
                  <a:srgbClr val="000000"/>
                </a:solidFill>
                <a:cs typeface="Times New Roman" pitchFamily="18" charset="0"/>
              </a:rPr>
              <a:t>L</a:t>
            </a:r>
            <a:r>
              <a:rPr kumimoji="0" lang="hu-HU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Times New Roman" pitchFamily="18" charset="0"/>
              </a:rPr>
              <a:t>aminar</a:t>
            </a:r>
            <a:r>
              <a:rPr kumimoji="0" lang="hu-H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Times New Roman" pitchFamily="18" charset="0"/>
              </a:rPr>
              <a:t> </a:t>
            </a:r>
            <a:r>
              <a:rPr kumimoji="0" lang="hu-HU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Times New Roman" pitchFamily="18" charset="0"/>
              </a:rPr>
              <a:t>finite</a:t>
            </a:r>
            <a:r>
              <a:rPr kumimoji="0" lang="hu-H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Times New Roman" pitchFamily="18" charset="0"/>
              </a:rPr>
              <a:t> </a:t>
            </a:r>
            <a:r>
              <a:rPr kumimoji="0" lang="hu-HU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Times New Roman" pitchFamily="18" charset="0"/>
              </a:rPr>
              <a:t>rate</a:t>
            </a:r>
            <a:r>
              <a:rPr kumimoji="0" lang="hu-H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Times New Roman" pitchFamily="18" charset="0"/>
              </a:rPr>
              <a:t> </a:t>
            </a:r>
            <a:r>
              <a:rPr kumimoji="0" lang="hu-HU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Times New Roman" pitchFamily="18" charset="0"/>
              </a:rPr>
              <a:t>model</a:t>
            </a:r>
            <a:r>
              <a:rPr kumimoji="0" lang="hu-H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Times New Roman" pitchFamily="18" charset="0"/>
              </a:rPr>
              <a:t>:</a:t>
            </a:r>
          </a:p>
          <a:p>
            <a:pPr marL="971550" lvl="1" indent="-514350" fontAlgn="base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0000"/>
                </a:solidFill>
                <a:cs typeface="Times New Roman" pitchFamily="18" charset="0"/>
              </a:rPr>
              <a:t>R</a:t>
            </a:r>
            <a:r>
              <a:rPr lang="hu-HU" sz="2000" baseline="-25000" dirty="0" smtClean="0">
                <a:solidFill>
                  <a:srgbClr val="000000"/>
                </a:solidFill>
                <a:cs typeface="Times New Roman" pitchFamily="18" charset="0"/>
              </a:rPr>
              <a:t>i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based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on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cs typeface="Times New Roman" pitchFamily="18" charset="0"/>
              </a:rPr>
              <a:t>the molecular reaction kinetics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(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Arrhenius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)</a:t>
            </a:r>
          </a:p>
          <a:p>
            <a:pPr marL="971550" lvl="1" indent="-514350" fontAlgn="base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No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turbulence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fluctuations</a:t>
            </a:r>
            <a:endParaRPr lang="hu-HU" sz="2000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971550" lvl="1" indent="-514350" fontAlgn="base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Fine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mesh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and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small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timesteps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are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required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for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transient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flows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, </a:t>
            </a:r>
            <a:b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</a:b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otherwise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the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reaction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rates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are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overpredicted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.</a:t>
            </a:r>
          </a:p>
          <a:p>
            <a:pPr marL="514350" indent="-514350" fontAlgn="base">
              <a:spcBef>
                <a:spcPts val="600"/>
              </a:spcBef>
              <a:buFont typeface="+mj-lt"/>
              <a:buAutoNum type="romanUcPeriod"/>
            </a:pPr>
            <a:r>
              <a:rPr lang="hu-HU" sz="2400" b="1" dirty="0" err="1" smtClean="0">
                <a:solidFill>
                  <a:srgbClr val="000000"/>
                </a:solidFill>
                <a:cs typeface="Times New Roman" pitchFamily="18" charset="0"/>
              </a:rPr>
              <a:t>Eddy-dissipation</a:t>
            </a:r>
            <a:r>
              <a:rPr lang="hu-HU" sz="2400" b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400" b="1" dirty="0" err="1" smtClean="0">
                <a:solidFill>
                  <a:srgbClr val="000000"/>
                </a:solidFill>
                <a:cs typeface="Times New Roman" pitchFamily="18" charset="0"/>
              </a:rPr>
              <a:t>model</a:t>
            </a:r>
            <a:endParaRPr lang="hu-HU" sz="2400" b="1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971550" lvl="1" indent="-514350" fontAlgn="base">
              <a:buFont typeface="Wingdings" pitchFamily="2" charset="2"/>
              <a:buChar char="Ø"/>
            </a:pPr>
            <a:r>
              <a:rPr lang="en-US" sz="2000" dirty="0" err="1" smtClean="0">
                <a:solidFill>
                  <a:srgbClr val="000000"/>
                </a:solidFill>
                <a:cs typeface="Times New Roman" pitchFamily="18" charset="0"/>
              </a:rPr>
              <a:t>R</a:t>
            </a:r>
            <a:r>
              <a:rPr lang="en-US" sz="2000" baseline="-25000" dirty="0" err="1" smtClean="0">
                <a:solidFill>
                  <a:srgbClr val="000000"/>
                </a:solidFill>
                <a:cs typeface="Times New Roman" pitchFamily="18" charset="0"/>
              </a:rPr>
              <a:t>i</a:t>
            </a:r>
            <a:r>
              <a:rPr lang="en-US" sz="2000" dirty="0" smtClean="0">
                <a:solidFill>
                  <a:srgbClr val="000000"/>
                </a:solidFill>
                <a:cs typeface="Times New Roman" pitchFamily="18" charset="0"/>
              </a:rPr>
              <a:t> based on the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cs typeface="Times New Roman" pitchFamily="18" charset="0"/>
              </a:rPr>
              <a:t>turbulent mixing rate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 (no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kinetic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rate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is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calculated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)</a:t>
            </a:r>
          </a:p>
          <a:p>
            <a:pPr marL="971550" lvl="1" indent="-514350" fontAlgn="base">
              <a:spcBef>
                <a:spcPts val="600"/>
              </a:spcBef>
              <a:buFont typeface="Wingdings" pitchFamily="2" charset="2"/>
              <a:buChar char="Ø"/>
            </a:pP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Assumes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that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the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i="1" dirty="0" err="1" smtClean="0">
                <a:solidFill>
                  <a:srgbClr val="000000"/>
                </a:solidFill>
                <a:cs typeface="Times New Roman" pitchFamily="18" charset="0"/>
              </a:rPr>
              <a:t>turbulent</a:t>
            </a:r>
            <a:r>
              <a:rPr lang="hu-HU" sz="2000" i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i="1" dirty="0" err="1" smtClean="0">
                <a:solidFill>
                  <a:srgbClr val="000000"/>
                </a:solidFill>
                <a:cs typeface="Times New Roman" pitchFamily="18" charset="0"/>
              </a:rPr>
              <a:t>timescale</a:t>
            </a:r>
            <a:r>
              <a:rPr lang="hu-HU" sz="2000" i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is </a:t>
            </a:r>
            <a:r>
              <a:rPr lang="hu-HU" sz="2000" b="1" dirty="0" err="1" smtClean="0">
                <a:solidFill>
                  <a:srgbClr val="000000"/>
                </a:solidFill>
                <a:cs typeface="Times New Roman" pitchFamily="18" charset="0"/>
              </a:rPr>
              <a:t>larger</a:t>
            </a:r>
            <a:r>
              <a:rPr lang="hu-HU" sz="2000" b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than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the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reaction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one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/>
            </a:r>
            <a:b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</a:b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(Da*&gt;&gt;1) </a:t>
            </a:r>
            <a:r>
              <a:rPr lang="hu-HU" sz="2000" i="1" dirty="0" smtClean="0">
                <a:solidFill>
                  <a:srgbClr val="000000"/>
                </a:solidFill>
                <a:cs typeface="Times New Roman" pitchFamily="18" charset="0"/>
              </a:rPr>
              <a:t>: </a:t>
            </a:r>
            <a:r>
              <a:rPr lang="hu-HU" sz="2000" i="1" dirty="0" err="1" smtClean="0">
                <a:solidFill>
                  <a:srgbClr val="000000"/>
                </a:solidFill>
                <a:cs typeface="Times New Roman" pitchFamily="18" charset="0"/>
              </a:rPr>
              <a:t>turbulent</a:t>
            </a:r>
            <a:r>
              <a:rPr lang="hu-HU" sz="2000" i="1" dirty="0" smtClean="0">
                <a:solidFill>
                  <a:srgbClr val="000000"/>
                </a:solidFill>
                <a:cs typeface="Times New Roman" pitchFamily="18" charset="0"/>
              </a:rPr>
              <a:t>  mixing </a:t>
            </a:r>
            <a:r>
              <a:rPr lang="hu-HU" sz="2000" i="1" dirty="0" err="1" smtClean="0">
                <a:solidFill>
                  <a:srgbClr val="000000"/>
                </a:solidFill>
                <a:cs typeface="Times New Roman" pitchFamily="18" charset="0"/>
              </a:rPr>
              <a:t>rate</a:t>
            </a:r>
            <a:r>
              <a:rPr lang="hu-HU" sz="2000" i="1" dirty="0" smtClean="0">
                <a:solidFill>
                  <a:srgbClr val="000000"/>
                </a:solidFill>
                <a:cs typeface="Times New Roman" pitchFamily="18" charset="0"/>
              </a:rPr>
              <a:t> - limited  </a:t>
            </a:r>
            <a:r>
              <a:rPr lang="hu-HU" sz="2000" i="1" dirty="0" err="1" smtClean="0">
                <a:solidFill>
                  <a:srgbClr val="000000"/>
                </a:solidFill>
                <a:cs typeface="Times New Roman" pitchFamily="18" charset="0"/>
              </a:rPr>
              <a:t>process</a:t>
            </a:r>
            <a:endParaRPr lang="hu-HU" sz="2000" i="1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971550" lvl="1" indent="-514350" fontAlgn="base">
              <a:spcBef>
                <a:spcPts val="600"/>
              </a:spcBef>
              <a:buFont typeface="Wingdings" pitchFamily="2" charset="2"/>
              <a:buChar char="Ø"/>
            </a:pP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Turbulent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mixing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rate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associates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with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the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timescale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of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eddies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(</a:t>
            </a:r>
            <a:r>
              <a:rPr lang="el-GR" sz="2000" dirty="0" smtClean="0">
                <a:solidFill>
                  <a:srgbClr val="000000"/>
                </a:solidFill>
                <a:cs typeface="Times New Roman" pitchFamily="18" charset="0"/>
              </a:rPr>
              <a:t>τ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=k/</a:t>
            </a:r>
            <a:r>
              <a:rPr lang="el-GR" sz="2000" dirty="0" smtClean="0">
                <a:solidFill>
                  <a:srgbClr val="000000"/>
                </a:solidFill>
                <a:cs typeface="Times New Roman" pitchFamily="18" charset="0"/>
              </a:rPr>
              <a:t>ε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)</a:t>
            </a:r>
          </a:p>
          <a:p>
            <a:pPr marL="971550" lvl="1" indent="-514350" fontAlgn="base">
              <a:spcBef>
                <a:spcPts val="600"/>
              </a:spcBef>
              <a:buFont typeface="Wingdings" pitchFamily="2" charset="2"/>
              <a:buChar char="Ø"/>
            </a:pP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Single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or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two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step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reaction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mechanism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can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be modelled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.</a:t>
            </a:r>
          </a:p>
          <a:p>
            <a:pPr marL="971550" lvl="1" indent="-514350" fontAlgn="base"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000" dirty="0" err="1" smtClean="0">
                <a:solidFill>
                  <a:srgbClr val="000000"/>
                </a:solidFill>
                <a:cs typeface="Times New Roman" pitchFamily="18" charset="0"/>
              </a:rPr>
              <a:t>R</a:t>
            </a:r>
            <a:r>
              <a:rPr lang="en-US" sz="2000" baseline="-25000" dirty="0" err="1" smtClean="0">
                <a:solidFill>
                  <a:srgbClr val="000000"/>
                </a:solidFill>
                <a:cs typeface="Times New Roman" pitchFamily="18" charset="0"/>
              </a:rPr>
              <a:t>i</a:t>
            </a:r>
            <a:r>
              <a:rPr lang="hu-HU" sz="2000" baseline="-25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is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equal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to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the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smaller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 of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the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two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expressions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below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:</a:t>
            </a:r>
          </a:p>
          <a:p>
            <a:pPr marL="971550" lvl="1" indent="-514350" fontAlgn="base">
              <a:spcBef>
                <a:spcPts val="600"/>
              </a:spcBef>
              <a:buFont typeface="Wingdings" pitchFamily="2" charset="2"/>
              <a:buChar char="Ø"/>
            </a:pPr>
            <a:endParaRPr lang="hu-HU" sz="2000" b="1" dirty="0" smtClean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17" name="Szövegdoboz 16"/>
          <p:cNvSpPr txBox="1"/>
          <p:nvPr/>
        </p:nvSpPr>
        <p:spPr>
          <a:xfrm>
            <a:off x="467544" y="6488668"/>
            <a:ext cx="5484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*Da = </a:t>
            </a:r>
            <a:r>
              <a:rPr lang="hu-HU" dirty="0" err="1" smtClean="0"/>
              <a:t>Damkohler</a:t>
            </a:r>
            <a:r>
              <a:rPr lang="hu-HU" dirty="0" smtClean="0"/>
              <a:t> –</a:t>
            </a:r>
            <a:r>
              <a:rPr lang="hu-HU" dirty="0" err="1" smtClean="0"/>
              <a:t>number</a:t>
            </a:r>
            <a:r>
              <a:rPr lang="hu-HU" dirty="0" smtClean="0"/>
              <a:t> = </a:t>
            </a:r>
            <a:r>
              <a:rPr lang="el-GR" dirty="0" smtClean="0"/>
              <a:t>τ</a:t>
            </a:r>
            <a:r>
              <a:rPr lang="hu-HU" dirty="0" smtClean="0"/>
              <a:t> (</a:t>
            </a:r>
            <a:r>
              <a:rPr lang="hu-HU" dirty="0" err="1" smtClean="0"/>
              <a:t>turbulence</a:t>
            </a:r>
            <a:r>
              <a:rPr lang="hu-HU" dirty="0" smtClean="0"/>
              <a:t>) / </a:t>
            </a:r>
            <a:r>
              <a:rPr lang="el-GR" dirty="0" smtClean="0"/>
              <a:t>τ</a:t>
            </a:r>
            <a:r>
              <a:rPr lang="hu-HU" dirty="0" smtClean="0"/>
              <a:t> (</a:t>
            </a:r>
            <a:r>
              <a:rPr lang="hu-HU" dirty="0" err="1" smtClean="0"/>
              <a:t>reaction</a:t>
            </a:r>
            <a:r>
              <a:rPr lang="hu-HU" dirty="0" smtClean="0"/>
              <a:t>)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églalap 18"/>
          <p:cNvSpPr/>
          <p:nvPr/>
        </p:nvSpPr>
        <p:spPr>
          <a:xfrm>
            <a:off x="467544" y="0"/>
            <a:ext cx="8676456" cy="11247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686800" cy="1008112"/>
          </a:xfrm>
        </p:spPr>
        <p:txBody>
          <a:bodyPr/>
          <a:lstStyle/>
          <a:p>
            <a:r>
              <a:rPr lang="hu-HU" b="1" dirty="0" err="1" smtClean="0">
                <a:latin typeface="+mn-lt"/>
              </a:rPr>
              <a:t>Finite-rate</a:t>
            </a:r>
            <a:r>
              <a:rPr lang="hu-HU" b="1" dirty="0" smtClean="0">
                <a:latin typeface="+mn-lt"/>
              </a:rPr>
              <a:t> </a:t>
            </a:r>
            <a:r>
              <a:rPr lang="hu-HU" b="1" dirty="0" err="1" smtClean="0">
                <a:latin typeface="+mn-lt"/>
              </a:rPr>
              <a:t>reaction</a:t>
            </a:r>
            <a:r>
              <a:rPr lang="hu-HU" b="1" dirty="0" smtClean="0">
                <a:latin typeface="+mn-lt"/>
              </a:rPr>
              <a:t> </a:t>
            </a:r>
            <a:r>
              <a:rPr lang="hu-HU" b="1" dirty="0" err="1" smtClean="0">
                <a:latin typeface="+mn-lt"/>
              </a:rPr>
              <a:t>models</a:t>
            </a:r>
            <a:endParaRPr lang="hu-HU" b="1" dirty="0">
              <a:latin typeface="+mn-lt"/>
            </a:endParaRPr>
          </a:p>
        </p:txBody>
      </p:sp>
      <p:sp>
        <p:nvSpPr>
          <p:cNvPr id="13" name="Dia számának hely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FF206-C659-4297-A575-30723C7983F8}" type="slidenum">
              <a:rPr lang="hu-HU" b="1" smtClean="0">
                <a:solidFill>
                  <a:schemeClr val="tx1"/>
                </a:solidFill>
              </a:rPr>
              <a:pPr/>
              <a:t>7</a:t>
            </a:fld>
            <a:endParaRPr lang="hu-HU" b="1" dirty="0">
              <a:solidFill>
                <a:schemeClr val="tx1"/>
              </a:solidFill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2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211579"/>
                </a:solidFill>
                <a:latin typeface="Calibri" pitchFamily="34" charset="0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>
                <a:latin typeface="Calibri" pitchFamily="34" charset="0"/>
              </a:endParaRPr>
            </a:p>
          </p:txBody>
        </p:sp>
        <p:pic>
          <p:nvPicPr>
            <p:cNvPr id="25" name="Picture 5" descr="ARAMLASTAN_TSZ_logo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539552" y="1332631"/>
            <a:ext cx="8329653" cy="4462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indent="-514350" fontAlgn="base">
              <a:spcBef>
                <a:spcPts val="600"/>
              </a:spcBef>
              <a:buFont typeface="+mj-lt"/>
              <a:buAutoNum type="romanUcPeriod" startAt="3"/>
            </a:pPr>
            <a:r>
              <a:rPr lang="hu-HU" sz="2400" b="1" dirty="0" err="1" smtClean="0">
                <a:solidFill>
                  <a:srgbClr val="000000"/>
                </a:solidFill>
                <a:cs typeface="Times New Roman" pitchFamily="18" charset="0"/>
              </a:rPr>
              <a:t>Finite</a:t>
            </a:r>
            <a:r>
              <a:rPr lang="hu-HU" sz="2400" b="1" dirty="0" smtClean="0">
                <a:solidFill>
                  <a:srgbClr val="000000"/>
                </a:solidFill>
                <a:cs typeface="Times New Roman" pitchFamily="18" charset="0"/>
              </a:rPr>
              <a:t> –</a:t>
            </a:r>
            <a:r>
              <a:rPr lang="hu-HU" sz="2400" b="1" dirty="0" err="1" smtClean="0">
                <a:solidFill>
                  <a:srgbClr val="000000"/>
                </a:solidFill>
                <a:cs typeface="Times New Roman" pitchFamily="18" charset="0"/>
              </a:rPr>
              <a:t>rate</a:t>
            </a:r>
            <a:r>
              <a:rPr lang="hu-HU" sz="2400" b="1" dirty="0" smtClean="0">
                <a:solidFill>
                  <a:srgbClr val="000000"/>
                </a:solidFill>
                <a:cs typeface="Times New Roman" pitchFamily="18" charset="0"/>
              </a:rPr>
              <a:t>/</a:t>
            </a:r>
            <a:r>
              <a:rPr lang="hu-HU" sz="2400" b="1" dirty="0" err="1" smtClean="0">
                <a:solidFill>
                  <a:srgbClr val="000000"/>
                </a:solidFill>
                <a:cs typeface="Times New Roman" pitchFamily="18" charset="0"/>
              </a:rPr>
              <a:t>eddy-dissipation</a:t>
            </a:r>
            <a:r>
              <a:rPr lang="hu-HU" sz="2400" b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400" b="1" dirty="0" err="1" smtClean="0">
                <a:solidFill>
                  <a:srgbClr val="000000"/>
                </a:solidFill>
                <a:cs typeface="Times New Roman" pitchFamily="18" charset="0"/>
              </a:rPr>
              <a:t>model</a:t>
            </a:r>
            <a:endParaRPr lang="hu-HU" sz="2400" b="1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971550" lvl="1" indent="-514350" fontAlgn="base">
              <a:spcAft>
                <a:spcPts val="600"/>
              </a:spcAft>
              <a:buFont typeface="Wingdings" pitchFamily="2" charset="2"/>
              <a:buChar char="Ø"/>
            </a:pP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The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combination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of 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the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preceding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models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.</a:t>
            </a:r>
          </a:p>
          <a:p>
            <a:pPr marL="971550" lvl="1" indent="-514350" fontAlgn="base">
              <a:spcAft>
                <a:spcPts val="600"/>
              </a:spcAft>
              <a:buFont typeface="Wingdings" pitchFamily="2" charset="2"/>
              <a:buChar char="Ø"/>
            </a:pP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The minor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reaction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rate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is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used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depending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on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the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timescales</a:t>
            </a:r>
            <a:endParaRPr lang="hu-HU" sz="2000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514350" indent="-514350" fontAlgn="base">
              <a:spcAft>
                <a:spcPts val="600"/>
              </a:spcAft>
            </a:pPr>
            <a:r>
              <a:rPr lang="hu-HU" sz="2000" b="1" dirty="0" err="1" smtClean="0">
                <a:solidFill>
                  <a:srgbClr val="000000"/>
                </a:solidFill>
                <a:cs typeface="Times New Roman" pitchFamily="18" charset="0"/>
              </a:rPr>
              <a:t>Remarks</a:t>
            </a:r>
            <a:r>
              <a:rPr lang="hu-HU" sz="2000" b="1" dirty="0" smtClean="0">
                <a:solidFill>
                  <a:srgbClr val="000000"/>
                </a:solidFill>
                <a:cs typeface="Times New Roman" pitchFamily="18" charset="0"/>
              </a:rPr>
              <a:t>:</a:t>
            </a:r>
          </a:p>
          <a:p>
            <a:pPr marL="174625" indent="-174625" fontAlgn="base">
              <a:buFont typeface="Arial" pitchFamily="34" charset="0"/>
              <a:buChar char="•"/>
            </a:pP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Multi-step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reactions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(n&gt;2)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are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not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modelled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properly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b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</a:b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by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the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eddy-dissipation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model</a:t>
            </a:r>
            <a:endParaRPr lang="hu-HU" sz="2000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174625" indent="-174625" fontAlgn="base"/>
            <a:r>
              <a:rPr lang="hu-HU" sz="2000" i="1" dirty="0" err="1" smtClean="0">
                <a:solidFill>
                  <a:srgbClr val="000000"/>
                </a:solidFill>
                <a:cs typeface="Times New Roman" pitchFamily="18" charset="0"/>
              </a:rPr>
              <a:t>Problem</a:t>
            </a:r>
            <a:r>
              <a:rPr lang="hu-HU" sz="2000" i="1" dirty="0" smtClean="0">
                <a:solidFill>
                  <a:srgbClr val="000000"/>
                </a:solidFill>
                <a:cs typeface="Times New Roman" pitchFamily="18" charset="0"/>
              </a:rPr>
              <a:t>: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Every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reaction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has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the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same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reaction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rate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derived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from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the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turbulence</a:t>
            </a:r>
            <a:endParaRPr lang="hu-HU" sz="2000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174625" indent="-174625" fontAlgn="base">
              <a:spcBef>
                <a:spcPts val="600"/>
              </a:spcBef>
              <a:buFont typeface="Arial" pitchFamily="34" charset="0"/>
              <a:buChar char="•"/>
            </a:pPr>
            <a:r>
              <a:rPr lang="hu-HU" sz="2000" i="1" dirty="0" err="1" smtClean="0">
                <a:solidFill>
                  <a:srgbClr val="000000"/>
                </a:solidFill>
                <a:cs typeface="Times New Roman" pitchFamily="18" charset="0"/>
              </a:rPr>
              <a:t>Eddy-Dissipation</a:t>
            </a:r>
            <a:r>
              <a:rPr lang="hu-HU" sz="2000" i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i="1" dirty="0" err="1" smtClean="0">
                <a:solidFill>
                  <a:srgbClr val="000000"/>
                </a:solidFill>
                <a:cs typeface="Times New Roman" pitchFamily="18" charset="0"/>
              </a:rPr>
              <a:t>Concept</a:t>
            </a:r>
            <a:r>
              <a:rPr lang="hu-HU" sz="2000" i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i="1" dirty="0" err="1" smtClean="0">
                <a:solidFill>
                  <a:srgbClr val="000000"/>
                </a:solidFill>
                <a:cs typeface="Times New Roman" pitchFamily="18" charset="0"/>
              </a:rPr>
              <a:t>model</a:t>
            </a:r>
            <a:endParaRPr lang="hu-HU" sz="2000" i="1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631825" lvl="1" indent="-174625" fontAlgn="base">
              <a:buFont typeface="Arial" pitchFamily="34" charset="0"/>
              <a:buChar char="•"/>
            </a:pP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Extension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of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the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Eddy-dissipation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model</a:t>
            </a:r>
            <a:endParaRPr lang="hu-HU" sz="2000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631825" lvl="1" indent="-174625" fontAlgn="base">
              <a:buFont typeface="Arial" pitchFamily="34" charset="0"/>
              <a:buChar char="•"/>
            </a:pP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Calculation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of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small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scale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eddies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in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which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the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various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reactions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occur</a:t>
            </a:r>
            <a:endParaRPr lang="hu-HU" sz="2000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631825" lvl="1" indent="-174625" fontAlgn="base">
              <a:buFont typeface="Arial" pitchFamily="34" charset="0"/>
              <a:buChar char="•"/>
            </a:pP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Suitable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for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complex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reactions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(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e.g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.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chain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reactions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,)</a:t>
            </a:r>
          </a:p>
          <a:p>
            <a:pPr marL="631825" lvl="1" indent="-174625" fontAlgn="base">
              <a:buFont typeface="Arial" pitchFamily="34" charset="0"/>
              <a:buChar char="•"/>
            </a:pP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Computationally</a:t>
            </a:r>
            <a:r>
              <a:rPr lang="hu-H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hu-HU" sz="2000" dirty="0" err="1" smtClean="0">
                <a:solidFill>
                  <a:srgbClr val="000000"/>
                </a:solidFill>
                <a:cs typeface="Times New Roman" pitchFamily="18" charset="0"/>
              </a:rPr>
              <a:t>expensive</a:t>
            </a:r>
            <a:endParaRPr lang="hu-HU" sz="2000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514350" indent="-514350" fontAlgn="base">
              <a:spcAft>
                <a:spcPts val="600"/>
              </a:spcAft>
              <a:buFont typeface="Wingdings" pitchFamily="2" charset="2"/>
              <a:buChar char="Ø"/>
            </a:pPr>
            <a:endParaRPr lang="hu-HU" sz="2000" dirty="0" smtClean="0">
              <a:solidFill>
                <a:srgbClr val="00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églalap 18"/>
          <p:cNvSpPr/>
          <p:nvPr/>
        </p:nvSpPr>
        <p:spPr>
          <a:xfrm>
            <a:off x="467544" y="0"/>
            <a:ext cx="8676456" cy="11247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686800" cy="1008112"/>
          </a:xfrm>
        </p:spPr>
        <p:txBody>
          <a:bodyPr/>
          <a:lstStyle/>
          <a:p>
            <a:r>
              <a:rPr lang="hu-HU" b="1" dirty="0" err="1" smtClean="0">
                <a:latin typeface="+mn-lt"/>
              </a:rPr>
              <a:t>Methane</a:t>
            </a:r>
            <a:r>
              <a:rPr lang="hu-HU" b="1" dirty="0" smtClean="0">
                <a:latin typeface="+mn-lt"/>
              </a:rPr>
              <a:t> </a:t>
            </a:r>
            <a:r>
              <a:rPr lang="hu-HU" b="1" dirty="0" err="1" smtClean="0">
                <a:latin typeface="+mn-lt"/>
              </a:rPr>
              <a:t>combustion</a:t>
            </a:r>
            <a:r>
              <a:rPr lang="hu-HU" b="1" dirty="0" smtClean="0">
                <a:latin typeface="+mn-lt"/>
              </a:rPr>
              <a:t> </a:t>
            </a:r>
            <a:endParaRPr lang="hu-HU" b="1" dirty="0">
              <a:latin typeface="+mn-lt"/>
            </a:endParaRPr>
          </a:p>
        </p:txBody>
      </p:sp>
      <p:sp>
        <p:nvSpPr>
          <p:cNvPr id="13" name="Dia számának hely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FF206-C659-4297-A575-30723C7983F8}" type="slidenum">
              <a:rPr lang="hu-HU" b="1" smtClean="0">
                <a:solidFill>
                  <a:schemeClr val="tx1"/>
                </a:solidFill>
              </a:rPr>
              <a:pPr/>
              <a:t>8</a:t>
            </a:fld>
            <a:endParaRPr lang="hu-HU" b="1">
              <a:solidFill>
                <a:schemeClr val="tx1"/>
              </a:solidFill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2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211579"/>
                </a:solidFill>
                <a:latin typeface="Calibri" pitchFamily="34" charset="0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>
                <a:latin typeface="Calibri" pitchFamily="34" charset="0"/>
              </a:endParaRPr>
            </a:p>
          </p:txBody>
        </p:sp>
        <p:pic>
          <p:nvPicPr>
            <p:cNvPr id="25" name="Picture 5" descr="ARAMLASTAN_TSZ_logo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11560" y="1268760"/>
            <a:ext cx="31518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hu-HU" sz="2400" b="1" dirty="0" err="1" smtClean="0"/>
              <a:t>Complete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combustion</a:t>
            </a:r>
            <a:r>
              <a:rPr lang="hu-HU" sz="2400" b="1" dirty="0" smtClean="0"/>
              <a:t>:</a:t>
            </a:r>
            <a:endParaRPr kumimoji="0" lang="hu-HU" sz="24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graphicFrame>
        <p:nvGraphicFramePr>
          <p:cNvPr id="2053" name="Object 5"/>
          <p:cNvGraphicFramePr>
            <a:graphicFrameLocks noChangeAspect="1"/>
          </p:cNvGraphicFramePr>
          <p:nvPr/>
        </p:nvGraphicFramePr>
        <p:xfrm>
          <a:off x="899592" y="1844824"/>
          <a:ext cx="5703887" cy="1292225"/>
        </p:xfrm>
        <a:graphic>
          <a:graphicData uri="http://schemas.openxmlformats.org/presentationml/2006/ole">
            <p:oleObj spid="_x0000_s2053" name="Makróbarát sablon" r:id="rId6" imgW="5758724" imgH="1307709" progId="Word.DocumentMacroEnabled.12">
              <p:embed/>
            </p:oleObj>
          </a:graphicData>
        </a:graphic>
      </p:graphicFrame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4008" y="3789040"/>
            <a:ext cx="3961844" cy="2571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 descr="F:\reactive flows\512energycombust.JPE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9552" y="3645024"/>
            <a:ext cx="3816424" cy="2477328"/>
          </a:xfrm>
          <a:prstGeom prst="rect">
            <a:avLst/>
          </a:prstGeom>
          <a:noFill/>
        </p:spPr>
      </p:pic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3995936" y="2564904"/>
            <a:ext cx="455605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hu-HU" sz="2000" dirty="0" err="1" smtClean="0"/>
              <a:t>Chain</a:t>
            </a:r>
            <a:r>
              <a:rPr lang="hu-HU" sz="2000" dirty="0" smtClean="0"/>
              <a:t> </a:t>
            </a:r>
            <a:r>
              <a:rPr lang="hu-HU" sz="2000" dirty="0" err="1" smtClean="0"/>
              <a:t>reaction</a:t>
            </a:r>
            <a:r>
              <a:rPr lang="hu-HU" sz="2000" dirty="0" smtClean="0"/>
              <a:t> </a:t>
            </a:r>
            <a:r>
              <a:rPr lang="hu-HU" sz="2000" dirty="0" err="1" smtClean="0"/>
              <a:t>process</a:t>
            </a:r>
            <a:r>
              <a:rPr lang="hu-HU" sz="2000" dirty="0" smtClean="0"/>
              <a:t> – </a:t>
            </a:r>
            <a:r>
              <a:rPr lang="hu-HU" sz="2000" dirty="0" err="1" smtClean="0"/>
              <a:t>multistep</a:t>
            </a:r>
            <a:r>
              <a:rPr lang="hu-HU" sz="2000" dirty="0" smtClean="0"/>
              <a:t> </a:t>
            </a:r>
            <a:r>
              <a:rPr lang="hu-HU" sz="2000" dirty="0" err="1" smtClean="0"/>
              <a:t>process</a:t>
            </a:r>
            <a:endParaRPr kumimoji="0" lang="hu-HU" sz="200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églalap 18"/>
          <p:cNvSpPr/>
          <p:nvPr/>
        </p:nvSpPr>
        <p:spPr>
          <a:xfrm>
            <a:off x="467544" y="0"/>
            <a:ext cx="8676456" cy="11247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686800" cy="1008112"/>
          </a:xfrm>
        </p:spPr>
        <p:txBody>
          <a:bodyPr/>
          <a:lstStyle/>
          <a:p>
            <a:r>
              <a:rPr lang="hu-HU" b="1" dirty="0" err="1" smtClean="0">
                <a:latin typeface="+mn-lt"/>
              </a:rPr>
              <a:t>Problem</a:t>
            </a:r>
            <a:r>
              <a:rPr lang="hu-HU" b="1" dirty="0" smtClean="0">
                <a:latin typeface="+mn-lt"/>
              </a:rPr>
              <a:t> </a:t>
            </a:r>
            <a:r>
              <a:rPr lang="hu-HU" b="1" dirty="0" err="1" smtClean="0">
                <a:latin typeface="+mn-lt"/>
              </a:rPr>
              <a:t>description</a:t>
            </a:r>
            <a:endParaRPr lang="hu-HU" b="1" dirty="0">
              <a:latin typeface="+mn-lt"/>
            </a:endParaRPr>
          </a:p>
        </p:txBody>
      </p:sp>
      <p:sp>
        <p:nvSpPr>
          <p:cNvPr id="13" name="Dia számának hely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FF206-C659-4297-A575-30723C7983F8}" type="slidenum">
              <a:rPr lang="hu-HU" b="1" smtClean="0">
                <a:solidFill>
                  <a:schemeClr val="tx1"/>
                </a:solidFill>
              </a:rPr>
              <a:pPr/>
              <a:t>9</a:t>
            </a:fld>
            <a:endParaRPr lang="hu-HU" b="1">
              <a:solidFill>
                <a:schemeClr val="tx1"/>
              </a:solidFill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2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211579"/>
                </a:solidFill>
                <a:latin typeface="Calibri" pitchFamily="34" charset="0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>
                <a:latin typeface="Calibri" pitchFamily="34" charset="0"/>
              </a:endParaRPr>
            </a:p>
          </p:txBody>
        </p:sp>
        <p:pic>
          <p:nvPicPr>
            <p:cNvPr id="25" name="Picture 5" descr="ARAMLASTAN_TSZ_logo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2130921"/>
            <a:ext cx="7622200" cy="2522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755576" y="1237983"/>
            <a:ext cx="376577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hu-HU" sz="2800" b="1" dirty="0" err="1" smtClean="0"/>
              <a:t>Cylindrical</a:t>
            </a:r>
            <a:r>
              <a:rPr lang="hu-HU" sz="2800" b="1" dirty="0" smtClean="0"/>
              <a:t> </a:t>
            </a:r>
            <a:r>
              <a:rPr lang="hu-HU" sz="2800" b="1" dirty="0" err="1" smtClean="0"/>
              <a:t>combustor</a:t>
            </a:r>
            <a:r>
              <a:rPr lang="hu-HU" sz="2800" b="1" dirty="0" smtClean="0"/>
              <a:t>:</a:t>
            </a:r>
            <a:endParaRPr kumimoji="0" lang="hu-HU" sz="28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755576" y="1700808"/>
            <a:ext cx="813395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hu-HU" sz="2400" b="1" dirty="0" smtClean="0"/>
              <a:t>Re</a:t>
            </a:r>
            <a:r>
              <a:rPr lang="hu-HU" sz="2400" dirty="0" smtClean="0"/>
              <a:t> (</a:t>
            </a:r>
            <a:r>
              <a:rPr lang="hu-HU" sz="2400" i="1" dirty="0" err="1" smtClean="0"/>
              <a:t>based</a:t>
            </a:r>
            <a:r>
              <a:rPr lang="hu-HU" sz="2400" i="1" dirty="0" smtClean="0"/>
              <a:t> </a:t>
            </a:r>
            <a:r>
              <a:rPr lang="hu-HU" sz="2400" i="1" dirty="0" err="1" smtClean="0"/>
              <a:t>on</a:t>
            </a:r>
            <a:r>
              <a:rPr lang="hu-HU" sz="2400" i="1" dirty="0" smtClean="0"/>
              <a:t> </a:t>
            </a:r>
            <a:r>
              <a:rPr lang="hu-HU" sz="2400" i="1" dirty="0" err="1" smtClean="0"/>
              <a:t>methane</a:t>
            </a:r>
            <a:r>
              <a:rPr lang="hu-HU" sz="2400" i="1" dirty="0" smtClean="0"/>
              <a:t> </a:t>
            </a:r>
            <a:r>
              <a:rPr lang="hu-HU" sz="2400" i="1" dirty="0" err="1" smtClean="0"/>
              <a:t>jet</a:t>
            </a:r>
            <a:r>
              <a:rPr lang="hu-HU" sz="2400" i="1" dirty="0" smtClean="0"/>
              <a:t> </a:t>
            </a:r>
            <a:r>
              <a:rPr lang="hu-HU" sz="2400" i="1" dirty="0" err="1" smtClean="0"/>
              <a:t>diameter</a:t>
            </a:r>
            <a:r>
              <a:rPr lang="hu-HU" sz="2400" dirty="0" smtClean="0"/>
              <a:t>): </a:t>
            </a:r>
            <a:r>
              <a:rPr lang="hu-HU" sz="2400" b="1" dirty="0" smtClean="0"/>
              <a:t>~ 5700  → </a:t>
            </a:r>
            <a:r>
              <a:rPr lang="hu-HU" sz="2400" dirty="0" err="1" smtClean="0"/>
              <a:t>turbulent</a:t>
            </a:r>
            <a:r>
              <a:rPr lang="hu-HU" sz="2400" dirty="0" smtClean="0"/>
              <a:t> mixing</a:t>
            </a:r>
          </a:p>
        </p:txBody>
      </p:sp>
      <p:sp>
        <p:nvSpPr>
          <p:cNvPr id="14" name="Szövegdoboz 13"/>
          <p:cNvSpPr txBox="1"/>
          <p:nvPr/>
        </p:nvSpPr>
        <p:spPr>
          <a:xfrm>
            <a:off x="827584" y="4613066"/>
            <a:ext cx="59666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b="1" dirty="0" err="1" smtClean="0"/>
              <a:t>Location</a:t>
            </a:r>
            <a:r>
              <a:rPr lang="hu-HU" sz="2000" b="1" dirty="0" smtClean="0"/>
              <a:t> of </a:t>
            </a:r>
            <a:r>
              <a:rPr lang="hu-HU" sz="2000" b="1" dirty="0" err="1" smtClean="0"/>
              <a:t>the</a:t>
            </a:r>
            <a:r>
              <a:rPr lang="hu-HU" sz="2000" b="1" dirty="0" smtClean="0"/>
              <a:t> </a:t>
            </a:r>
            <a:r>
              <a:rPr lang="hu-HU" sz="2000" b="1" dirty="0" err="1" smtClean="0"/>
              <a:t>mesh</a:t>
            </a:r>
            <a:r>
              <a:rPr lang="hu-HU" sz="2000" b="1" dirty="0" smtClean="0"/>
              <a:t> file:  </a:t>
            </a:r>
            <a:r>
              <a:rPr lang="hu-HU" sz="2000" b="1" dirty="0" smtClean="0"/>
              <a:t/>
            </a:r>
            <a:br>
              <a:rPr lang="hu-HU" sz="2000" b="1" dirty="0" smtClean="0"/>
            </a:br>
            <a:r>
              <a:rPr lang="hu-HU" sz="2000" dirty="0" smtClean="0"/>
              <a:t>Hallgatok/</a:t>
            </a:r>
            <a:r>
              <a:rPr lang="hu-HU" sz="2000" dirty="0" err="1" smtClean="0"/>
              <a:t>Czader</a:t>
            </a:r>
            <a:r>
              <a:rPr lang="hu-HU" sz="2000" dirty="0" smtClean="0"/>
              <a:t>/</a:t>
            </a:r>
            <a:r>
              <a:rPr lang="hu-HU" sz="2000" dirty="0" err="1" smtClean="0"/>
              <a:t>Fluent</a:t>
            </a:r>
            <a:r>
              <a:rPr lang="hu-HU" sz="2000" dirty="0" smtClean="0"/>
              <a:t>_</a:t>
            </a:r>
            <a:r>
              <a:rPr lang="hu-HU" sz="2000" dirty="0" err="1" smtClean="0"/>
              <a:t>Reactive</a:t>
            </a:r>
            <a:r>
              <a:rPr lang="hu-HU" sz="2000" dirty="0" smtClean="0"/>
              <a:t>_</a:t>
            </a:r>
            <a:r>
              <a:rPr lang="hu-HU" sz="2000" dirty="0" err="1" smtClean="0"/>
              <a:t>Flows</a:t>
            </a:r>
            <a:r>
              <a:rPr lang="hu-HU" sz="2000" dirty="0" smtClean="0"/>
              <a:t>/</a:t>
            </a:r>
            <a:r>
              <a:rPr lang="hu-HU" sz="2000" dirty="0" err="1" smtClean="0"/>
              <a:t>gascomb.msh</a:t>
            </a:r>
            <a:endParaRPr lang="hu-H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946830" y="329316"/>
            <a:ext cx="7128555" cy="623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hu-HU" sz="2400" b="1" dirty="0" smtClean="0"/>
              <a:t>1. </a:t>
            </a:r>
            <a:r>
              <a:rPr lang="hu-HU" sz="2400" b="1" dirty="0" err="1" smtClean="0"/>
              <a:t>Scale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Mesh</a:t>
            </a:r>
            <a:r>
              <a:rPr lang="hu-HU" sz="2400" b="1" dirty="0" smtClean="0"/>
              <a:t>  → </a:t>
            </a:r>
            <a:r>
              <a:rPr lang="hu-HU" sz="2400" b="1" dirty="0" err="1" smtClean="0"/>
              <a:t>Check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Mesh</a:t>
            </a:r>
            <a:r>
              <a:rPr lang="hu-HU" sz="2400" b="1" dirty="0" smtClean="0"/>
              <a:t> → </a:t>
            </a:r>
            <a:r>
              <a:rPr lang="hu-HU" sz="2400" b="1" dirty="0" err="1" smtClean="0"/>
              <a:t>Axissymmetric</a:t>
            </a:r>
            <a:r>
              <a:rPr lang="hu-HU" sz="2400" b="1" dirty="0" smtClean="0"/>
              <a:t> 2D</a:t>
            </a:r>
            <a:endParaRPr kumimoji="0" lang="hu-HU" sz="24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lvl="0" fontAlgn="base">
              <a:spcBef>
                <a:spcPts val="600"/>
              </a:spcBef>
              <a:spcAft>
                <a:spcPct val="0"/>
              </a:spcAft>
            </a:pPr>
            <a:r>
              <a:rPr lang="hu-HU" sz="2400" b="1" dirty="0" smtClean="0">
                <a:cs typeface="Arial" pitchFamily="34" charset="0"/>
              </a:rPr>
              <a:t>2. </a:t>
            </a:r>
            <a:r>
              <a:rPr lang="hu-HU" sz="2400" b="1" dirty="0" err="1" smtClean="0">
                <a:cs typeface="Arial" pitchFamily="34" charset="0"/>
              </a:rPr>
              <a:t>Models</a:t>
            </a:r>
            <a:r>
              <a:rPr lang="hu-HU" sz="2400" b="1" dirty="0" smtClean="0">
                <a:cs typeface="Arial" pitchFamily="34" charset="0"/>
              </a:rPr>
              <a:t>: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hu-HU" sz="2000" i="1" dirty="0" smtClean="0">
                <a:cs typeface="Arial" pitchFamily="34" charset="0"/>
              </a:rPr>
              <a:t> - </a:t>
            </a:r>
            <a:r>
              <a:rPr lang="hu-HU" sz="2000" i="1" dirty="0" err="1" smtClean="0">
                <a:cs typeface="Arial" pitchFamily="34" charset="0"/>
              </a:rPr>
              <a:t>Energy</a:t>
            </a:r>
            <a:r>
              <a:rPr lang="hu-HU" sz="2000" i="1" dirty="0" smtClean="0">
                <a:cs typeface="Arial" pitchFamily="34" charset="0"/>
              </a:rPr>
              <a:t> </a:t>
            </a:r>
            <a:r>
              <a:rPr lang="hu-HU" sz="2000" i="1" dirty="0" err="1" smtClean="0">
                <a:cs typeface="Arial" pitchFamily="34" charset="0"/>
              </a:rPr>
              <a:t>equation</a:t>
            </a:r>
            <a:endParaRPr lang="hu-HU" sz="2000" i="1" dirty="0" smtClean="0"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hu-HU" sz="2000" i="1" dirty="0" smtClean="0">
                <a:cs typeface="Arial" pitchFamily="34" charset="0"/>
              </a:rPr>
              <a:t> - </a:t>
            </a:r>
            <a:r>
              <a:rPr lang="hu-HU" sz="2000" i="1" dirty="0" err="1" smtClean="0">
                <a:cs typeface="Arial" pitchFamily="34" charset="0"/>
              </a:rPr>
              <a:t>k-</a:t>
            </a:r>
            <a:r>
              <a:rPr lang="el-GR" sz="2000" i="1" dirty="0" smtClean="0">
                <a:cs typeface="Arial" pitchFamily="34" charset="0"/>
              </a:rPr>
              <a:t>ε</a:t>
            </a:r>
            <a:r>
              <a:rPr lang="hu-HU" sz="2000" i="1" dirty="0" smtClean="0">
                <a:cs typeface="Arial" pitchFamily="34" charset="0"/>
              </a:rPr>
              <a:t> </a:t>
            </a:r>
            <a:r>
              <a:rPr lang="hu-HU" sz="2000" i="1" dirty="0" err="1" smtClean="0">
                <a:cs typeface="Arial" pitchFamily="34" charset="0"/>
              </a:rPr>
              <a:t>turbulence</a:t>
            </a:r>
            <a:r>
              <a:rPr lang="hu-HU" sz="2000" i="1" dirty="0" smtClean="0">
                <a:cs typeface="Arial" pitchFamily="34" charset="0"/>
              </a:rPr>
              <a:t> </a:t>
            </a:r>
            <a:r>
              <a:rPr lang="hu-HU" sz="2000" i="1" dirty="0" err="1" smtClean="0">
                <a:cs typeface="Arial" pitchFamily="34" charset="0"/>
              </a:rPr>
              <a:t>model</a:t>
            </a:r>
            <a:r>
              <a:rPr lang="hu-HU" sz="2000" i="1" dirty="0" smtClean="0">
                <a:cs typeface="Arial" pitchFamily="34" charset="0"/>
              </a:rPr>
              <a:t> </a:t>
            </a:r>
            <a:r>
              <a:rPr lang="hu-HU" sz="2000" dirty="0" smtClean="0">
                <a:cs typeface="Arial" pitchFamily="34" charset="0"/>
              </a:rPr>
              <a:t>(</a:t>
            </a:r>
            <a:r>
              <a:rPr lang="hu-HU" sz="2000" dirty="0" err="1" smtClean="0">
                <a:cs typeface="Arial" pitchFamily="34" charset="0"/>
              </a:rPr>
              <a:t>Default</a:t>
            </a:r>
            <a:r>
              <a:rPr lang="hu-HU" sz="2000" dirty="0" smtClean="0">
                <a:cs typeface="Arial" pitchFamily="34" charset="0"/>
              </a:rPr>
              <a:t>)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hu-HU" sz="200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- Species </a:t>
            </a:r>
            <a:r>
              <a:rPr kumimoji="0" lang="hu-HU" sz="2000" i="1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transport</a:t>
            </a:r>
            <a:r>
              <a:rPr kumimoji="0" lang="hu-HU" sz="200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</a:t>
            </a:r>
            <a:r>
              <a:rPr kumimoji="0" lang="hu-HU" sz="2000" i="1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model</a:t>
            </a:r>
            <a:r>
              <a:rPr kumimoji="0" lang="hu-HU" sz="200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</a:t>
            </a:r>
            <a:r>
              <a:rPr lang="hu-HU" sz="2000" dirty="0" smtClean="0"/>
              <a:t>→ </a:t>
            </a:r>
            <a:r>
              <a:rPr lang="hu-HU" sz="2000" dirty="0" err="1" smtClean="0"/>
              <a:t>Eddy-dissipation</a:t>
            </a:r>
            <a:r>
              <a:rPr lang="hu-HU" sz="2000" dirty="0" smtClean="0"/>
              <a:t>  </a:t>
            </a:r>
            <a:r>
              <a:rPr lang="hu-HU" sz="2000" dirty="0" err="1" smtClean="0"/>
              <a:t>model</a:t>
            </a:r>
            <a:r>
              <a:rPr lang="hu-HU" sz="2000" dirty="0" smtClean="0"/>
              <a:t/>
            </a:r>
            <a:br>
              <a:rPr lang="hu-HU" sz="2000" dirty="0" smtClean="0"/>
            </a:br>
            <a:r>
              <a:rPr lang="hu-HU" sz="2000" dirty="0" smtClean="0"/>
              <a:t> → </a:t>
            </a:r>
            <a:r>
              <a:rPr lang="hu-HU" sz="2000" dirty="0" err="1" smtClean="0"/>
              <a:t>methane-air</a:t>
            </a:r>
            <a:r>
              <a:rPr lang="hu-HU" sz="2000" dirty="0" smtClean="0"/>
              <a:t> </a:t>
            </a:r>
            <a:r>
              <a:rPr lang="hu-HU" sz="2000" dirty="0" err="1" smtClean="0"/>
              <a:t>mixture</a:t>
            </a:r>
            <a:endParaRPr kumimoji="0" lang="hu-HU" sz="24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lvl="0" fontAlgn="base">
              <a:spcBef>
                <a:spcPts val="600"/>
              </a:spcBef>
              <a:spcAft>
                <a:spcPct val="0"/>
              </a:spcAft>
            </a:pPr>
            <a:r>
              <a:rPr lang="hu-HU" sz="2400" b="1" dirty="0" smtClean="0">
                <a:cs typeface="Arial" pitchFamily="34" charset="0"/>
              </a:rPr>
              <a:t>3. </a:t>
            </a:r>
            <a:r>
              <a:rPr lang="hu-HU" sz="2400" b="1" dirty="0" err="1" smtClean="0">
                <a:cs typeface="Arial" pitchFamily="34" charset="0"/>
              </a:rPr>
              <a:t>Materials</a:t>
            </a:r>
            <a:r>
              <a:rPr lang="hu-HU" sz="2400" b="1" dirty="0" smtClean="0">
                <a:cs typeface="Arial" pitchFamily="34" charset="0"/>
              </a:rPr>
              <a:t>: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hu-HU" sz="20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- </a:t>
            </a:r>
            <a:r>
              <a:rPr kumimoji="0" lang="hu-HU" sz="2000" b="0" i="1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Specific</a:t>
            </a:r>
            <a:r>
              <a:rPr kumimoji="0" lang="hu-HU" sz="20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</a:t>
            </a:r>
            <a:r>
              <a:rPr kumimoji="0" lang="hu-HU" sz="2000" b="0" i="1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Heat</a:t>
            </a:r>
            <a:r>
              <a:rPr kumimoji="0" lang="hu-HU" sz="20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: </a:t>
            </a:r>
            <a:r>
              <a:rPr kumimoji="0" lang="hu-HU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Solution</a:t>
            </a:r>
            <a:r>
              <a:rPr kumimoji="0" lang="hu-H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</a:t>
            </a:r>
            <a:r>
              <a:rPr kumimoji="0" lang="hu-HU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with</a:t>
            </a:r>
            <a:r>
              <a:rPr kumimoji="0" lang="hu-H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</a:t>
            </a:r>
            <a:r>
              <a:rPr kumimoji="0" lang="hu-HU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Varying</a:t>
            </a:r>
            <a:r>
              <a:rPr kumimoji="0" lang="hu-H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</a:t>
            </a:r>
            <a:r>
              <a:rPr kumimoji="0" lang="hu-HU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Heat</a:t>
            </a:r>
            <a:r>
              <a:rPr kumimoji="0" lang="hu-H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</a:t>
            </a:r>
            <a:r>
              <a:rPr kumimoji="0" lang="hu-HU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Capacity</a:t>
            </a:r>
            <a:endParaRPr lang="hu-HU" sz="2400" dirty="0" smtClean="0">
              <a:cs typeface="Arial" pitchFamily="34" charset="0"/>
            </a:endParaRPr>
          </a:p>
          <a:p>
            <a:pPr lvl="0" fontAlgn="base">
              <a:spcBef>
                <a:spcPts val="600"/>
              </a:spcBef>
              <a:spcAft>
                <a:spcPct val="0"/>
              </a:spcAft>
            </a:pPr>
            <a:r>
              <a:rPr kumimoji="0" lang="hu-H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4. </a:t>
            </a:r>
            <a:r>
              <a:rPr kumimoji="0" lang="hu-HU" sz="240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Boundary</a:t>
            </a:r>
            <a:r>
              <a:rPr kumimoji="0" lang="hu-H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</a:t>
            </a:r>
            <a:r>
              <a:rPr kumimoji="0" lang="hu-HU" sz="240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Conditions</a:t>
            </a:r>
            <a:r>
              <a:rPr kumimoji="0" lang="hu-H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:</a:t>
            </a:r>
          </a:p>
          <a:p>
            <a:pPr marL="174625" lvl="0" indent="-174625" fontAlgn="base">
              <a:spcBef>
                <a:spcPct val="0"/>
              </a:spcBef>
              <a:spcAft>
                <a:spcPct val="0"/>
              </a:spcAft>
            </a:pPr>
            <a:r>
              <a:rPr lang="hu-HU" sz="2000" i="1" dirty="0" smtClean="0">
                <a:cs typeface="Arial" pitchFamily="34" charset="0"/>
              </a:rPr>
              <a:t> - Velocity-inlet-8 – „</a:t>
            </a:r>
            <a:r>
              <a:rPr lang="hu-HU" sz="2000" i="1" dirty="0" err="1" smtClean="0">
                <a:cs typeface="Arial" pitchFamily="34" charset="0"/>
              </a:rPr>
              <a:t>air-inlet</a:t>
            </a:r>
            <a:r>
              <a:rPr lang="hu-HU" sz="2000" i="1" dirty="0" smtClean="0">
                <a:cs typeface="Arial" pitchFamily="34" charset="0"/>
              </a:rPr>
              <a:t>” </a:t>
            </a:r>
            <a:r>
              <a:rPr lang="hu-HU" sz="2000" dirty="0" smtClean="0">
                <a:cs typeface="Arial" pitchFamily="34" charset="0"/>
              </a:rPr>
              <a:t/>
            </a:r>
            <a:br>
              <a:rPr lang="hu-HU" sz="2000" dirty="0" smtClean="0">
                <a:cs typeface="Arial" pitchFamily="34" charset="0"/>
              </a:rPr>
            </a:br>
            <a:r>
              <a:rPr lang="hu-HU" dirty="0" smtClean="0">
                <a:cs typeface="Arial" pitchFamily="34" charset="0"/>
              </a:rPr>
              <a:t>v=0.5 </a:t>
            </a:r>
            <a:r>
              <a:rPr lang="hu-HU" dirty="0" smtClean="0">
                <a:cs typeface="Arial" pitchFamily="34" charset="0"/>
              </a:rPr>
              <a:t>m/s – </a:t>
            </a:r>
            <a:r>
              <a:rPr lang="hu-HU" dirty="0" err="1" smtClean="0">
                <a:cs typeface="Arial" pitchFamily="34" charset="0"/>
              </a:rPr>
              <a:t>Turbulent</a:t>
            </a:r>
            <a:r>
              <a:rPr lang="hu-HU" dirty="0" smtClean="0">
                <a:cs typeface="Arial" pitchFamily="34" charset="0"/>
              </a:rPr>
              <a:t> </a:t>
            </a:r>
            <a:r>
              <a:rPr lang="hu-HU" dirty="0" err="1" smtClean="0">
                <a:cs typeface="Arial" pitchFamily="34" charset="0"/>
              </a:rPr>
              <a:t>Intensity</a:t>
            </a:r>
            <a:r>
              <a:rPr lang="hu-HU" dirty="0" smtClean="0">
                <a:cs typeface="Arial" pitchFamily="34" charset="0"/>
              </a:rPr>
              <a:t> = 10% - </a:t>
            </a:r>
            <a:r>
              <a:rPr lang="hu-HU" dirty="0" err="1" smtClean="0">
                <a:cs typeface="Arial" pitchFamily="34" charset="0"/>
              </a:rPr>
              <a:t>Hydraulic</a:t>
            </a:r>
            <a:r>
              <a:rPr lang="hu-HU" dirty="0" smtClean="0">
                <a:cs typeface="Arial" pitchFamily="34" charset="0"/>
              </a:rPr>
              <a:t> </a:t>
            </a:r>
            <a:r>
              <a:rPr lang="hu-HU" dirty="0" err="1" smtClean="0">
                <a:cs typeface="Arial" pitchFamily="34" charset="0"/>
              </a:rPr>
              <a:t>diameter</a:t>
            </a:r>
            <a:r>
              <a:rPr lang="hu-HU" dirty="0" smtClean="0">
                <a:cs typeface="Arial" pitchFamily="34" charset="0"/>
              </a:rPr>
              <a:t> = 0.44</a:t>
            </a:r>
          </a:p>
          <a:p>
            <a:pPr marL="174625" lvl="0" fontAlgn="base">
              <a:spcBef>
                <a:spcPct val="0"/>
              </a:spcBef>
              <a:spcAft>
                <a:spcPct val="0"/>
              </a:spcAft>
            </a:pPr>
            <a:r>
              <a:rPr kumimoji="0" lang="hu-HU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Species </a:t>
            </a:r>
            <a:r>
              <a:rPr kumimoji="0" lang="hu-HU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tab</a:t>
            </a:r>
            <a:r>
              <a:rPr kumimoji="0" lang="hu-HU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: 0.23 O</a:t>
            </a:r>
            <a:r>
              <a:rPr kumimoji="0" lang="hu-HU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2</a:t>
            </a:r>
            <a:r>
              <a:rPr kumimoji="0" lang="hu-HU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m/</a:t>
            </a:r>
            <a:r>
              <a:rPr kumimoji="0" lang="hu-HU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m</a:t>
            </a:r>
            <a:endParaRPr kumimoji="0" lang="hu-HU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hu-HU" sz="2000" dirty="0" smtClean="0">
                <a:cs typeface="Arial" pitchFamily="34" charset="0"/>
              </a:rPr>
              <a:t> </a:t>
            </a:r>
            <a:r>
              <a:rPr lang="hu-HU" sz="2000" i="1" dirty="0" smtClean="0">
                <a:cs typeface="Arial" pitchFamily="34" charset="0"/>
              </a:rPr>
              <a:t>- Velocity-inlet-6 – „</a:t>
            </a:r>
            <a:r>
              <a:rPr lang="hu-HU" sz="2000" i="1" dirty="0" err="1" smtClean="0">
                <a:cs typeface="Arial" pitchFamily="34" charset="0"/>
              </a:rPr>
              <a:t>fuel-inlet</a:t>
            </a:r>
            <a:r>
              <a:rPr lang="hu-HU" sz="2000" i="1" dirty="0" smtClean="0">
                <a:cs typeface="Arial" pitchFamily="34" charset="0"/>
              </a:rPr>
              <a:t>”</a:t>
            </a:r>
          </a:p>
          <a:p>
            <a:pPr lvl="0" indent="174625" fontAlgn="base">
              <a:spcBef>
                <a:spcPct val="0"/>
              </a:spcBef>
              <a:spcAft>
                <a:spcPct val="0"/>
              </a:spcAft>
            </a:pPr>
            <a:r>
              <a:rPr kumimoji="0" lang="hu-HU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v=80 m/s - </a:t>
            </a:r>
            <a:r>
              <a:rPr lang="hu-HU" dirty="0" err="1" smtClean="0">
                <a:cs typeface="Arial" pitchFamily="34" charset="0"/>
              </a:rPr>
              <a:t>Turbulent</a:t>
            </a:r>
            <a:r>
              <a:rPr lang="hu-HU" dirty="0" smtClean="0">
                <a:cs typeface="Arial" pitchFamily="34" charset="0"/>
              </a:rPr>
              <a:t> </a:t>
            </a:r>
            <a:r>
              <a:rPr lang="hu-HU" dirty="0" err="1" smtClean="0">
                <a:cs typeface="Arial" pitchFamily="34" charset="0"/>
              </a:rPr>
              <a:t>Intensity</a:t>
            </a:r>
            <a:r>
              <a:rPr lang="hu-HU" dirty="0" smtClean="0">
                <a:cs typeface="Arial" pitchFamily="34" charset="0"/>
              </a:rPr>
              <a:t> = 10% - </a:t>
            </a:r>
            <a:r>
              <a:rPr lang="hu-HU" dirty="0" err="1" smtClean="0">
                <a:cs typeface="Arial" pitchFamily="34" charset="0"/>
              </a:rPr>
              <a:t>Hydraulic</a:t>
            </a:r>
            <a:r>
              <a:rPr lang="hu-HU" dirty="0" smtClean="0">
                <a:cs typeface="Arial" pitchFamily="34" charset="0"/>
              </a:rPr>
              <a:t> </a:t>
            </a:r>
            <a:r>
              <a:rPr lang="hu-HU" dirty="0" err="1" smtClean="0">
                <a:cs typeface="Arial" pitchFamily="34" charset="0"/>
              </a:rPr>
              <a:t>diameter</a:t>
            </a:r>
            <a:r>
              <a:rPr lang="hu-HU" dirty="0" smtClean="0">
                <a:cs typeface="Arial" pitchFamily="34" charset="0"/>
              </a:rPr>
              <a:t> = 0.01</a:t>
            </a:r>
          </a:p>
          <a:p>
            <a:pPr indent="174625" fontAlgn="base">
              <a:spcBef>
                <a:spcPct val="0"/>
              </a:spcBef>
              <a:spcAft>
                <a:spcPct val="0"/>
              </a:spcAft>
            </a:pPr>
            <a:r>
              <a:rPr lang="hu-HU" dirty="0" smtClean="0">
                <a:cs typeface="Arial" pitchFamily="34" charset="0"/>
              </a:rPr>
              <a:t>Species </a:t>
            </a:r>
            <a:r>
              <a:rPr lang="hu-HU" dirty="0" err="1" smtClean="0">
                <a:cs typeface="Arial" pitchFamily="34" charset="0"/>
              </a:rPr>
              <a:t>tab</a:t>
            </a:r>
            <a:r>
              <a:rPr lang="hu-HU" dirty="0" smtClean="0">
                <a:cs typeface="Arial" pitchFamily="34" charset="0"/>
              </a:rPr>
              <a:t>: 1 CH</a:t>
            </a:r>
            <a:r>
              <a:rPr lang="hu-HU" baseline="-25000" dirty="0" smtClean="0">
                <a:cs typeface="Arial" pitchFamily="34" charset="0"/>
              </a:rPr>
              <a:t>4</a:t>
            </a:r>
            <a:r>
              <a:rPr lang="hu-HU" dirty="0" smtClean="0">
                <a:cs typeface="Arial" pitchFamily="34" charset="0"/>
              </a:rPr>
              <a:t> m/</a:t>
            </a:r>
            <a:r>
              <a:rPr lang="hu-HU" dirty="0" err="1" smtClean="0">
                <a:cs typeface="Arial" pitchFamily="34" charset="0"/>
              </a:rPr>
              <a:t>m</a:t>
            </a:r>
            <a:endParaRPr lang="hu-HU" dirty="0" smtClean="0"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hu-HU" sz="2000" i="1" dirty="0" smtClean="0">
                <a:cs typeface="Arial" pitchFamily="34" charset="0"/>
              </a:rPr>
              <a:t> - Pressure-outlet-9</a:t>
            </a:r>
          </a:p>
          <a:p>
            <a:pPr indent="174625" fontAlgn="base">
              <a:spcBef>
                <a:spcPct val="0"/>
              </a:spcBef>
              <a:spcAft>
                <a:spcPct val="0"/>
              </a:spcAft>
            </a:pPr>
            <a:r>
              <a:rPr lang="hu-HU" dirty="0" err="1" smtClean="0">
                <a:cs typeface="Arial" pitchFamily="34" charset="0"/>
              </a:rPr>
              <a:t>Turbulent</a:t>
            </a:r>
            <a:r>
              <a:rPr lang="hu-HU" dirty="0" smtClean="0">
                <a:cs typeface="Arial" pitchFamily="34" charset="0"/>
              </a:rPr>
              <a:t> </a:t>
            </a:r>
            <a:r>
              <a:rPr lang="hu-HU" dirty="0" err="1" smtClean="0">
                <a:cs typeface="Arial" pitchFamily="34" charset="0"/>
              </a:rPr>
              <a:t>Intensity</a:t>
            </a:r>
            <a:r>
              <a:rPr lang="hu-HU" dirty="0" smtClean="0">
                <a:cs typeface="Arial" pitchFamily="34" charset="0"/>
              </a:rPr>
              <a:t> = 10% - </a:t>
            </a:r>
            <a:r>
              <a:rPr lang="hu-HU" dirty="0" err="1" smtClean="0">
                <a:cs typeface="Arial" pitchFamily="34" charset="0"/>
              </a:rPr>
              <a:t>Hydraulic</a:t>
            </a:r>
            <a:r>
              <a:rPr lang="hu-HU" dirty="0" smtClean="0">
                <a:cs typeface="Arial" pitchFamily="34" charset="0"/>
              </a:rPr>
              <a:t> </a:t>
            </a:r>
            <a:r>
              <a:rPr lang="hu-HU" dirty="0" err="1" smtClean="0">
                <a:cs typeface="Arial" pitchFamily="34" charset="0"/>
              </a:rPr>
              <a:t>diameter</a:t>
            </a:r>
            <a:r>
              <a:rPr lang="hu-HU" dirty="0" smtClean="0">
                <a:cs typeface="Arial" pitchFamily="34" charset="0"/>
              </a:rPr>
              <a:t> = 0.45</a:t>
            </a:r>
          </a:p>
          <a:p>
            <a:pPr lvl="0" indent="174625" fontAlgn="base">
              <a:spcBef>
                <a:spcPct val="0"/>
              </a:spcBef>
              <a:spcAft>
                <a:spcPct val="0"/>
              </a:spcAft>
            </a:pPr>
            <a:r>
              <a:rPr lang="hu-HU" dirty="0" smtClean="0">
                <a:cs typeface="Arial" pitchFamily="34" charset="0"/>
              </a:rPr>
              <a:t>Species </a:t>
            </a:r>
            <a:r>
              <a:rPr lang="hu-HU" dirty="0" err="1" smtClean="0">
                <a:cs typeface="Arial" pitchFamily="34" charset="0"/>
              </a:rPr>
              <a:t>tab</a:t>
            </a:r>
            <a:r>
              <a:rPr lang="hu-HU" dirty="0" smtClean="0">
                <a:cs typeface="Arial" pitchFamily="34" charset="0"/>
              </a:rPr>
              <a:t>: 0.23 O</a:t>
            </a:r>
            <a:r>
              <a:rPr lang="hu-HU" baseline="-25000" dirty="0" smtClean="0">
                <a:cs typeface="Arial" pitchFamily="34" charset="0"/>
              </a:rPr>
              <a:t>2</a:t>
            </a:r>
            <a:r>
              <a:rPr lang="hu-HU" dirty="0" smtClean="0">
                <a:cs typeface="Arial" pitchFamily="34" charset="0"/>
              </a:rPr>
              <a:t> m/</a:t>
            </a:r>
            <a:r>
              <a:rPr lang="hu-HU" dirty="0" err="1" smtClean="0">
                <a:cs typeface="Arial" pitchFamily="34" charset="0"/>
              </a:rPr>
              <a:t>m</a:t>
            </a:r>
            <a:endParaRPr lang="hu-HU" dirty="0" smtClean="0"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hu-HU" sz="2000" i="1" dirty="0" smtClean="0">
                <a:cs typeface="Arial" pitchFamily="34" charset="0"/>
              </a:rPr>
              <a:t> - wall-7 – „</a:t>
            </a:r>
            <a:r>
              <a:rPr lang="hu-HU" sz="2000" i="1" dirty="0" err="1" smtClean="0">
                <a:cs typeface="Arial" pitchFamily="34" charset="0"/>
              </a:rPr>
              <a:t>outer-wall</a:t>
            </a:r>
            <a:r>
              <a:rPr lang="hu-HU" sz="2000" i="1" dirty="0" smtClean="0">
                <a:cs typeface="Arial" pitchFamily="34" charset="0"/>
              </a:rPr>
              <a:t>”/ wall-2 </a:t>
            </a:r>
            <a:r>
              <a:rPr lang="hu-HU" sz="2000" i="1" dirty="0" smtClean="0">
                <a:cs typeface="Arial" pitchFamily="34" charset="0"/>
              </a:rPr>
              <a:t>– „</a:t>
            </a:r>
            <a:r>
              <a:rPr lang="hu-HU" sz="2000" i="1" dirty="0" err="1" smtClean="0">
                <a:cs typeface="Arial" pitchFamily="34" charset="0"/>
              </a:rPr>
              <a:t>nozzle</a:t>
            </a:r>
            <a:r>
              <a:rPr lang="hu-HU" sz="2000" i="1" dirty="0" smtClean="0">
                <a:cs typeface="Arial" pitchFamily="34" charset="0"/>
              </a:rPr>
              <a:t>” </a:t>
            </a:r>
            <a:r>
              <a:rPr lang="hu-HU" dirty="0" err="1" smtClean="0">
                <a:cs typeface="Arial" pitchFamily="34" charset="0"/>
              </a:rPr>
              <a:t>Thermal</a:t>
            </a:r>
            <a:r>
              <a:rPr lang="hu-HU" dirty="0" smtClean="0">
                <a:cs typeface="Arial" pitchFamily="34" charset="0"/>
              </a:rPr>
              <a:t> </a:t>
            </a:r>
            <a:r>
              <a:rPr lang="hu-HU" dirty="0" err="1" smtClean="0">
                <a:cs typeface="Arial" pitchFamily="34" charset="0"/>
              </a:rPr>
              <a:t>tab</a:t>
            </a:r>
            <a:r>
              <a:rPr lang="hu-HU" dirty="0" smtClean="0">
                <a:cs typeface="Arial" pitchFamily="34" charset="0"/>
              </a:rPr>
              <a:t>: </a:t>
            </a:r>
            <a:r>
              <a:rPr lang="hu-HU" dirty="0" err="1" smtClean="0">
                <a:cs typeface="Arial" pitchFamily="34" charset="0"/>
              </a:rPr>
              <a:t>Heat-flux</a:t>
            </a:r>
            <a:r>
              <a:rPr lang="hu-HU" dirty="0" smtClean="0">
                <a:cs typeface="Arial" pitchFamily="34" charset="0"/>
              </a:rPr>
              <a:t> = 0</a:t>
            </a:r>
          </a:p>
        </p:txBody>
      </p:sp>
      <p:sp>
        <p:nvSpPr>
          <p:cNvPr id="19" name="Téglalap 18"/>
          <p:cNvSpPr/>
          <p:nvPr/>
        </p:nvSpPr>
        <p:spPr>
          <a:xfrm rot="16200000">
            <a:off x="5152628" y="2866628"/>
            <a:ext cx="6858000" cy="11247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 rot="5400000">
            <a:off x="5210944" y="2924944"/>
            <a:ext cx="6858000" cy="1008112"/>
          </a:xfrm>
        </p:spPr>
        <p:txBody>
          <a:bodyPr/>
          <a:lstStyle/>
          <a:p>
            <a:r>
              <a:rPr lang="hu-HU" b="1" dirty="0" err="1" smtClean="0">
                <a:latin typeface="+mn-lt"/>
              </a:rPr>
              <a:t>Model</a:t>
            </a:r>
            <a:r>
              <a:rPr lang="hu-HU" b="1" dirty="0" smtClean="0">
                <a:latin typeface="+mn-lt"/>
              </a:rPr>
              <a:t> </a:t>
            </a:r>
            <a:r>
              <a:rPr lang="hu-HU" b="1" dirty="0" err="1" smtClean="0">
                <a:latin typeface="+mn-lt"/>
              </a:rPr>
              <a:t>Setup</a:t>
            </a:r>
            <a:endParaRPr lang="hu-HU" b="1" dirty="0">
              <a:latin typeface="+mn-lt"/>
            </a:endParaRPr>
          </a:p>
        </p:txBody>
      </p:sp>
      <p:sp>
        <p:nvSpPr>
          <p:cNvPr id="13" name="Dia számának hely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FF206-C659-4297-A575-30723C7983F8}" type="slidenum">
              <a:rPr lang="hu-HU" b="1" smtClean="0">
                <a:solidFill>
                  <a:schemeClr val="tx1"/>
                </a:solidFill>
              </a:rPr>
              <a:pPr/>
              <a:t>10</a:t>
            </a:fld>
            <a:endParaRPr lang="hu-HU" b="1">
              <a:solidFill>
                <a:schemeClr val="tx1"/>
              </a:solidFill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2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211579"/>
                </a:solidFill>
                <a:latin typeface="Calibri" pitchFamily="34" charset="0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>
                <a:latin typeface="Calibri" pitchFamily="34" charset="0"/>
              </a:endParaRPr>
            </a:p>
          </p:txBody>
        </p:sp>
        <p:pic>
          <p:nvPicPr>
            <p:cNvPr id="25" name="Picture 5" descr="ARAMLASTAN_TSZ_logo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899592" y="-106511"/>
            <a:ext cx="6912768" cy="4293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hu-HU" sz="2400" b="1" dirty="0" smtClean="0"/>
              <a:t>5. </a:t>
            </a:r>
            <a:r>
              <a:rPr lang="hu-HU" sz="2400" b="1" dirty="0" err="1" smtClean="0"/>
              <a:t>Solution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control</a:t>
            </a:r>
            <a:r>
              <a:rPr lang="hu-HU" sz="2400" b="1" dirty="0" smtClean="0"/>
              <a:t>: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hu-HU" sz="24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</a:t>
            </a:r>
            <a:r>
              <a:rPr kumimoji="0" lang="hu-HU" sz="200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- species </a:t>
            </a:r>
            <a:r>
              <a:rPr kumimoji="0" lang="hu-HU" sz="2000" i="1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underrelaxation</a:t>
            </a:r>
            <a:r>
              <a:rPr lang="hu-HU" sz="2000" i="1" dirty="0" smtClean="0">
                <a:cs typeface="Arial" pitchFamily="34" charset="0"/>
              </a:rPr>
              <a:t>: </a:t>
            </a:r>
            <a:r>
              <a:rPr lang="hu-HU" sz="2000" i="1" dirty="0" smtClean="0">
                <a:cs typeface="Arial" pitchFamily="34" charset="0"/>
              </a:rPr>
              <a:t>0.95 </a:t>
            </a:r>
            <a:r>
              <a:rPr lang="hu-HU" sz="2000" i="1" dirty="0" err="1" smtClean="0">
                <a:cs typeface="Arial" pitchFamily="34" charset="0"/>
              </a:rPr>
              <a:t>for</a:t>
            </a:r>
            <a:r>
              <a:rPr lang="hu-HU" sz="2000" i="1" dirty="0" smtClean="0">
                <a:cs typeface="Arial" pitchFamily="34" charset="0"/>
              </a:rPr>
              <a:t> </a:t>
            </a:r>
            <a:r>
              <a:rPr lang="hu-HU" sz="2000" i="1" dirty="0" err="1" smtClean="0">
                <a:cs typeface="Arial" pitchFamily="34" charset="0"/>
              </a:rPr>
              <a:t>stabilizing</a:t>
            </a:r>
            <a:r>
              <a:rPr lang="hu-HU" sz="2000" i="1" dirty="0" smtClean="0">
                <a:cs typeface="Arial" pitchFamily="34" charset="0"/>
              </a:rPr>
              <a:t> </a:t>
            </a:r>
            <a:r>
              <a:rPr lang="hu-HU" sz="2000" i="1" dirty="0" err="1" smtClean="0">
                <a:cs typeface="Arial" pitchFamily="34" charset="0"/>
              </a:rPr>
              <a:t>the</a:t>
            </a:r>
            <a:r>
              <a:rPr lang="hu-HU" sz="2000" i="1" dirty="0" smtClean="0">
                <a:cs typeface="Arial" pitchFamily="34" charset="0"/>
              </a:rPr>
              <a:t> </a:t>
            </a:r>
            <a:r>
              <a:rPr lang="hu-HU" sz="2000" i="1" dirty="0" err="1" smtClean="0">
                <a:cs typeface="Arial" pitchFamily="34" charset="0"/>
              </a:rPr>
              <a:t>calculation</a:t>
            </a:r>
            <a:r>
              <a:rPr lang="hu-HU" sz="2000" i="1" dirty="0" smtClean="0">
                <a:cs typeface="Arial" pitchFamily="34" charset="0"/>
              </a:rPr>
              <a:t> </a:t>
            </a:r>
            <a:r>
              <a:rPr lang="hu-HU" sz="2000" i="1" dirty="0" err="1" smtClean="0">
                <a:cs typeface="Arial" pitchFamily="34" charset="0"/>
              </a:rPr>
              <a:t>in</a:t>
            </a:r>
            <a:r>
              <a:rPr lang="hu-HU" sz="2000" i="1" dirty="0" smtClean="0">
                <a:cs typeface="Arial" pitchFamily="34" charset="0"/>
              </a:rPr>
              <a:t> </a:t>
            </a:r>
            <a:r>
              <a:rPr lang="hu-HU" sz="2000" i="1" dirty="0" err="1" smtClean="0">
                <a:cs typeface="Arial" pitchFamily="34" charset="0"/>
              </a:rPr>
              <a:t>the</a:t>
            </a:r>
            <a:r>
              <a:rPr lang="hu-HU" sz="2000" i="1" dirty="0" smtClean="0">
                <a:cs typeface="Arial" pitchFamily="34" charset="0"/>
              </a:rPr>
              <a:t> </a:t>
            </a:r>
            <a:r>
              <a:rPr lang="hu-HU" sz="2000" i="1" dirty="0" err="1" smtClean="0">
                <a:cs typeface="Arial" pitchFamily="34" charset="0"/>
              </a:rPr>
              <a:t>initial</a:t>
            </a:r>
            <a:r>
              <a:rPr lang="hu-HU" sz="2000" i="1" dirty="0" smtClean="0">
                <a:cs typeface="Arial" pitchFamily="34" charset="0"/>
              </a:rPr>
              <a:t> </a:t>
            </a:r>
            <a:r>
              <a:rPr lang="hu-HU" sz="2000" i="1" dirty="0" err="1" smtClean="0">
                <a:cs typeface="Arial" pitchFamily="34" charset="0"/>
              </a:rPr>
              <a:t>period</a:t>
            </a:r>
            <a:endParaRPr kumimoji="0" lang="hu-HU" sz="2400" i="1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lvl="0" fontAlgn="base">
              <a:spcBef>
                <a:spcPts val="600"/>
              </a:spcBef>
              <a:spcAft>
                <a:spcPct val="0"/>
              </a:spcAft>
            </a:pPr>
            <a:r>
              <a:rPr lang="hu-HU" sz="2400" b="1" dirty="0" smtClean="0">
                <a:cs typeface="Arial" pitchFamily="34" charset="0"/>
              </a:rPr>
              <a:t>6. </a:t>
            </a:r>
            <a:r>
              <a:rPr lang="hu-HU" sz="2400" b="1" dirty="0" err="1" smtClean="0">
                <a:cs typeface="Arial" pitchFamily="34" charset="0"/>
              </a:rPr>
              <a:t>Solution</a:t>
            </a:r>
            <a:r>
              <a:rPr lang="hu-HU" sz="2400" b="1" dirty="0" smtClean="0">
                <a:cs typeface="Arial" pitchFamily="34" charset="0"/>
              </a:rPr>
              <a:t> </a:t>
            </a:r>
            <a:r>
              <a:rPr lang="hu-HU" sz="2400" b="1" dirty="0" err="1" smtClean="0">
                <a:cs typeface="Arial" pitchFamily="34" charset="0"/>
              </a:rPr>
              <a:t>initialization</a:t>
            </a:r>
            <a:endParaRPr lang="hu-HU" sz="2400" b="1" dirty="0" smtClean="0"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hu-HU" sz="2000" i="1" dirty="0" smtClean="0">
                <a:cs typeface="Arial" pitchFamily="34" charset="0"/>
              </a:rPr>
              <a:t> - </a:t>
            </a:r>
            <a:r>
              <a:rPr lang="hu-HU" sz="2000" i="1" dirty="0" err="1" smtClean="0">
                <a:cs typeface="Arial" pitchFamily="34" charset="0"/>
              </a:rPr>
              <a:t>Compute</a:t>
            </a:r>
            <a:r>
              <a:rPr lang="hu-HU" sz="2000" i="1" dirty="0" smtClean="0">
                <a:cs typeface="Arial" pitchFamily="34" charset="0"/>
              </a:rPr>
              <a:t> </a:t>
            </a:r>
            <a:r>
              <a:rPr lang="hu-HU" sz="2000" i="1" dirty="0" err="1" smtClean="0">
                <a:cs typeface="Arial" pitchFamily="34" charset="0"/>
              </a:rPr>
              <a:t>from</a:t>
            </a:r>
            <a:r>
              <a:rPr lang="hu-HU" sz="2000" i="1" dirty="0" smtClean="0">
                <a:cs typeface="Arial" pitchFamily="34" charset="0"/>
              </a:rPr>
              <a:t>: </a:t>
            </a:r>
            <a:r>
              <a:rPr lang="hu-HU" sz="2000" i="1" dirty="0" err="1" smtClean="0">
                <a:cs typeface="Arial" pitchFamily="34" charset="0"/>
              </a:rPr>
              <a:t>all</a:t>
            </a:r>
            <a:r>
              <a:rPr lang="hu-HU" sz="2000" i="1" dirty="0" smtClean="0">
                <a:cs typeface="Arial" pitchFamily="34" charset="0"/>
              </a:rPr>
              <a:t> </a:t>
            </a:r>
            <a:r>
              <a:rPr lang="hu-HU" sz="2000" i="1" dirty="0" err="1" smtClean="0">
                <a:cs typeface="Arial" pitchFamily="34" charset="0"/>
              </a:rPr>
              <a:t>zones</a:t>
            </a:r>
            <a:endParaRPr lang="hu-HU" sz="2000" i="1" dirty="0" smtClean="0">
              <a:cs typeface="Arial" pitchFamily="34" charset="0"/>
            </a:endParaRPr>
          </a:p>
          <a:p>
            <a:pPr>
              <a:spcBef>
                <a:spcPts val="600"/>
              </a:spcBef>
            </a:pPr>
            <a:r>
              <a:rPr lang="hu-HU" sz="2400" b="1" dirty="0" smtClean="0">
                <a:solidFill>
                  <a:srgbClr val="000000"/>
                </a:solidFill>
              </a:rPr>
              <a:t>7. </a:t>
            </a:r>
            <a:r>
              <a:rPr lang="hu-HU" sz="2400" b="1" dirty="0" err="1" smtClean="0">
                <a:solidFill>
                  <a:srgbClr val="000000"/>
                </a:solidFill>
              </a:rPr>
              <a:t>Save</a:t>
            </a:r>
            <a:r>
              <a:rPr lang="hu-HU" sz="2400" b="1" dirty="0" smtClean="0">
                <a:solidFill>
                  <a:srgbClr val="000000"/>
                </a:solidFill>
              </a:rPr>
              <a:t> </a:t>
            </a:r>
            <a:r>
              <a:rPr lang="hu-HU" sz="2400" b="1" dirty="0" err="1" smtClean="0">
                <a:solidFill>
                  <a:srgbClr val="000000"/>
                </a:solidFill>
              </a:rPr>
              <a:t>the</a:t>
            </a:r>
            <a:r>
              <a:rPr lang="hu-HU" sz="2400" b="1" dirty="0" smtClean="0">
                <a:solidFill>
                  <a:srgbClr val="000000"/>
                </a:solidFill>
              </a:rPr>
              <a:t> </a:t>
            </a:r>
            <a:r>
              <a:rPr lang="hu-HU" sz="2400" b="1" dirty="0" err="1" smtClean="0">
                <a:solidFill>
                  <a:srgbClr val="000000"/>
                </a:solidFill>
              </a:rPr>
              <a:t>model</a:t>
            </a:r>
            <a:r>
              <a:rPr lang="hu-HU" sz="2400" b="1" dirty="0" smtClean="0">
                <a:solidFill>
                  <a:srgbClr val="000000"/>
                </a:solidFill>
              </a:rPr>
              <a:t> </a:t>
            </a:r>
            <a:r>
              <a:rPr lang="hu-HU" sz="2400" b="1" dirty="0" err="1" smtClean="0">
                <a:solidFill>
                  <a:srgbClr val="000000"/>
                </a:solidFill>
              </a:rPr>
              <a:t>setup</a:t>
            </a:r>
            <a:endParaRPr lang="hu-HU" sz="2400" b="1" dirty="0" smtClean="0">
              <a:solidFill>
                <a:srgbClr val="000000"/>
              </a:solidFill>
            </a:endParaRPr>
          </a:p>
          <a:p>
            <a:r>
              <a:rPr lang="hu-HU" sz="2000" i="1" dirty="0" smtClean="0">
                <a:solidFill>
                  <a:srgbClr val="000000"/>
                </a:solidFill>
              </a:rPr>
              <a:t> - gascomb1.cas.gz</a:t>
            </a:r>
          </a:p>
          <a:p>
            <a:pPr>
              <a:spcBef>
                <a:spcPts val="600"/>
              </a:spcBef>
            </a:pPr>
            <a:r>
              <a:rPr lang="hu-HU" sz="2400" b="1" dirty="0" smtClean="0">
                <a:solidFill>
                  <a:srgbClr val="000000"/>
                </a:solidFill>
              </a:rPr>
              <a:t>8. </a:t>
            </a:r>
            <a:r>
              <a:rPr lang="hu-HU" sz="2400" b="1" dirty="0" err="1" smtClean="0">
                <a:solidFill>
                  <a:srgbClr val="000000"/>
                </a:solidFill>
              </a:rPr>
              <a:t>Running</a:t>
            </a:r>
            <a:r>
              <a:rPr lang="hu-HU" sz="2400" b="1" dirty="0" smtClean="0">
                <a:solidFill>
                  <a:srgbClr val="000000"/>
                </a:solidFill>
              </a:rPr>
              <a:t> </a:t>
            </a:r>
            <a:r>
              <a:rPr lang="hu-HU" sz="2400" b="1" dirty="0" err="1" smtClean="0">
                <a:solidFill>
                  <a:srgbClr val="000000"/>
                </a:solidFill>
              </a:rPr>
              <a:t>calculation</a:t>
            </a:r>
            <a:r>
              <a:rPr lang="hu-HU" sz="2400" b="1" dirty="0" smtClean="0">
                <a:solidFill>
                  <a:srgbClr val="000000"/>
                </a:solidFill>
              </a:rPr>
              <a:t> </a:t>
            </a:r>
            <a:r>
              <a:rPr lang="hu-HU" sz="2000" dirty="0" smtClean="0">
                <a:solidFill>
                  <a:srgbClr val="000000"/>
                </a:solidFill>
              </a:rPr>
              <a:t>(500 </a:t>
            </a:r>
            <a:r>
              <a:rPr lang="hu-HU" sz="2000" dirty="0" err="1" smtClean="0">
                <a:solidFill>
                  <a:srgbClr val="000000"/>
                </a:solidFill>
              </a:rPr>
              <a:t>iteration</a:t>
            </a:r>
            <a:r>
              <a:rPr lang="hu-HU" sz="2000" dirty="0" smtClean="0">
                <a:solidFill>
                  <a:srgbClr val="000000"/>
                </a:solidFill>
              </a:rPr>
              <a:t>)</a:t>
            </a:r>
          </a:p>
          <a:p>
            <a:pPr>
              <a:spcBef>
                <a:spcPts val="600"/>
              </a:spcBef>
            </a:pPr>
            <a:r>
              <a:rPr lang="hu-HU" sz="2400" b="1" dirty="0" smtClean="0">
                <a:solidFill>
                  <a:srgbClr val="000000"/>
                </a:solidFill>
              </a:rPr>
              <a:t>9. </a:t>
            </a:r>
            <a:r>
              <a:rPr lang="hu-HU" sz="2400" b="1" dirty="0" err="1" smtClean="0">
                <a:solidFill>
                  <a:srgbClr val="000000"/>
                </a:solidFill>
              </a:rPr>
              <a:t>Post-processing</a:t>
            </a:r>
            <a:endParaRPr lang="hu-HU" sz="2400" b="1" dirty="0" smtClean="0">
              <a:solidFill>
                <a:srgbClr val="000000"/>
              </a:solidFill>
            </a:endParaRPr>
          </a:p>
          <a:p>
            <a:pPr>
              <a:spcBef>
                <a:spcPts val="600"/>
              </a:spcBef>
            </a:pPr>
            <a:endParaRPr lang="hu-HU" sz="2000" b="1" dirty="0" smtClean="0">
              <a:solidFill>
                <a:srgbClr val="000000"/>
              </a:solidFill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hu-HU" sz="2000" i="1" dirty="0" smtClean="0">
              <a:cs typeface="Arial" pitchFamily="34" charset="0"/>
            </a:endParaRPr>
          </a:p>
        </p:txBody>
      </p:sp>
      <p:sp>
        <p:nvSpPr>
          <p:cNvPr id="19" name="Téglalap 18"/>
          <p:cNvSpPr/>
          <p:nvPr/>
        </p:nvSpPr>
        <p:spPr>
          <a:xfrm rot="16200000">
            <a:off x="5152628" y="2866628"/>
            <a:ext cx="6858000" cy="11247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 rot="5400000">
            <a:off x="5210944" y="2924944"/>
            <a:ext cx="6858000" cy="1008112"/>
          </a:xfrm>
        </p:spPr>
        <p:txBody>
          <a:bodyPr/>
          <a:lstStyle/>
          <a:p>
            <a:r>
              <a:rPr lang="hu-HU" b="1" dirty="0" err="1" smtClean="0">
                <a:latin typeface="+mn-lt"/>
              </a:rPr>
              <a:t>Model</a:t>
            </a:r>
            <a:r>
              <a:rPr lang="hu-HU" b="1" dirty="0" smtClean="0">
                <a:latin typeface="+mn-lt"/>
              </a:rPr>
              <a:t> </a:t>
            </a:r>
            <a:r>
              <a:rPr lang="hu-HU" b="1" dirty="0" err="1" smtClean="0">
                <a:latin typeface="+mn-lt"/>
              </a:rPr>
              <a:t>Setup</a:t>
            </a:r>
            <a:endParaRPr lang="hu-HU" b="1" dirty="0">
              <a:latin typeface="+mn-lt"/>
            </a:endParaRPr>
          </a:p>
        </p:txBody>
      </p:sp>
      <p:sp>
        <p:nvSpPr>
          <p:cNvPr id="13" name="Dia számának hely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FF206-C659-4297-A575-30723C7983F8}" type="slidenum">
              <a:rPr lang="hu-HU" b="1" smtClean="0">
                <a:solidFill>
                  <a:schemeClr val="tx1"/>
                </a:solidFill>
              </a:rPr>
              <a:pPr/>
              <a:t>11</a:t>
            </a:fld>
            <a:endParaRPr lang="hu-HU" b="1">
              <a:solidFill>
                <a:schemeClr val="tx1"/>
              </a:solidFill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0" y="0"/>
            <a:ext cx="827088" cy="6858000"/>
            <a:chOff x="0" y="0"/>
            <a:chExt cx="521" cy="4320"/>
          </a:xfrm>
        </p:grpSpPr>
        <p:sp>
          <p:nvSpPr>
            <p:cNvPr id="2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95" cy="4320"/>
            </a:xfrm>
            <a:prstGeom prst="rect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rgbClr val="21157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211579"/>
                </a:solidFill>
                <a:latin typeface="Calibri" pitchFamily="34" charset="0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67" y="73"/>
              <a:ext cx="454" cy="45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>
                <a:latin typeface="Calibri" pitchFamily="34" charset="0"/>
              </a:endParaRPr>
            </a:p>
          </p:txBody>
        </p:sp>
        <p:pic>
          <p:nvPicPr>
            <p:cNvPr id="25" name="Picture 5" descr="ARAMLASTAN_TSZ_logo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7" y="91"/>
              <a:ext cx="406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lasszikus Office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1926</TotalTime>
  <Words>432</Words>
  <Application>Microsoft Office PowerPoint</Application>
  <PresentationFormat>Diavetítés a képernyőre (4:3 oldalarány)</PresentationFormat>
  <Paragraphs>121</Paragraphs>
  <Slides>11</Slides>
  <Notes>10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2</vt:i4>
      </vt:variant>
      <vt:variant>
        <vt:lpstr>Diacímek</vt:lpstr>
      </vt:variant>
      <vt:variant>
        <vt:i4>11</vt:i4>
      </vt:variant>
    </vt:vector>
  </HeadingPairs>
  <TitlesOfParts>
    <vt:vector size="14" baseType="lpstr">
      <vt:lpstr>Office-téma</vt:lpstr>
      <vt:lpstr>Dokumentum</vt:lpstr>
      <vt:lpstr>Makróbarát Microsoft Office Word dokumentum</vt:lpstr>
      <vt:lpstr>Reaction flow modelling (Laboratory)</vt:lpstr>
      <vt:lpstr>Contents</vt:lpstr>
      <vt:lpstr>Species transport equation</vt:lpstr>
      <vt:lpstr>Reaction Kinetics</vt:lpstr>
      <vt:lpstr>Reaction Kinetics</vt:lpstr>
      <vt:lpstr>Finite-rate reaction models</vt:lpstr>
      <vt:lpstr>Finite-rate reaction models</vt:lpstr>
      <vt:lpstr>Methane combustion </vt:lpstr>
      <vt:lpstr>Problem description</vt:lpstr>
      <vt:lpstr>Model Setup</vt:lpstr>
      <vt:lpstr>Model Setup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Kutatási beszámoló 2011.03.02-2011.04.15</dc:title>
  <dc:creator>Karesz</dc:creator>
  <cp:lastModifiedBy>czader</cp:lastModifiedBy>
  <cp:revision>151</cp:revision>
  <dcterms:created xsi:type="dcterms:W3CDTF">2011-04-14T07:27:59Z</dcterms:created>
  <dcterms:modified xsi:type="dcterms:W3CDTF">2012-03-13T09:41:17Z</dcterms:modified>
</cp:coreProperties>
</file>