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01" r:id="rId2"/>
    <p:sldId id="302" r:id="rId3"/>
    <p:sldId id="264" r:id="rId4"/>
    <p:sldId id="299" r:id="rId5"/>
    <p:sldId id="265" r:id="rId6"/>
    <p:sldId id="284" r:id="rId7"/>
    <p:sldId id="270" r:id="rId8"/>
    <p:sldId id="269" r:id="rId9"/>
    <p:sldId id="268" r:id="rId10"/>
    <p:sldId id="266" r:id="rId11"/>
    <p:sldId id="267" r:id="rId12"/>
    <p:sldId id="294" r:id="rId13"/>
    <p:sldId id="279" r:id="rId14"/>
    <p:sldId id="291" r:id="rId15"/>
    <p:sldId id="271" r:id="rId16"/>
    <p:sldId id="272" r:id="rId17"/>
    <p:sldId id="273" r:id="rId18"/>
    <p:sldId id="274" r:id="rId19"/>
    <p:sldId id="277" r:id="rId20"/>
    <p:sldId id="285" r:id="rId21"/>
    <p:sldId id="286" r:id="rId22"/>
    <p:sldId id="281" r:id="rId23"/>
    <p:sldId id="282" r:id="rId24"/>
    <p:sldId id="283" r:id="rId25"/>
    <p:sldId id="298" r:id="rId26"/>
    <p:sldId id="287" r:id="rId27"/>
    <p:sldId id="300" r:id="rId28"/>
    <p:sldId id="293" r:id="rId29"/>
  </p:sldIdLst>
  <p:sldSz cx="9144000" cy="6858000" type="screen4x3"/>
  <p:notesSz cx="6811963" cy="9942513"/>
  <p:custShowLst>
    <p:custShow name="Egyéni diasor 1" id="0">
      <p:sldLst/>
    </p:custShow>
  </p:custShowLst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Huni_Quorum Medium BT" pitchFamily="34" charset="-1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0000"/>
    <a:srgbClr val="B2B2B2"/>
    <a:srgbClr val="CC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14" autoAdjust="0"/>
  </p:normalViewPr>
  <p:slideViewPr>
    <p:cSldViewPr>
      <p:cViewPr varScale="1">
        <p:scale>
          <a:sx n="60" d="100"/>
          <a:sy n="60" d="100"/>
        </p:scale>
        <p:origin x="16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13CADA0-1D07-41CE-B407-95CC3766B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1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988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Mintaszöveg szerkesztése</a:t>
            </a:r>
          </a:p>
          <a:p>
            <a:pPr lvl="1"/>
            <a:r>
              <a:rPr lang="en-US" noProof="0" smtClean="0"/>
              <a:t>Második szint</a:t>
            </a:r>
          </a:p>
          <a:p>
            <a:pPr lvl="2"/>
            <a:r>
              <a:rPr lang="en-US" noProof="0" smtClean="0"/>
              <a:t>Harmadik szint</a:t>
            </a:r>
          </a:p>
          <a:p>
            <a:pPr lvl="3"/>
            <a:r>
              <a:rPr lang="en-US" noProof="0" smtClean="0"/>
              <a:t>Negyedik szint</a:t>
            </a:r>
          </a:p>
          <a:p>
            <a:pPr lvl="4"/>
            <a:r>
              <a:rPr lang="en-US" noProof="0" smtClean="0"/>
              <a:t>Ötödik szint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193EF7F-BAAD-44FF-A266-5C55E2A5C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94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7FABC9-2CD3-4914-AA33-56E1591FEE7A}" type="slidenum">
              <a:rPr lang="en-US" altLang="hu-H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hu-HU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Le kell cserélni a neveket</a:t>
            </a:r>
          </a:p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Kármán Tódór Szélcsatorna Laboratórium</a:t>
            </a:r>
          </a:p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Tabló 1936-38</a:t>
            </a:r>
            <a:endParaRPr lang="en-US" altLang="hu-HU" smtClean="0">
              <a:latin typeface="Arial" panose="020B0604020202020204" pitchFamily="34" charset="0"/>
            </a:endParaRPr>
          </a:p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20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264ABF-3A58-4593-A51A-B4A285F79D45}" type="slidenum">
              <a:rPr lang="en-US" altLang="hu-HU" smtClean="0"/>
              <a:pPr>
                <a:spcBef>
                  <a:spcPct val="0"/>
                </a:spcBef>
              </a:pPr>
              <a:t>2</a:t>
            </a:fld>
            <a:endParaRPr lang="en-US" altLang="hu-HU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62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801AC6-DDAE-4711-9BDC-2B47FB882008}" type="slidenum">
              <a:rPr lang="en-US" altLang="hu-HU" smtClean="0"/>
              <a:pPr>
                <a:spcBef>
                  <a:spcPct val="0"/>
                </a:spcBef>
              </a:pPr>
              <a:t>3</a:t>
            </a:fld>
            <a:endParaRPr lang="en-US" altLang="hu-HU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002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801AC6-DDAE-4711-9BDC-2B47FB882008}" type="slidenum">
              <a:rPr lang="en-US" altLang="hu-HU" smtClean="0"/>
              <a:pPr>
                <a:spcBef>
                  <a:spcPct val="0"/>
                </a:spcBef>
              </a:pPr>
              <a:t>4</a:t>
            </a:fld>
            <a:endParaRPr lang="en-US" altLang="hu-HU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70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A38F5C-1741-4CC2-AED7-5E188CE417DD}" type="slidenum">
              <a:rPr lang="en-US" altLang="hu-HU" smtClean="0"/>
              <a:pPr>
                <a:spcBef>
                  <a:spcPct val="0"/>
                </a:spcBef>
              </a:pPr>
              <a:t>5</a:t>
            </a:fld>
            <a:endParaRPr lang="en-US" altLang="hu-HU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hu-HU" dirty="0" err="1" smtClean="0">
                <a:latin typeface="Arial" panose="020B0604020202020204" pitchFamily="34" charset="0"/>
              </a:rPr>
              <a:t>Nyomésközvetítő</a:t>
            </a:r>
            <a:r>
              <a:rPr lang="hu-HU" altLang="hu-HU" dirty="0" smtClean="0">
                <a:latin typeface="Arial" panose="020B0604020202020204" pitchFamily="34" charset="0"/>
              </a:rPr>
              <a:t> folyadék </a:t>
            </a:r>
            <a:r>
              <a:rPr lang="hu-HU" altLang="hu-HU" dirty="0" err="1" smtClean="0">
                <a:latin typeface="Arial" panose="020B0604020202020204" pitchFamily="34" charset="0"/>
              </a:rPr>
              <a:t>ro</a:t>
            </a:r>
            <a:r>
              <a:rPr lang="hu-HU" altLang="hu-HU" dirty="0" smtClean="0">
                <a:latin typeface="Arial" panose="020B0604020202020204" pitchFamily="34" charset="0"/>
              </a:rPr>
              <a:t>_</a:t>
            </a:r>
            <a:r>
              <a:rPr lang="hu-HU" altLang="hu-HU" dirty="0" err="1" smtClean="0">
                <a:latin typeface="Arial" panose="020B0604020202020204" pitchFamily="34" charset="0"/>
              </a:rPr>
              <a:t>ny</a:t>
            </a:r>
            <a:endParaRPr lang="hu-HU" altLang="hu-HU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dirty="0" smtClean="0">
                <a:latin typeface="Arial" panose="020B0604020202020204" pitchFamily="34" charset="0"/>
              </a:rPr>
              <a:t>mérőfolyadék </a:t>
            </a:r>
            <a:r>
              <a:rPr lang="hu-HU" altLang="hu-HU" dirty="0" err="1" smtClean="0">
                <a:latin typeface="Arial" panose="020B0604020202020204" pitchFamily="34" charset="0"/>
              </a:rPr>
              <a:t>ro</a:t>
            </a:r>
            <a:r>
              <a:rPr lang="hu-HU" altLang="hu-HU" dirty="0" smtClean="0">
                <a:latin typeface="Arial" panose="020B0604020202020204" pitchFamily="34" charset="0"/>
              </a:rPr>
              <a:t>_m</a:t>
            </a:r>
          </a:p>
          <a:p>
            <a:pPr eaLnBrk="1" hangingPunct="1"/>
            <a:r>
              <a:rPr lang="hu-HU" altLang="hu-HU" dirty="0" smtClean="0">
                <a:latin typeface="Arial" panose="020B0604020202020204" pitchFamily="34" charset="0"/>
              </a:rPr>
              <a:t>	levegő, víz,  higany…</a:t>
            </a:r>
            <a:endParaRPr lang="en-US" altLang="hu-H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956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1179F9-F263-42DE-95DB-FB7735677B64}" type="slidenum">
              <a:rPr lang="en-US" altLang="hu-HU" smtClean="0"/>
              <a:pPr>
                <a:spcBef>
                  <a:spcPct val="0"/>
                </a:spcBef>
              </a:pPr>
              <a:t>6</a:t>
            </a:fld>
            <a:endParaRPr lang="en-US" altLang="hu-HU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52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86F539-0517-4F0C-AF91-DE0DC3D5AF01}" type="slidenum">
              <a:rPr lang="en-US" altLang="hu-HU" smtClean="0"/>
              <a:pPr>
                <a:spcBef>
                  <a:spcPct val="0"/>
                </a:spcBef>
              </a:pPr>
              <a:t>7</a:t>
            </a:fld>
            <a:endParaRPr lang="en-US" altLang="hu-HU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51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4ECFC4-71EA-499A-BF01-8C9A1E590A42}" type="slidenum">
              <a:rPr lang="en-US" altLang="hu-HU" smtClean="0"/>
              <a:pPr>
                <a:spcBef>
                  <a:spcPct val="0"/>
                </a:spcBef>
              </a:pPr>
              <a:t>8</a:t>
            </a:fld>
            <a:endParaRPr lang="en-US" alt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8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69210A-DEC8-4840-B442-3AE61446B3C2}" type="slidenum">
              <a:rPr lang="en-US" altLang="hu-HU" smtClean="0"/>
              <a:pPr>
                <a:spcBef>
                  <a:spcPct val="0"/>
                </a:spcBef>
              </a:pPr>
              <a:t>9</a:t>
            </a:fld>
            <a:endParaRPr lang="en-US" altLang="hu-HU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140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F495926-A867-4405-886B-57C4BC030860}" type="slidenum">
              <a:rPr lang="en-US" altLang="hu-HU" smtClean="0"/>
              <a:pPr>
                <a:spcBef>
                  <a:spcPct val="0"/>
                </a:spcBef>
              </a:pPr>
              <a:t>10</a:t>
            </a:fld>
            <a:endParaRPr lang="en-US" altLang="hu-H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96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26FFE5-BA8C-4542-AF6D-F138D9D1FED0}" type="slidenum">
              <a:rPr lang="en-US" altLang="hu-HU" smtClean="0"/>
              <a:pPr>
                <a:spcBef>
                  <a:spcPct val="0"/>
                </a:spcBef>
              </a:pPr>
              <a:t>11</a:t>
            </a:fld>
            <a:endParaRPr lang="en-US" altLang="hu-H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706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2B7BE9-59A8-4E34-B63D-822A89AEE3F5}" type="slidenum">
              <a:rPr lang="en-US" altLang="hu-HU" smtClean="0"/>
              <a:pPr>
                <a:spcBef>
                  <a:spcPct val="0"/>
                </a:spcBef>
              </a:pPr>
              <a:t>12</a:t>
            </a:fld>
            <a:endParaRPr lang="en-US" altLang="hu-H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729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4D23F3-E0E7-4BE2-9ABB-91DF1CA0D065}" type="slidenum">
              <a:rPr lang="en-US" altLang="hu-HU" smtClean="0"/>
              <a:pPr>
                <a:spcBef>
                  <a:spcPct val="0"/>
                </a:spcBef>
              </a:pPr>
              <a:t>13</a:t>
            </a:fld>
            <a:endParaRPr lang="en-US" altLang="hu-H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023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895946-7BAD-4B5D-8B86-DFFAA735E048}" type="slidenum">
              <a:rPr lang="en-US" altLang="hu-HU" smtClean="0"/>
              <a:pPr>
                <a:spcBef>
                  <a:spcPct val="0"/>
                </a:spcBef>
              </a:pPr>
              <a:t>14</a:t>
            </a:fld>
            <a:endParaRPr lang="en-US" altLang="hu-H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917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8A903F-1ACD-4C43-A529-FDD5FF4FA130}" type="slidenum">
              <a:rPr lang="en-US" altLang="hu-HU" smtClean="0"/>
              <a:pPr>
                <a:spcBef>
                  <a:spcPct val="0"/>
                </a:spcBef>
              </a:pPr>
              <a:t>15</a:t>
            </a:fld>
            <a:endParaRPr lang="en-US" altLang="hu-HU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161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0CD73E-2B27-44F3-8373-7BB6A72DC89E}" type="slidenum">
              <a:rPr lang="en-US" altLang="hu-HU" smtClean="0"/>
              <a:pPr>
                <a:spcBef>
                  <a:spcPct val="0"/>
                </a:spcBef>
              </a:pPr>
              <a:t>16</a:t>
            </a:fld>
            <a:endParaRPr lang="en-US" altLang="hu-H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233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A84DE9-39A2-4141-94F7-03FDAB5B0A31}" type="slidenum">
              <a:rPr lang="en-US" altLang="hu-HU" smtClean="0"/>
              <a:pPr>
                <a:spcBef>
                  <a:spcPct val="0"/>
                </a:spcBef>
              </a:pPr>
              <a:t>17</a:t>
            </a:fld>
            <a:endParaRPr lang="en-US" altLang="hu-H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00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504945-1C97-4C05-AF33-BA20A75E2E5A}" type="slidenum">
              <a:rPr lang="en-US" altLang="hu-HU" smtClean="0"/>
              <a:pPr>
                <a:spcBef>
                  <a:spcPct val="0"/>
                </a:spcBef>
              </a:pPr>
              <a:t>18</a:t>
            </a:fld>
            <a:endParaRPr lang="en-US" altLang="hu-H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435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259CA8-62FA-443B-B2CC-607195AEA9C3}" type="slidenum">
              <a:rPr lang="en-US" altLang="hu-HU" smtClean="0"/>
              <a:pPr>
                <a:spcBef>
                  <a:spcPct val="0"/>
                </a:spcBef>
              </a:pPr>
              <a:t>19</a:t>
            </a:fld>
            <a:endParaRPr lang="en-US" altLang="hu-HU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215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4FB877-FE5E-4D6E-9CA5-04AB3BF8C762}" type="slidenum">
              <a:rPr lang="en-US" altLang="hu-HU" smtClean="0"/>
              <a:pPr>
                <a:spcBef>
                  <a:spcPct val="0"/>
                </a:spcBef>
              </a:pPr>
              <a:t>20</a:t>
            </a:fld>
            <a:endParaRPr lang="en-US" altLang="hu-HU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84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C63924-8252-44A6-A5DD-A0FBD6FD8D05}" type="slidenum">
              <a:rPr lang="en-US" altLang="hu-HU" smtClean="0"/>
              <a:pPr>
                <a:spcBef>
                  <a:spcPct val="0"/>
                </a:spcBef>
              </a:pPr>
              <a:t>21</a:t>
            </a:fld>
            <a:endParaRPr lang="en-US" altLang="hu-HU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7458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8D1930-EAD4-4536-8DC2-4990243A69ED}" type="slidenum">
              <a:rPr lang="en-US" altLang="hu-HU" smtClean="0"/>
              <a:pPr>
                <a:spcBef>
                  <a:spcPct val="0"/>
                </a:spcBef>
              </a:pPr>
              <a:t>22</a:t>
            </a:fld>
            <a:endParaRPr lang="en-US" altLang="hu-HU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683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97EED5-093F-41F3-833E-FB99A06E0551}" type="slidenum">
              <a:rPr lang="en-US" altLang="hu-HU" smtClean="0"/>
              <a:pPr>
                <a:spcBef>
                  <a:spcPct val="0"/>
                </a:spcBef>
              </a:pPr>
              <a:t>23</a:t>
            </a:fld>
            <a:endParaRPr lang="en-US" altLang="hu-HU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441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EB8328-56DC-485D-A7F5-49755CE79D90}" type="slidenum">
              <a:rPr lang="en-US" altLang="hu-HU" smtClean="0"/>
              <a:pPr>
                <a:spcBef>
                  <a:spcPct val="0"/>
                </a:spcBef>
              </a:pPr>
              <a:t>24</a:t>
            </a:fld>
            <a:endParaRPr lang="en-US" altLang="hu-HU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047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9FCEF0-84C9-4CD8-A5BE-3F656A9D8FAC}" type="slidenum">
              <a:rPr lang="en-US" altLang="hu-HU" smtClean="0"/>
              <a:pPr>
                <a:spcBef>
                  <a:spcPct val="0"/>
                </a:spcBef>
              </a:pPr>
              <a:t>25</a:t>
            </a:fld>
            <a:endParaRPr lang="en-US" altLang="hu-HU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121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9E98DB-7F3A-47AF-B54E-21CB2D3128FB}" type="slidenum">
              <a:rPr lang="en-US" altLang="hu-HU" smtClean="0"/>
              <a:pPr>
                <a:spcBef>
                  <a:spcPct val="0"/>
                </a:spcBef>
              </a:pPr>
              <a:t>26</a:t>
            </a:fld>
            <a:endParaRPr lang="en-US" altLang="hu-H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89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801AC6-DDAE-4711-9BDC-2B47FB882008}" type="slidenum">
              <a:rPr lang="en-US" altLang="hu-HU" smtClean="0"/>
              <a:pPr>
                <a:spcBef>
                  <a:spcPct val="0"/>
                </a:spcBef>
              </a:pPr>
              <a:t>27</a:t>
            </a:fld>
            <a:endParaRPr lang="en-US" altLang="hu-HU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087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9FCEF0-84C9-4CD8-A5BE-3F656A9D8FAC}" type="slidenum">
              <a:rPr lang="en-US" altLang="hu-HU" smtClean="0"/>
              <a:pPr>
                <a:spcBef>
                  <a:spcPct val="0"/>
                </a:spcBef>
              </a:pPr>
              <a:t>28</a:t>
            </a:fld>
            <a:endParaRPr lang="en-US" altLang="hu-HU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861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4B4E4-7030-4ABA-9A57-2E657972ED1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698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57A03-5D9C-48A2-96FD-5500D0F3E0F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211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1A93D-C4C3-4107-8EA6-01A55290D3E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169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DA02-93D4-4320-BC6D-D1929028721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671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E9756-8E92-439E-93F0-9D893C3A435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316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56F00-5C23-42A3-973B-680BB589BDE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4352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8CD5B-BA27-4030-9B0F-6C7748EB8C4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986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E91DD-DB49-4FD5-B21D-FBF1BB3C9CD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318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D373A-D57A-49CD-B7B1-835F6F59063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931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41D0C-8C4A-4734-820D-E0BC2DD918C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421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38975-1445-4FCE-9DDD-0B81E9EA98D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332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D4F6B-CFE2-4FA6-BA12-FA23F005F35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120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736A35A-6CB6-4FF2-AAFA-6D3963991EA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nagy@ara.bme.hu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varga@ara.bme.hu" TargetMode="External"/><Relationship Id="rId13" Type="http://schemas.openxmlformats.org/officeDocument/2006/relationships/hyperlink" Target="mailto:nagy@ara.bme.hu" TargetMode="External"/><Relationship Id="rId3" Type="http://schemas.openxmlformats.org/officeDocument/2006/relationships/image" Target="../media/image1.jpeg"/><Relationship Id="rId7" Type="http://schemas.openxmlformats.org/officeDocument/2006/relationships/hyperlink" Target="mailto:horvath@ara.bme.hu" TargetMode="External"/><Relationship Id="rId12" Type="http://schemas.openxmlformats.org/officeDocument/2006/relationships/hyperlink" Target="mailto:bak@ara.bme.h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baloghm@ara.bme.hu" TargetMode="External"/><Relationship Id="rId11" Type="http://schemas.openxmlformats.org/officeDocument/2006/relationships/hyperlink" Target="mailto:tomor@ara.bme.hu" TargetMode="External"/><Relationship Id="rId5" Type="http://schemas.openxmlformats.org/officeDocument/2006/relationships/hyperlink" Target="mailto:fule@ara.bme.hu" TargetMode="External"/><Relationship Id="rId15" Type="http://schemas.openxmlformats.org/officeDocument/2006/relationships/hyperlink" Target="mailto:tothbence@ara.bme.hu" TargetMode="External"/><Relationship Id="rId10" Type="http://schemas.openxmlformats.org/officeDocument/2006/relationships/hyperlink" Target="mailto:farkas@ara.bme.hu" TargetMode="External"/><Relationship Id="rId4" Type="http://schemas.openxmlformats.org/officeDocument/2006/relationships/image" Target="../media/image4.jpeg"/><Relationship Id="rId9" Type="http://schemas.openxmlformats.org/officeDocument/2006/relationships/hyperlink" Target="mailto:benedek@ara.bme.hu" TargetMode="External"/><Relationship Id="rId14" Type="http://schemas.openxmlformats.org/officeDocument/2006/relationships/hyperlink" Target="mailto:balla@ara.bme.h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ara.bme.hu/poseid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ra.bme.hu/lab" TargetMode="External"/><Relationship Id="rId5" Type="http://schemas.openxmlformats.org/officeDocument/2006/relationships/hyperlink" Target="http://www.ara.bme.hu/oktatas/tantargy/NEPTUN/BMEGEATAT01/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4.jpeg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6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9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5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11" Type="http://schemas.openxmlformats.org/officeDocument/2006/relationships/oleObject" Target="../embeddings/oleObject8.bin"/><Relationship Id="rId5" Type="http://schemas.openxmlformats.org/officeDocument/2006/relationships/image" Target="../media/image1.jpeg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12.w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9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8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1.jpeg"/><Relationship Id="rId9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jpeg"/><Relationship Id="rId11" Type="http://schemas.openxmlformats.org/officeDocument/2006/relationships/image" Target="../media/image23.wmf"/><Relationship Id="rId5" Type="http://schemas.openxmlformats.org/officeDocument/2006/relationships/image" Target="../media/image25.jpeg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24.png"/><Relationship Id="rId9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8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.jpeg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jpeg"/><Relationship Id="rId11" Type="http://schemas.openxmlformats.org/officeDocument/2006/relationships/image" Target="../media/image27.wmf"/><Relationship Id="rId5" Type="http://schemas.openxmlformats.org/officeDocument/2006/relationships/image" Target="../media/image30.png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29.jpeg"/><Relationship Id="rId9" Type="http://schemas.openxmlformats.org/officeDocument/2006/relationships/image" Target="../media/image2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jpeg"/><Relationship Id="rId11" Type="http://schemas.openxmlformats.org/officeDocument/2006/relationships/image" Target="../media/image37.png"/><Relationship Id="rId5" Type="http://schemas.openxmlformats.org/officeDocument/2006/relationships/image" Target="../media/image4.jpeg"/><Relationship Id="rId10" Type="http://schemas.openxmlformats.org/officeDocument/2006/relationships/image" Target="../media/image3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4.jpeg"/><Relationship Id="rId4" Type="http://schemas.openxmlformats.org/officeDocument/2006/relationships/image" Target="../media/image1.jpeg"/><Relationship Id="rId9" Type="http://schemas.openxmlformats.org/officeDocument/2006/relationships/image" Target="../media/image4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3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.jpeg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5.png"/><Relationship Id="rId11" Type="http://schemas.openxmlformats.org/officeDocument/2006/relationships/image" Target="../media/image42.wmf"/><Relationship Id="rId5" Type="http://schemas.openxmlformats.org/officeDocument/2006/relationships/image" Target="../media/image44.jpeg"/><Relationship Id="rId10" Type="http://schemas.openxmlformats.org/officeDocument/2006/relationships/oleObject" Target="../embeddings/oleObject26.bin"/><Relationship Id="rId4" Type="http://schemas.openxmlformats.org/officeDocument/2006/relationships/image" Target="../media/image1.jpeg"/><Relationship Id="rId9" Type="http://schemas.openxmlformats.org/officeDocument/2006/relationships/image" Target="../media/image4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53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52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5.png"/><Relationship Id="rId11" Type="http://schemas.openxmlformats.org/officeDocument/2006/relationships/oleObject" Target="../embeddings/oleObject30.bin"/><Relationship Id="rId5" Type="http://schemas.openxmlformats.org/officeDocument/2006/relationships/image" Target="../media/image4.jpeg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49.wmf"/><Relationship Id="rId19" Type="http://schemas.openxmlformats.org/officeDocument/2006/relationships/oleObject" Target="../embeddings/oleObject34.bin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5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58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37.bin"/><Relationship Id="rId4" Type="http://schemas.openxmlformats.org/officeDocument/2006/relationships/image" Target="../media/image1.jpeg"/><Relationship Id="rId9" Type="http://schemas.openxmlformats.org/officeDocument/2006/relationships/image" Target="../media/image5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9.png"/><Relationship Id="rId5" Type="http://schemas.openxmlformats.org/officeDocument/2006/relationships/image" Target="../media/image4.jpeg"/><Relationship Id="rId10" Type="http://schemas.openxmlformats.org/officeDocument/2006/relationships/image" Target="../media/image6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65.w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8.png"/><Relationship Id="rId12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7.jpeg"/><Relationship Id="rId11" Type="http://schemas.openxmlformats.org/officeDocument/2006/relationships/image" Target="../media/image64.wmf"/><Relationship Id="rId5" Type="http://schemas.openxmlformats.org/officeDocument/2006/relationships/image" Target="../media/image4.jpeg"/><Relationship Id="rId15" Type="http://schemas.openxmlformats.org/officeDocument/2006/relationships/image" Target="../media/image66.wmf"/><Relationship Id="rId10" Type="http://schemas.openxmlformats.org/officeDocument/2006/relationships/oleObject" Target="../embeddings/oleObject41.bin"/><Relationship Id="rId4" Type="http://schemas.openxmlformats.org/officeDocument/2006/relationships/image" Target="../media/image1.jpeg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43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70.png"/><Relationship Id="rId9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10" Type="http://schemas.openxmlformats.org/officeDocument/2006/relationships/image" Target="../media/image75.wmf"/><Relationship Id="rId4" Type="http://schemas.openxmlformats.org/officeDocument/2006/relationships/image" Target="../media/image76.png"/><Relationship Id="rId9" Type="http://schemas.openxmlformats.org/officeDocument/2006/relationships/oleObject" Target="../embeddings/oleObject4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ara.bme.hu/oktatas/tantargy/NEPTUN/BMEGEATAT01/" TargetMode="Externa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476375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21157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u-HU" sz="1800" b="0">
              <a:solidFill>
                <a:srgbClr val="211579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2257425" y="4162425"/>
            <a:ext cx="6875463" cy="1077913"/>
          </a:xfrm>
        </p:spPr>
        <p:txBody>
          <a:bodyPr anchor="t">
            <a:spAutoFit/>
          </a:bodyPr>
          <a:lstStyle/>
          <a:p>
            <a:pPr eaLnBrk="1" hangingPunct="1"/>
            <a: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Összeállította:</a:t>
            </a:r>
            <a:b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Nagy László </a:t>
            </a:r>
            <a: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nagy@</a:t>
            </a:r>
            <a:r>
              <a:rPr lang="hu-HU" altLang="hu-HU" sz="2000" dirty="0" err="1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ara.bme.hu</a:t>
            </a:r>
            <a:r>
              <a:rPr lang="hu-HU" altLang="hu-HU" sz="2000" b="1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/>
            </a:r>
            <a:br>
              <a:rPr lang="hu-HU" altLang="hu-HU" sz="2000" b="1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endParaRPr lang="en-US" altLang="hu-HU" sz="2400" b="1" dirty="0" smtClean="0">
              <a:solidFill>
                <a:srgbClr val="211579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179388" y="260350"/>
            <a:ext cx="2376487" cy="2447925"/>
            <a:chOff x="113" y="119"/>
            <a:chExt cx="1497" cy="1542"/>
          </a:xfrm>
        </p:grpSpPr>
        <p:sp>
          <p:nvSpPr>
            <p:cNvPr id="4107" name="Rectangle 5"/>
            <p:cNvSpPr>
              <a:spLocks noChangeArrowheads="1"/>
            </p:cNvSpPr>
            <p:nvPr/>
          </p:nvSpPr>
          <p:spPr bwMode="auto">
            <a:xfrm>
              <a:off x="113" y="119"/>
              <a:ext cx="862" cy="1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000000"/>
                </a:solidFill>
              </a:endParaRPr>
            </a:p>
          </p:txBody>
        </p:sp>
        <p:pic>
          <p:nvPicPr>
            <p:cNvPr id="4108" name="Picture 6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164"/>
              <a:ext cx="1458" cy="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2859088" y="611188"/>
            <a:ext cx="5616575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u-HU" sz="4000" dirty="0">
                <a:solidFill>
                  <a:srgbClr val="211579"/>
                </a:solidFill>
                <a:latin typeface="Bookman Old Style" panose="02050604050505020204" pitchFamily="18" charset="0"/>
              </a:rPr>
              <a:t> </a:t>
            </a:r>
            <a:r>
              <a:rPr lang="hu-HU" altLang="hu-HU" sz="3600" dirty="0">
                <a:solidFill>
                  <a:srgbClr val="211579"/>
                </a:solidFill>
                <a:latin typeface="Bookman Old Style" panose="02050604050505020204" pitchFamily="18" charset="0"/>
              </a:rPr>
              <a:t>Áramlástan Tanszék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dirty="0">
                <a:solidFill>
                  <a:srgbClr val="211579"/>
                </a:solidFill>
                <a:latin typeface="Bookman Old Style" panose="02050604050505020204" pitchFamily="18" charset="0"/>
              </a:rPr>
              <a:t>www.ara.bme.hu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dirty="0">
              <a:solidFill>
                <a:srgbClr val="211579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8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Mérés előkészítő </a:t>
            </a:r>
            <a:r>
              <a:rPr lang="hu-HU" altLang="hu-HU" sz="2800" dirty="0">
                <a:solidFill>
                  <a:srgbClr val="211579"/>
                </a:solidFill>
                <a:latin typeface="Bookman Old Style" panose="02050604050505020204" pitchFamily="18" charset="0"/>
              </a:rPr>
              <a:t>óra </a:t>
            </a:r>
            <a:r>
              <a:rPr lang="hu-HU" altLang="hu-HU" sz="28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II.</a:t>
            </a:r>
            <a:endParaRPr lang="en-US" altLang="hu-HU" sz="2800" dirty="0">
              <a:solidFill>
                <a:srgbClr val="21157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43004" y="5634374"/>
            <a:ext cx="13580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000" dirty="0" smtClean="0">
                <a:solidFill>
                  <a:srgbClr val="FFFFFF"/>
                </a:solidFill>
              </a:rPr>
              <a:t>2016.</a:t>
            </a:r>
            <a:endParaRPr lang="hu-HU" altLang="hu-HU" sz="3000" dirty="0" smtClean="0">
              <a:solidFill>
                <a:srgbClr val="FFFF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000" dirty="0" smtClean="0">
                <a:solidFill>
                  <a:srgbClr val="FFFFFF"/>
                </a:solidFill>
              </a:rPr>
              <a:t>tavasz</a:t>
            </a:r>
            <a:endParaRPr lang="hu-HU" altLang="hu-HU" sz="3000" dirty="0">
              <a:solidFill>
                <a:srgbClr val="FFFFFF"/>
              </a:solidFill>
            </a:endParaRPr>
          </a:p>
        </p:txBody>
      </p:sp>
      <p:pic>
        <p:nvPicPr>
          <p:cNvPr id="4103" name="Picture 2" descr="N:\Documents\PROJEKTEK\2007_05-_WILO\ANIMATIONS\report_3\BMEkicsi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2852738"/>
            <a:ext cx="2405062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églalap 2"/>
          <p:cNvSpPr/>
          <p:nvPr/>
        </p:nvSpPr>
        <p:spPr>
          <a:xfrm>
            <a:off x="2087563" y="6492875"/>
            <a:ext cx="6640512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hu-HU" sz="1400" dirty="0">
                <a:solidFill>
                  <a:srgbClr val="211579"/>
                </a:solidFill>
                <a:latin typeface="Bookman Old Style" pitchFamily="18" charset="0"/>
                <a:ea typeface="+mj-ea"/>
                <a:cs typeface="+mj-cs"/>
              </a:rPr>
              <a:t>Áramlástan Tanszék H-1111 Bertalan Lajos u. 4-6. „AE” épület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257425" y="5240338"/>
            <a:ext cx="68754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A mérési adminisztráció felelőse:</a:t>
            </a:r>
            <a:b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Dr. Istók Balázs </a:t>
            </a:r>
            <a:r>
              <a:rPr lang="hu-HU" altLang="hu-HU" sz="2000" b="0" kern="0" dirty="0" err="1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istok</a:t>
            </a:r>
            <a: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@</a:t>
            </a:r>
            <a:r>
              <a:rPr lang="hu-HU" altLang="hu-HU" sz="2000" b="0" kern="0" dirty="0" err="1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ara.bme.hu</a:t>
            </a:r>
            <a:r>
              <a:rPr lang="hu-HU" altLang="hu-HU" sz="200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/>
            </a:r>
            <a:br>
              <a:rPr lang="hu-HU" altLang="hu-HU" sz="200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endParaRPr lang="en-US" altLang="hu-HU" sz="2400" kern="0" dirty="0" smtClean="0">
              <a:solidFill>
                <a:srgbClr val="211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19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17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617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617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Mérések felelősei</a:t>
            </a:r>
            <a:endParaRPr lang="en-US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148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9" name="Group 198"/>
          <p:cNvGraphicFramePr>
            <a:graphicFrameLocks noGrp="1"/>
          </p:cNvGraphicFramePr>
          <p:nvPr>
            <p:extLst/>
          </p:nvPr>
        </p:nvGraphicFramePr>
        <p:xfrm>
          <a:off x="647700" y="1844675"/>
          <a:ext cx="8316913" cy="5076848"/>
        </p:xfrm>
        <a:graphic>
          <a:graphicData uri="http://schemas.openxmlformats.org/drawingml/2006/table">
            <a:tbl>
              <a:tblPr/>
              <a:tblGrid>
                <a:gridCol w="1979140"/>
                <a:gridCol w="3175831"/>
                <a:gridCol w="3161942"/>
              </a:tblGrid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M2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Füle Péter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Dr. Balogh Miklós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5"/>
                        </a:rPr>
                        <a:t>fule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5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5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6"/>
                        </a:rPr>
                        <a:t>baloghm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6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6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M3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hu-H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Dr. Istók Balázs </a:t>
                      </a:r>
                      <a:endParaRPr kumimoji="0" lang="hu-H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hu-HU" sz="20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istok</a:t>
                      </a:r>
                      <a:r>
                        <a:rPr kumimoji="0" lang="hu-HU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@</a:t>
                      </a:r>
                      <a:r>
                        <a:rPr kumimoji="0" lang="hu-HU" sz="20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ara.bme.hu</a:t>
                      </a:r>
                      <a:endParaRPr kumimoji="0" lang="hu-HU" sz="20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M4 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Varga Árpád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8"/>
                        </a:rPr>
                        <a:t>varga@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8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M5 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Dr. Horváth Csaba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7"/>
                        </a:rPr>
                        <a:t>horvath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7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7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M7 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Mikó Szandra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9"/>
                        </a:rPr>
                        <a:t>miko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9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9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M8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M10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Farkas Balázs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Tomor András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Bak Bendegúz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0"/>
                        </a:rPr>
                        <a:t>farkas@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0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1"/>
                        </a:rPr>
                        <a:t>tomor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1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1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2"/>
                        </a:rPr>
                        <a:t>bak@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2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M13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Nagy László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Balla Esztella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Tóth Bence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3"/>
                        </a:rPr>
                        <a:t>nagy@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3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4"/>
                        </a:rPr>
                        <a:t>balla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4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4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5"/>
                        </a:rPr>
                        <a:t>tothbence@ara.bme.hu</a:t>
                      </a:r>
                      <a:endPara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516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127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127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1127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AB9A9183-AFA0-41A7-9609-50D69C73961E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 menete (összefoglaló)</a:t>
            </a:r>
            <a:endParaRPr lang="hu-HU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271" name="Text Box 12"/>
          <p:cNvSpPr txBox="1">
            <a:spLocks noChangeArrowheads="1"/>
          </p:cNvSpPr>
          <p:nvPr/>
        </p:nvSpPr>
        <p:spPr bwMode="auto">
          <a:xfrm>
            <a:off x="897606" y="788988"/>
            <a:ext cx="78486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Sikeres mérés ZH írása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 mérési segédlet és az egyéni mérési feladatok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5"/>
              </a:rPr>
              <a:t>letöltése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és alapos áttanulmányozása  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 kézzel írott mérési terv elkészítése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Mérés (felkészülés, kézzel írott mérési terv, milliméter papír szükséges)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 számításokhoz, diagramokhoz szükséges táblázat és a jegyzőkönyv elkészítése otthon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 számítások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6"/>
              </a:rPr>
              <a:t>ellenőrzése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Jó számítások esetén a jegyzőkönyv és a táblázat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7"/>
              </a:rPr>
              <a:t>feltöltése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(határidő a mérést követő hét vasárnap éjfél)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 visszajelzés függvényben a jegyzőkönyv javítása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Elfogadott jegyzőkönyv esetén prezentáció készítése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 prezentáció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7"/>
              </a:rPr>
              <a:t>feltöltése</a:t>
            </a:r>
            <a:endParaRPr lang="hu-HU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Prezentáció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127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127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1127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AB9A9183-AFA0-41A7-9609-50D69C73961E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nyomáskülönbség mérése (</a:t>
            </a: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mérés)</a:t>
            </a:r>
          </a:p>
        </p:txBody>
      </p:sp>
      <p:sp>
        <p:nvSpPr>
          <p:cNvPr id="11271" name="Text Box 12"/>
          <p:cNvSpPr txBox="1">
            <a:spLocks noChangeArrowheads="1"/>
          </p:cNvSpPr>
          <p:nvPr/>
        </p:nvSpPr>
        <p:spPr bwMode="auto">
          <a:xfrm>
            <a:off x="863600" y="1125538"/>
            <a:ext cx="78486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Több mennyiség mérésének alapja (pl.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sebesség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, térfogatáram)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Áramló közegben, két pont közötti nyomáskülönbség mérése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Gyakran egy referenciaértékhez képest mérjük </a:t>
            </a:r>
          </a:p>
          <a:p>
            <a:pPr lvl="2"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(légköri nyomás, csatorna statikus nyomás, …)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Eszközei (folyadékszint</a:t>
            </a:r>
            <a:r>
              <a:rPr lang="en-GB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-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különbségen 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alapuló)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 err="1">
                <a:solidFill>
                  <a:srgbClr val="FF0000"/>
                </a:solidFill>
                <a:latin typeface="Huni_Quorum Medium BT" pitchFamily="34" charset="-18"/>
              </a:rPr>
              <a:t>U-csöves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manométer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 err="1" smtClean="0">
                <a:solidFill>
                  <a:srgbClr val="FF0000"/>
                </a:solidFill>
                <a:latin typeface="Huni_Quorum Medium BT" pitchFamily="34" charset="-18"/>
              </a:rPr>
              <a:t>Betz-rendszerű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manométer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rgbClr val="FF0000"/>
                </a:solidFill>
                <a:latin typeface="Huni_Quorum Medium BT" pitchFamily="34" charset="-18"/>
              </a:rPr>
              <a:t>Ferdecsöves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 err="1">
                <a:solidFill>
                  <a:schemeClr val="accent2"/>
                </a:solidFill>
                <a:latin typeface="Huni_Quorum Medium BT" pitchFamily="34" charset="-18"/>
              </a:rPr>
              <a:t>mikromanométer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rgbClr val="FF0000"/>
                </a:solidFill>
                <a:latin typeface="Huni_Quorum Medium BT" pitchFamily="34" charset="-18"/>
              </a:rPr>
              <a:t>Görbecsöves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 err="1">
                <a:solidFill>
                  <a:schemeClr val="accent2"/>
                </a:solidFill>
                <a:latin typeface="Huni_Quorum Medium BT" pitchFamily="34" charset="-18"/>
              </a:rPr>
              <a:t>mikromanométer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Eszközei (</a:t>
            </a:r>
            <a:r>
              <a:rPr lang="en-GB" altLang="hu-HU" sz="1800" b="0" dirty="0" err="1">
                <a:solidFill>
                  <a:schemeClr val="accent2"/>
                </a:solidFill>
                <a:latin typeface="Huni_Quorum Medium BT" pitchFamily="34" charset="-18"/>
              </a:rPr>
              <a:t>piezoelektromos</a:t>
            </a:r>
            <a:r>
              <a:rPr lang="en-GB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elven 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alapuló)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EMB-001 digitális kézi nyomásmérő műszer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437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80"/>
          <p:cNvSpPr>
            <a:spLocks noChangeArrowheads="1"/>
          </p:cNvSpPr>
          <p:nvPr/>
        </p:nvSpPr>
        <p:spPr bwMode="auto">
          <a:xfrm>
            <a:off x="8316913" y="584200"/>
            <a:ext cx="576262" cy="16922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15" name="Rectangle 53"/>
          <p:cNvSpPr>
            <a:spLocks noChangeArrowheads="1"/>
          </p:cNvSpPr>
          <p:nvPr/>
        </p:nvSpPr>
        <p:spPr bwMode="auto">
          <a:xfrm>
            <a:off x="5795963" y="908050"/>
            <a:ext cx="3024187" cy="1081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1331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337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337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13376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7CB90AC0-6580-4D48-ACE0-BDB8230C36F5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331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U-csöves manométer I.</a:t>
            </a:r>
          </a:p>
        </p:txBody>
      </p:sp>
      <p:sp>
        <p:nvSpPr>
          <p:cNvPr id="13321" name="Line 55"/>
          <p:cNvSpPr>
            <a:spLocks noChangeShapeType="1"/>
          </p:cNvSpPr>
          <p:nvPr/>
        </p:nvSpPr>
        <p:spPr bwMode="auto">
          <a:xfrm>
            <a:off x="5292725" y="1449388"/>
            <a:ext cx="3743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2" name="Oval 56"/>
          <p:cNvSpPr>
            <a:spLocks noChangeArrowheads="1"/>
          </p:cNvSpPr>
          <p:nvPr/>
        </p:nvSpPr>
        <p:spPr bwMode="auto">
          <a:xfrm>
            <a:off x="7164388" y="13589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23" name="Line 57"/>
          <p:cNvSpPr>
            <a:spLocks noChangeShapeType="1"/>
          </p:cNvSpPr>
          <p:nvPr/>
        </p:nvSpPr>
        <p:spPr bwMode="auto">
          <a:xfrm flipH="1">
            <a:off x="6767513" y="1509713"/>
            <a:ext cx="403225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4" name="Line 58"/>
          <p:cNvSpPr>
            <a:spLocks noChangeShapeType="1"/>
          </p:cNvSpPr>
          <p:nvPr/>
        </p:nvSpPr>
        <p:spPr bwMode="auto">
          <a:xfrm flipH="1">
            <a:off x="7316788" y="1117600"/>
            <a:ext cx="387350" cy="273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5" name="Rectangle 60"/>
          <p:cNvSpPr>
            <a:spLocks noChangeArrowheads="1"/>
          </p:cNvSpPr>
          <p:nvPr/>
        </p:nvSpPr>
        <p:spPr bwMode="auto">
          <a:xfrm>
            <a:off x="5921375" y="1989138"/>
            <a:ext cx="90488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26" name="Rectangle 61"/>
          <p:cNvSpPr>
            <a:spLocks noChangeArrowheads="1"/>
          </p:cNvSpPr>
          <p:nvPr/>
        </p:nvSpPr>
        <p:spPr bwMode="auto">
          <a:xfrm>
            <a:off x="8577263" y="1989138"/>
            <a:ext cx="90487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27" name="Line 63"/>
          <p:cNvSpPr>
            <a:spLocks noChangeShapeType="1"/>
          </p:cNvSpPr>
          <p:nvPr/>
        </p:nvSpPr>
        <p:spPr bwMode="auto">
          <a:xfrm>
            <a:off x="5967413" y="2214563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8" name="Line 66"/>
          <p:cNvSpPr>
            <a:spLocks noChangeShapeType="1"/>
          </p:cNvSpPr>
          <p:nvPr/>
        </p:nvSpPr>
        <p:spPr bwMode="auto">
          <a:xfrm>
            <a:off x="5967413" y="2484438"/>
            <a:ext cx="900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9" name="Line 67"/>
          <p:cNvSpPr>
            <a:spLocks noChangeShapeType="1"/>
          </p:cNvSpPr>
          <p:nvPr/>
        </p:nvSpPr>
        <p:spPr bwMode="auto">
          <a:xfrm>
            <a:off x="6867525" y="2484438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30" name="Line 69"/>
          <p:cNvSpPr>
            <a:spLocks noChangeShapeType="1"/>
          </p:cNvSpPr>
          <p:nvPr/>
        </p:nvSpPr>
        <p:spPr bwMode="auto">
          <a:xfrm>
            <a:off x="8621713" y="2214563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31" name="Line 70"/>
          <p:cNvSpPr>
            <a:spLocks noChangeShapeType="1"/>
          </p:cNvSpPr>
          <p:nvPr/>
        </p:nvSpPr>
        <p:spPr bwMode="auto">
          <a:xfrm flipH="1">
            <a:off x="7677150" y="2484438"/>
            <a:ext cx="944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32" name="Line 71"/>
          <p:cNvSpPr>
            <a:spLocks noChangeShapeType="1"/>
          </p:cNvSpPr>
          <p:nvPr/>
        </p:nvSpPr>
        <p:spPr bwMode="auto">
          <a:xfrm>
            <a:off x="7677150" y="2484438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33" name="Rectangle 72"/>
          <p:cNvSpPr>
            <a:spLocks noChangeArrowheads="1"/>
          </p:cNvSpPr>
          <p:nvPr/>
        </p:nvSpPr>
        <p:spPr bwMode="auto">
          <a:xfrm>
            <a:off x="5921375" y="682625"/>
            <a:ext cx="90488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34" name="Rectangle 73"/>
          <p:cNvSpPr>
            <a:spLocks noChangeArrowheads="1"/>
          </p:cNvSpPr>
          <p:nvPr/>
        </p:nvSpPr>
        <p:spPr bwMode="auto">
          <a:xfrm>
            <a:off x="8567738" y="682625"/>
            <a:ext cx="90487" cy="225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35" name="Oval 74"/>
          <p:cNvSpPr>
            <a:spLocks noChangeArrowheads="1"/>
          </p:cNvSpPr>
          <p:nvPr/>
        </p:nvSpPr>
        <p:spPr bwMode="auto">
          <a:xfrm>
            <a:off x="8532813" y="1376363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36" name="Oval 75"/>
          <p:cNvSpPr>
            <a:spLocks noChangeArrowheads="1"/>
          </p:cNvSpPr>
          <p:nvPr/>
        </p:nvSpPr>
        <p:spPr bwMode="auto">
          <a:xfrm>
            <a:off x="5867400" y="1376363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37" name="Oval 76"/>
          <p:cNvSpPr>
            <a:spLocks noChangeArrowheads="1"/>
          </p:cNvSpPr>
          <p:nvPr/>
        </p:nvSpPr>
        <p:spPr bwMode="auto">
          <a:xfrm>
            <a:off x="5688013" y="584200"/>
            <a:ext cx="576262" cy="16922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38" name="Line 78"/>
          <p:cNvSpPr>
            <a:spLocks noChangeShapeType="1"/>
          </p:cNvSpPr>
          <p:nvPr/>
        </p:nvSpPr>
        <p:spPr bwMode="auto">
          <a:xfrm flipV="1">
            <a:off x="5940425" y="1268413"/>
            <a:ext cx="323850" cy="180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39" name="Line 79"/>
          <p:cNvSpPr>
            <a:spLocks noChangeShapeType="1"/>
          </p:cNvSpPr>
          <p:nvPr/>
        </p:nvSpPr>
        <p:spPr bwMode="auto">
          <a:xfrm flipV="1">
            <a:off x="5976938" y="58420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0" name="Line 81"/>
          <p:cNvSpPr>
            <a:spLocks noChangeShapeType="1"/>
          </p:cNvSpPr>
          <p:nvPr/>
        </p:nvSpPr>
        <p:spPr bwMode="auto">
          <a:xfrm flipV="1">
            <a:off x="8604250" y="1268413"/>
            <a:ext cx="323850" cy="180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1" name="Line 82"/>
          <p:cNvSpPr>
            <a:spLocks noChangeShapeType="1"/>
          </p:cNvSpPr>
          <p:nvPr/>
        </p:nvSpPr>
        <p:spPr bwMode="auto">
          <a:xfrm flipV="1">
            <a:off x="8604250" y="58420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2" name="Text Box 84"/>
          <p:cNvSpPr txBox="1">
            <a:spLocks noChangeArrowheads="1"/>
          </p:cNvSpPr>
          <p:nvPr/>
        </p:nvSpPr>
        <p:spPr bwMode="auto">
          <a:xfrm>
            <a:off x="971550" y="576263"/>
            <a:ext cx="43561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Csőáramlás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Pillangószelep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Körvezetéken átlagoljuk a nyomást</a:t>
            </a:r>
          </a:p>
        </p:txBody>
      </p:sp>
      <p:sp>
        <p:nvSpPr>
          <p:cNvPr id="13343" name="Line 85"/>
          <p:cNvSpPr>
            <a:spLocks noChangeShapeType="1"/>
          </p:cNvSpPr>
          <p:nvPr/>
        </p:nvSpPr>
        <p:spPr bwMode="auto">
          <a:xfrm>
            <a:off x="4859338" y="1449388"/>
            <a:ext cx="7556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3344" name="Group 87"/>
          <p:cNvGrpSpPr>
            <a:grpSpLocks/>
          </p:cNvGrpSpPr>
          <p:nvPr/>
        </p:nvGrpSpPr>
        <p:grpSpPr bwMode="auto">
          <a:xfrm>
            <a:off x="5489575" y="2854325"/>
            <a:ext cx="3330575" cy="3598863"/>
            <a:chOff x="3458" y="1798"/>
            <a:chExt cx="2098" cy="2267"/>
          </a:xfrm>
        </p:grpSpPr>
        <p:pic>
          <p:nvPicPr>
            <p:cNvPr id="13372" name="Picture 15" descr="u-csoves_manometer_konyv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8" y="1798"/>
              <a:ext cx="2098" cy="2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73" name="Rectangle 86"/>
            <p:cNvSpPr>
              <a:spLocks noChangeArrowheads="1"/>
            </p:cNvSpPr>
            <p:nvPr/>
          </p:nvSpPr>
          <p:spPr bwMode="auto">
            <a:xfrm>
              <a:off x="5103" y="2795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b="0">
                  <a:solidFill>
                    <a:srgbClr val="B2B2B2"/>
                  </a:solidFill>
                  <a:latin typeface="Symbol" panose="05050102010706020507" pitchFamily="18" charset="2"/>
                </a:rPr>
                <a:t>D</a:t>
              </a:r>
              <a:endParaRPr lang="en-US" altLang="hu-HU" b="0">
                <a:solidFill>
                  <a:srgbClr val="B2B2B2"/>
                </a:solidFill>
                <a:latin typeface="Symbol" panose="05050102010706020507" pitchFamily="18" charset="2"/>
              </a:endParaRPr>
            </a:p>
          </p:txBody>
        </p:sp>
      </p:grpSp>
      <p:sp>
        <p:nvSpPr>
          <p:cNvPr id="13345" name="Line 88"/>
          <p:cNvSpPr>
            <a:spLocks noChangeShapeType="1"/>
          </p:cNvSpPr>
          <p:nvPr/>
        </p:nvSpPr>
        <p:spPr bwMode="auto">
          <a:xfrm>
            <a:off x="5616575" y="1449388"/>
            <a:ext cx="0" cy="3671887"/>
          </a:xfrm>
          <a:prstGeom prst="line">
            <a:avLst/>
          </a:prstGeom>
          <a:noFill/>
          <a:ln w="12700">
            <a:solidFill>
              <a:srgbClr val="B2B2B2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6" name="Line 89"/>
          <p:cNvSpPr>
            <a:spLocks noChangeShapeType="1"/>
          </p:cNvSpPr>
          <p:nvPr/>
        </p:nvSpPr>
        <p:spPr bwMode="auto">
          <a:xfrm flipH="1">
            <a:off x="5400675" y="5121275"/>
            <a:ext cx="1366838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7" name="Rectangle 90"/>
          <p:cNvSpPr>
            <a:spLocks noChangeArrowheads="1"/>
          </p:cNvSpPr>
          <p:nvPr/>
        </p:nvSpPr>
        <p:spPr bwMode="auto">
          <a:xfrm>
            <a:off x="5148263" y="2057400"/>
            <a:ext cx="4778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b="0">
                <a:solidFill>
                  <a:srgbClr val="B2B2B2"/>
                </a:solidFill>
              </a:rPr>
              <a:t>H</a:t>
            </a:r>
            <a:endParaRPr lang="en-US" altLang="hu-HU" b="0">
              <a:solidFill>
                <a:srgbClr val="B2B2B2"/>
              </a:solidFill>
            </a:endParaRPr>
          </a:p>
        </p:txBody>
      </p:sp>
      <p:sp>
        <p:nvSpPr>
          <p:cNvPr id="13348" name="Rectangle 91"/>
          <p:cNvSpPr>
            <a:spLocks noChangeArrowheads="1"/>
          </p:cNvSpPr>
          <p:nvPr/>
        </p:nvSpPr>
        <p:spPr bwMode="auto">
          <a:xfrm>
            <a:off x="7056438" y="2960688"/>
            <a:ext cx="5222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b="0">
                <a:solidFill>
                  <a:srgbClr val="B2B2B2"/>
                </a:solidFill>
                <a:latin typeface="Huni_Quorum Medium BT" pitchFamily="34" charset="-18"/>
              </a:rPr>
              <a:t>&gt;</a:t>
            </a:r>
            <a:endParaRPr lang="en-US" altLang="hu-HU" b="0">
              <a:solidFill>
                <a:srgbClr val="B2B2B2"/>
              </a:solidFill>
              <a:latin typeface="Huni_Quorum Medium BT" pitchFamily="34" charset="-18"/>
            </a:endParaRPr>
          </a:p>
        </p:txBody>
      </p:sp>
      <p:grpSp>
        <p:nvGrpSpPr>
          <p:cNvPr id="13349" name="Group 96"/>
          <p:cNvGrpSpPr>
            <a:grpSpLocks/>
          </p:cNvGrpSpPr>
          <p:nvPr/>
        </p:nvGrpSpPr>
        <p:grpSpPr bwMode="auto">
          <a:xfrm>
            <a:off x="8459788" y="2781300"/>
            <a:ext cx="446087" cy="682625"/>
            <a:chOff x="2109" y="1344"/>
            <a:chExt cx="281" cy="430"/>
          </a:xfrm>
        </p:grpSpPr>
        <p:sp>
          <p:nvSpPr>
            <p:cNvPr id="13369" name="Line 93"/>
            <p:cNvSpPr>
              <a:spLocks noChangeShapeType="1"/>
            </p:cNvSpPr>
            <p:nvPr/>
          </p:nvSpPr>
          <p:spPr bwMode="auto">
            <a:xfrm>
              <a:off x="2109" y="1344"/>
              <a:ext cx="0" cy="430"/>
            </a:xfrm>
            <a:prstGeom prst="line">
              <a:avLst/>
            </a:prstGeom>
            <a:noFill/>
            <a:ln w="12700">
              <a:solidFill>
                <a:srgbClr val="B2B2B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70" name="Rectangle 94"/>
            <p:cNvSpPr>
              <a:spLocks noChangeArrowheads="1"/>
            </p:cNvSpPr>
            <p:nvPr/>
          </p:nvSpPr>
          <p:spPr bwMode="auto">
            <a:xfrm>
              <a:off x="2132" y="1366"/>
              <a:ext cx="25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b="0" dirty="0">
                  <a:solidFill>
                    <a:srgbClr val="B2B2B2"/>
                  </a:solidFill>
                </a:rPr>
                <a:t>g</a:t>
              </a:r>
              <a:endParaRPr lang="en-US" altLang="hu-HU" b="0" dirty="0">
                <a:solidFill>
                  <a:srgbClr val="B2B2B2"/>
                </a:solidFill>
              </a:endParaRPr>
            </a:p>
          </p:txBody>
        </p:sp>
        <p:sp>
          <p:nvSpPr>
            <p:cNvPr id="13371" name="Line 95"/>
            <p:cNvSpPr>
              <a:spLocks noChangeShapeType="1"/>
            </p:cNvSpPr>
            <p:nvPr/>
          </p:nvSpPr>
          <p:spPr bwMode="auto">
            <a:xfrm>
              <a:off x="2200" y="1729"/>
              <a:ext cx="136" cy="0"/>
            </a:xfrm>
            <a:prstGeom prst="line">
              <a:avLst/>
            </a:prstGeom>
            <a:noFill/>
            <a:ln w="19050">
              <a:solidFill>
                <a:srgbClr val="B2B2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350" name="Rectangle 97"/>
          <p:cNvSpPr>
            <a:spLocks noChangeArrowheads="1"/>
          </p:cNvSpPr>
          <p:nvPr/>
        </p:nvSpPr>
        <p:spPr bwMode="auto">
          <a:xfrm>
            <a:off x="5400675" y="5734050"/>
            <a:ext cx="7556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b="0" i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altLang="hu-HU" b="0" i="1" baseline="-250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hu-HU" b="0" i="1" baseline="-250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51" name="Rectangle 98"/>
          <p:cNvSpPr>
            <a:spLocks noChangeArrowheads="1"/>
          </p:cNvSpPr>
          <p:nvPr/>
        </p:nvSpPr>
        <p:spPr bwMode="auto">
          <a:xfrm>
            <a:off x="8061325" y="5729288"/>
            <a:ext cx="6508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b="0" i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altLang="hu-HU" b="0" i="1" baseline="-250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hu-HU" b="0" i="1" baseline="-250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52" name="Line 99"/>
          <p:cNvSpPr>
            <a:spLocks noChangeShapeType="1"/>
          </p:cNvSpPr>
          <p:nvPr/>
        </p:nvSpPr>
        <p:spPr bwMode="auto">
          <a:xfrm flipV="1">
            <a:off x="5832475" y="5157788"/>
            <a:ext cx="1008063" cy="684212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53" name="Line 100"/>
          <p:cNvSpPr>
            <a:spLocks noChangeShapeType="1"/>
          </p:cNvSpPr>
          <p:nvPr/>
        </p:nvSpPr>
        <p:spPr bwMode="auto">
          <a:xfrm flipH="1" flipV="1">
            <a:off x="7704138" y="5157788"/>
            <a:ext cx="431800" cy="684212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54" name="Rectangle 10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55" name="Rectangle 110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56" name="Text Box 111"/>
          <p:cNvSpPr txBox="1">
            <a:spLocks noChangeArrowheads="1"/>
          </p:cNvSpPr>
          <p:nvPr/>
        </p:nvSpPr>
        <p:spPr bwMode="auto">
          <a:xfrm>
            <a:off x="731838" y="1778000"/>
            <a:ext cx="4140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manométer egyensúlyi egyenlete: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i="1">
                <a:solidFill>
                  <a:schemeClr val="accent2"/>
                </a:solidFill>
                <a:latin typeface="Huni_Quorum Medium BT" pitchFamily="34" charset="-18"/>
              </a:rPr>
              <a:t>(hidrosztatika B és J pontok között)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3357" name="Rectangle 11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58" name="Rectangle 114"/>
          <p:cNvSpPr>
            <a:spLocks noChangeArrowheads="1"/>
          </p:cNvSpPr>
          <p:nvPr/>
        </p:nvSpPr>
        <p:spPr bwMode="auto">
          <a:xfrm>
            <a:off x="825500" y="4554861"/>
            <a:ext cx="32131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1400" b="0" dirty="0">
                <a:solidFill>
                  <a:schemeClr val="accent2"/>
                </a:solidFill>
                <a:latin typeface="Huni_Quorum Medium BT" pitchFamily="34" charset="-18"/>
              </a:rPr>
              <a:t>Egyszerűsíthető, ha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i="1" dirty="0" err="1">
                <a:solidFill>
                  <a:srgbClr val="FF0000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hu-HU" altLang="hu-HU" sz="1800" b="0" i="1" dirty="0">
                <a:solidFill>
                  <a:srgbClr val="FF0000"/>
                </a:solidFill>
                <a:latin typeface="Huni_Quorum Medium BT" pitchFamily="34" charset="-18"/>
              </a:rPr>
              <a:t> &lt;&lt;</a:t>
            </a:r>
            <a:r>
              <a:rPr lang="hu-HU" altLang="hu-HU" sz="1800" b="0" i="1" dirty="0" err="1">
                <a:solidFill>
                  <a:srgbClr val="FF0000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altLang="hu-HU" sz="1800" b="0" baseline="-25000" dirty="0">
                <a:solidFill>
                  <a:srgbClr val="FF0000"/>
                </a:solidFill>
                <a:latin typeface="Huni_Quorum Medium BT" pitchFamily="34" charset="-18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1400" b="0" dirty="0">
                <a:solidFill>
                  <a:schemeClr val="accent2"/>
                </a:solidFill>
                <a:latin typeface="Huni_Quorum Medium BT" pitchFamily="34" charset="-18"/>
              </a:rPr>
              <a:t>(pl. levegő közeg – víz mérőfolyadék)</a:t>
            </a:r>
            <a:r>
              <a:rPr lang="hu-HU" altLang="hu-HU" sz="1800" dirty="0">
                <a:latin typeface="Huni_Quorum Medium BT" pitchFamily="34" charset="-18"/>
              </a:rPr>
              <a:t> </a:t>
            </a:r>
          </a:p>
        </p:txBody>
      </p:sp>
      <p:sp>
        <p:nvSpPr>
          <p:cNvPr id="13359" name="Line 116"/>
          <p:cNvSpPr>
            <a:spLocks noChangeShapeType="1"/>
          </p:cNvSpPr>
          <p:nvPr/>
        </p:nvSpPr>
        <p:spPr bwMode="auto">
          <a:xfrm flipH="1">
            <a:off x="2431889" y="4079512"/>
            <a:ext cx="0" cy="49703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60" name="Rectangle 12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61" name="Rectangle 130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3362" name="Text Box 131"/>
          <p:cNvSpPr txBox="1">
            <a:spLocks noChangeArrowheads="1"/>
          </p:cNvSpPr>
          <p:nvPr/>
        </p:nvSpPr>
        <p:spPr bwMode="auto">
          <a:xfrm>
            <a:off x="539750" y="6273800"/>
            <a:ext cx="21955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Vegyük észre, hogy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3363" name="Rectangle 135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aphicFrame>
        <p:nvGraphicFramePr>
          <p:cNvPr id="13365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899984"/>
              </p:ext>
            </p:extLst>
          </p:nvPr>
        </p:nvGraphicFramePr>
        <p:xfrm>
          <a:off x="2114504" y="2618225"/>
          <a:ext cx="92794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7" name="Equation" r:id="rId7" imgW="533160" imgH="228600" progId="Equation.3">
                  <p:embed/>
                </p:oleObj>
              </mc:Choice>
              <mc:Fallback>
                <p:oleObj name="Equation" r:id="rId7" imgW="533160" imgH="228600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04" y="2618225"/>
                        <a:ext cx="927940" cy="3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6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765609"/>
              </p:ext>
            </p:extLst>
          </p:nvPr>
        </p:nvGraphicFramePr>
        <p:xfrm>
          <a:off x="1002443" y="2969189"/>
          <a:ext cx="5019718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" name="Equation" r:id="rId9" imgW="3060360" imgH="241200" progId="Equation.3">
                  <p:embed/>
                </p:oleObj>
              </mc:Choice>
              <mc:Fallback>
                <p:oleObj name="Equation" r:id="rId9" imgW="3060360" imgH="241200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2443" y="2969189"/>
                        <a:ext cx="5019718" cy="3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7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49036"/>
              </p:ext>
            </p:extLst>
          </p:nvPr>
        </p:nvGraphicFramePr>
        <p:xfrm>
          <a:off x="984928" y="3683512"/>
          <a:ext cx="268555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9" name="Equation" r:id="rId11" imgW="1638000" imgH="241200" progId="Equation.3">
                  <p:embed/>
                </p:oleObj>
              </mc:Choice>
              <mc:Fallback>
                <p:oleObj name="Equation" r:id="rId11" imgW="1638000" imgH="241200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928" y="3683512"/>
                        <a:ext cx="2685550" cy="3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8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668408"/>
              </p:ext>
            </p:extLst>
          </p:nvPr>
        </p:nvGraphicFramePr>
        <p:xfrm>
          <a:off x="955267" y="5739930"/>
          <a:ext cx="214253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0" name="Equation" r:id="rId13" imgW="1231560" imgH="228600" progId="Equation.3">
                  <p:embed/>
                </p:oleObj>
              </mc:Choice>
              <mc:Fallback>
                <p:oleObj name="Equation" r:id="rId13" imgW="1231560" imgH="22860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267" y="5739930"/>
                        <a:ext cx="2142539" cy="3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514995"/>
              </p:ext>
            </p:extLst>
          </p:nvPr>
        </p:nvGraphicFramePr>
        <p:xfrm>
          <a:off x="2620168" y="6275137"/>
          <a:ext cx="123825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1" name="Equation" r:id="rId15" imgW="711000" imgH="215640" progId="Equation.3">
                  <p:embed/>
                </p:oleObj>
              </mc:Choice>
              <mc:Fallback>
                <p:oleObj name="Equation" r:id="rId15" imgW="711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0168" y="6275137"/>
                        <a:ext cx="123825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34"/>
          <p:cNvGrpSpPr>
            <a:grpSpLocks/>
          </p:cNvGrpSpPr>
          <p:nvPr/>
        </p:nvGrpSpPr>
        <p:grpSpPr bwMode="auto">
          <a:xfrm>
            <a:off x="5616575" y="766763"/>
            <a:ext cx="3473450" cy="3598862"/>
            <a:chOff x="3538" y="483"/>
            <a:chExt cx="2188" cy="2267"/>
          </a:xfrm>
        </p:grpSpPr>
        <p:pic>
          <p:nvPicPr>
            <p:cNvPr id="15384" name="Picture 12" descr="u-csoves_manometer_konyv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" y="483"/>
              <a:ext cx="2188" cy="2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5" name="Rectangle 33"/>
            <p:cNvSpPr>
              <a:spLocks noChangeArrowheads="1"/>
            </p:cNvSpPr>
            <p:nvPr/>
          </p:nvSpPr>
          <p:spPr bwMode="auto">
            <a:xfrm>
              <a:off x="5261" y="145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b="0">
                  <a:solidFill>
                    <a:srgbClr val="B2B2B2"/>
                  </a:solidFill>
                  <a:latin typeface="Symbol" panose="05050102010706020507" pitchFamily="18" charset="2"/>
                </a:rPr>
                <a:t>D</a:t>
              </a:r>
              <a:endParaRPr lang="en-US" altLang="hu-HU" b="0">
                <a:solidFill>
                  <a:srgbClr val="B2B2B2"/>
                </a:solidFill>
                <a:latin typeface="Symbol" panose="05050102010706020507" pitchFamily="18" charset="2"/>
              </a:endParaRPr>
            </a:p>
          </p:txBody>
        </p:sp>
      </p:grpSp>
      <p:grpSp>
        <p:nvGrpSpPr>
          <p:cNvPr id="1536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538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5382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15383" name="Picture 5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ECD7E5A3-5042-4FDE-A76E-5FD33F3C1864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5366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nyomáskülönbség mérése / U-csöves manométer II.</a:t>
            </a:r>
          </a:p>
        </p:txBody>
      </p:sp>
      <p:sp>
        <p:nvSpPr>
          <p:cNvPr id="15368" name="Text Box 14"/>
          <p:cNvSpPr txBox="1">
            <a:spLocks noChangeArrowheads="1"/>
          </p:cNvSpPr>
          <p:nvPr/>
        </p:nvSpPr>
        <p:spPr bwMode="auto">
          <a:xfrm>
            <a:off x="900113" y="1700213"/>
            <a:ext cx="482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mérőfolyadékok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sűrűsége </a:t>
            </a:r>
            <a:r>
              <a:rPr lang="hu-HU" altLang="hu-HU" sz="1800" b="0" i="1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i="1" baseline="-25000">
                <a:solidFill>
                  <a:schemeClr val="accent2"/>
                </a:solidFill>
                <a:latin typeface="Huni_Quorum Medium BT" pitchFamily="34" charset="-18"/>
              </a:rPr>
              <a:t>m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(irányszámok)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5369" name="Text Box 15"/>
          <p:cNvSpPr txBox="1">
            <a:spLocks noChangeArrowheads="1"/>
          </p:cNvSpPr>
          <p:nvPr/>
        </p:nvSpPr>
        <p:spPr bwMode="auto">
          <a:xfrm>
            <a:off x="900113" y="6207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manométer egyensúlyi egyenlete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5370" name="Text Box 16"/>
          <p:cNvSpPr txBox="1">
            <a:spLocks noChangeArrowheads="1"/>
          </p:cNvSpPr>
          <p:nvPr/>
        </p:nvSpPr>
        <p:spPr bwMode="auto">
          <a:xfrm>
            <a:off x="827088" y="4005263"/>
            <a:ext cx="5905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nyomásközvetítő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közeg sűrűsége: </a:t>
            </a:r>
            <a:r>
              <a:rPr lang="hu-HU" altLang="hu-HU" sz="1800" b="0" i="1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i="1" baseline="-25000">
                <a:solidFill>
                  <a:schemeClr val="accent2"/>
                </a:solidFill>
                <a:latin typeface="Huni_Quorum Medium BT" pitchFamily="34" charset="-18"/>
              </a:rPr>
              <a:t>ny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(pl. levegő) 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5371" name="Text Box 22"/>
          <p:cNvSpPr txBox="1">
            <a:spLocks noChangeArrowheads="1"/>
          </p:cNvSpPr>
          <p:nvPr/>
        </p:nvSpPr>
        <p:spPr bwMode="auto">
          <a:xfrm>
            <a:off x="863600" y="5337175"/>
            <a:ext cx="62642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hu-HU" altLang="hu-HU" sz="1400" b="0" i="1" baseline="-25000">
                <a:solidFill>
                  <a:schemeClr val="accent2"/>
                </a:solidFill>
                <a:latin typeface="Huni_Quorum Medium BT" pitchFamily="34" charset="-18"/>
              </a:rPr>
              <a:t>0</a:t>
            </a: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 -  levegő nyomás, közel légköri nyomás [Pa] ~</a:t>
            </a:r>
            <a:r>
              <a:rPr lang="hu-HU" altLang="hu-HU" sz="1400" b="0" i="1">
                <a:solidFill>
                  <a:srgbClr val="FF0000"/>
                </a:solidFill>
                <a:latin typeface="Huni_Quorum Medium BT" pitchFamily="34" charset="-18"/>
              </a:rPr>
              <a:t>10</a:t>
            </a:r>
            <a:r>
              <a:rPr lang="hu-HU" altLang="hu-HU" sz="1400" b="0" i="1" baseline="30000">
                <a:solidFill>
                  <a:srgbClr val="FF0000"/>
                </a:solidFill>
                <a:latin typeface="Huni_Quorum Medium BT" pitchFamily="34" charset="-18"/>
              </a:rPr>
              <a:t>5</a:t>
            </a: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Pa</a:t>
            </a:r>
            <a:endParaRPr lang="hu-HU" altLang="hu-HU" sz="1400" b="0" i="1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5372" name="Text Box 23"/>
          <p:cNvSpPr txBox="1">
            <a:spLocks noChangeArrowheads="1"/>
          </p:cNvSpPr>
          <p:nvPr/>
        </p:nvSpPr>
        <p:spPr bwMode="auto">
          <a:xfrm>
            <a:off x="827088" y="5624513"/>
            <a:ext cx="5976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R -  a levegő specifikus gázállandója 287[J/kg/K]</a:t>
            </a:r>
            <a:endParaRPr lang="hu-HU" altLang="hu-HU" sz="1400" b="0" i="1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5373" name="Text Box 24"/>
          <p:cNvSpPr txBox="1">
            <a:spLocks noChangeArrowheads="1"/>
          </p:cNvSpPr>
          <p:nvPr/>
        </p:nvSpPr>
        <p:spPr bwMode="auto">
          <a:xfrm>
            <a:off x="792163" y="5913438"/>
            <a:ext cx="597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T -  légköri hőmérséklet [K] ~</a:t>
            </a:r>
            <a:r>
              <a:rPr lang="hu-HU" altLang="hu-HU" sz="1400" b="0" i="1">
                <a:solidFill>
                  <a:srgbClr val="FF0000"/>
                </a:solidFill>
                <a:latin typeface="Huni_Quorum Medium BT" pitchFamily="34" charset="-18"/>
              </a:rPr>
              <a:t>293</a:t>
            </a: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K=</a:t>
            </a:r>
            <a:r>
              <a:rPr lang="hu-HU" altLang="hu-HU" sz="1400" b="0" i="1">
                <a:solidFill>
                  <a:srgbClr val="FF0000"/>
                </a:solidFill>
                <a:latin typeface="Huni_Quorum Medium BT" pitchFamily="34" charset="-18"/>
              </a:rPr>
              <a:t>20</a:t>
            </a:r>
            <a:r>
              <a:rPr lang="hu-HU" altLang="hu-HU" sz="1400" b="0" i="1">
                <a:solidFill>
                  <a:schemeClr val="accent2"/>
                </a:solidFill>
                <a:latin typeface="Huni_Quorum Medium BT" pitchFamily="34" charset="-18"/>
              </a:rPr>
              <a:t>°C</a:t>
            </a:r>
            <a:endParaRPr lang="hu-HU" altLang="hu-HU" sz="1400" b="0" i="1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5374" name="Rectangle 2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5375" name="Rectangle 2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aphicFrame>
        <p:nvGraphicFramePr>
          <p:cNvPr id="15376" name="Object 26"/>
          <p:cNvGraphicFramePr>
            <a:graphicFrameLocks noChangeAspect="1"/>
          </p:cNvGraphicFramePr>
          <p:nvPr/>
        </p:nvGraphicFramePr>
        <p:xfrm>
          <a:off x="1403350" y="1160463"/>
          <a:ext cx="240665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6" name="Equation" r:id="rId7" imgW="2425700" imgH="355600" progId="Equation.3">
                  <p:embed/>
                </p:oleObj>
              </mc:Choice>
              <mc:Fallback>
                <p:oleObj name="Equation" r:id="rId7" imgW="2425700" imgH="355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160463"/>
                        <a:ext cx="2406650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7" name="Object 27"/>
          <p:cNvGraphicFramePr>
            <a:graphicFrameLocks noChangeAspect="1"/>
          </p:cNvGraphicFramePr>
          <p:nvPr/>
        </p:nvGraphicFramePr>
        <p:xfrm>
          <a:off x="2124075" y="3249613"/>
          <a:ext cx="177165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7" name="Equation" r:id="rId9" imgW="1854200" imgH="609600" progId="Equation.3">
                  <p:embed/>
                </p:oleObj>
              </mc:Choice>
              <mc:Fallback>
                <p:oleObj name="Equation" r:id="rId9" imgW="1854200" imgH="609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249613"/>
                        <a:ext cx="1771650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8" name="Object 28"/>
          <p:cNvGraphicFramePr>
            <a:graphicFrameLocks noChangeAspect="1"/>
          </p:cNvGraphicFramePr>
          <p:nvPr/>
        </p:nvGraphicFramePr>
        <p:xfrm>
          <a:off x="1079500" y="2565400"/>
          <a:ext cx="177641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8" name="Equation" r:id="rId11" imgW="1790700" imgH="609600" progId="Equation.3">
                  <p:embed/>
                </p:oleObj>
              </mc:Choice>
              <mc:Fallback>
                <p:oleObj name="Equation" r:id="rId11" imgW="1790700" imgH="6096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2565400"/>
                        <a:ext cx="1776413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9" name="Object 29"/>
          <p:cNvGraphicFramePr>
            <a:graphicFrameLocks noChangeAspect="1"/>
          </p:cNvGraphicFramePr>
          <p:nvPr/>
        </p:nvGraphicFramePr>
        <p:xfrm>
          <a:off x="3025775" y="2565400"/>
          <a:ext cx="16256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9" name="Equation" r:id="rId13" imgW="1638300" imgH="609600" progId="Equation.3">
                  <p:embed/>
                </p:oleObj>
              </mc:Choice>
              <mc:Fallback>
                <p:oleObj name="Equation" r:id="rId13" imgW="1638300" imgH="6096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5775" y="2565400"/>
                        <a:ext cx="16256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0" name="Object 30"/>
          <p:cNvGraphicFramePr>
            <a:graphicFrameLocks noChangeAspect="1"/>
          </p:cNvGraphicFramePr>
          <p:nvPr/>
        </p:nvGraphicFramePr>
        <p:xfrm>
          <a:off x="827088" y="4508500"/>
          <a:ext cx="255746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0" name="Equation" r:id="rId15" imgW="2578100" imgH="609600" progId="Equation.3">
                  <p:embed/>
                </p:oleObj>
              </mc:Choice>
              <mc:Fallback>
                <p:oleObj name="Equation" r:id="rId15" imgW="2578100" imgH="609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508500"/>
                        <a:ext cx="2557462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742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742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17424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1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1CE79F83-7520-44F3-B740-782B6504ECBA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741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U-csöves manométer pontossága III.</a:t>
            </a:r>
          </a:p>
        </p:txBody>
      </p:sp>
      <p:sp>
        <p:nvSpPr>
          <p:cNvPr id="17415" name="Rectangle 13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7416" name="Text Box 18"/>
          <p:cNvSpPr txBox="1">
            <a:spLocks noChangeArrowheads="1"/>
          </p:cNvSpPr>
          <p:nvPr/>
        </p:nvSpPr>
        <p:spPr bwMode="auto">
          <a:xfrm>
            <a:off x="792163" y="620713"/>
            <a:ext cx="4681537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Pl. a leolvasott érték: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pontossága ~1mm: Az abszolút hibája: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helyes érték felírása az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abszolút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hibával(!)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relatív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hibája: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7417" name="Text Box 31"/>
          <p:cNvSpPr txBox="1">
            <a:spLocks noChangeArrowheads="1"/>
          </p:cNvSpPr>
          <p:nvPr/>
        </p:nvSpPr>
        <p:spPr bwMode="auto">
          <a:xfrm>
            <a:off x="792163" y="3717925"/>
            <a:ext cx="5616575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u="sng">
                <a:solidFill>
                  <a:schemeClr val="accent2"/>
                </a:solidFill>
                <a:latin typeface="Huni_Quorum Medium BT" pitchFamily="34" charset="-18"/>
              </a:rPr>
              <a:t>Hátrányai: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Leolvasási hiba (kétszer olvassuk le)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Pontossága ~1mm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Kis nyomáskülönbségeknél nagy a relatív hiba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u="sng">
                <a:solidFill>
                  <a:schemeClr val="accent2"/>
                </a:solidFill>
                <a:latin typeface="Huni_Quorum Medium BT" pitchFamily="34" charset="-18"/>
              </a:rPr>
              <a:t>Előnye: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Megbízható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Nem igényel karbantartást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aphicFrame>
        <p:nvGraphicFramePr>
          <p:cNvPr id="17418" name="Object 17"/>
          <p:cNvGraphicFramePr>
            <a:graphicFrameLocks noChangeAspect="1"/>
          </p:cNvGraphicFramePr>
          <p:nvPr/>
        </p:nvGraphicFramePr>
        <p:xfrm>
          <a:off x="3305175" y="728663"/>
          <a:ext cx="1296988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7" name="Equation" r:id="rId6" imgW="1307532" imgH="253890" progId="Equation.3">
                  <p:embed/>
                </p:oleObj>
              </mc:Choice>
              <mc:Fallback>
                <p:oleObj name="Equation" r:id="rId6" imgW="1307532" imgH="25389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728663"/>
                        <a:ext cx="1296988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Object 18"/>
          <p:cNvGraphicFramePr>
            <a:graphicFrameLocks noChangeAspect="1"/>
          </p:cNvGraphicFramePr>
          <p:nvPr/>
        </p:nvGraphicFramePr>
        <p:xfrm>
          <a:off x="3298825" y="1484313"/>
          <a:ext cx="161290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8" name="Equation" r:id="rId8" imgW="1624895" imgH="317362" progId="Equation.3">
                  <p:embed/>
                </p:oleObj>
              </mc:Choice>
              <mc:Fallback>
                <p:oleObj name="Equation" r:id="rId8" imgW="1624895" imgH="317362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825" y="1484313"/>
                        <a:ext cx="161290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0" name="Object 19"/>
          <p:cNvGraphicFramePr>
            <a:graphicFrameLocks noChangeAspect="1"/>
          </p:cNvGraphicFramePr>
          <p:nvPr/>
        </p:nvGraphicFramePr>
        <p:xfrm>
          <a:off x="3265488" y="2335213"/>
          <a:ext cx="2066925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9" name="Equation" r:id="rId10" imgW="2082800" imgH="254000" progId="Equation.3">
                  <p:embed/>
                </p:oleObj>
              </mc:Choice>
              <mc:Fallback>
                <p:oleObj name="Equation" r:id="rId10" imgW="2082800" imgH="2540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2335213"/>
                        <a:ext cx="2066925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1" name="Object 20"/>
          <p:cNvGraphicFramePr>
            <a:graphicFrameLocks noChangeAspect="1"/>
          </p:cNvGraphicFramePr>
          <p:nvPr/>
        </p:nvGraphicFramePr>
        <p:xfrm>
          <a:off x="3270250" y="3033713"/>
          <a:ext cx="29749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0" name="Equation" r:id="rId12" imgW="2997200" imgH="609600" progId="Equation.3">
                  <p:embed/>
                </p:oleObj>
              </mc:Choice>
              <mc:Fallback>
                <p:oleObj name="Equation" r:id="rId12" imgW="2997200" imgH="609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0" y="3033713"/>
                        <a:ext cx="297497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6"/>
          <p:cNvGrpSpPr>
            <a:grpSpLocks/>
          </p:cNvGrpSpPr>
          <p:nvPr/>
        </p:nvGrpSpPr>
        <p:grpSpPr bwMode="auto">
          <a:xfrm>
            <a:off x="-36513" y="6461125"/>
            <a:ext cx="9144001" cy="396875"/>
            <a:chOff x="-23" y="4070"/>
            <a:chExt cx="5760" cy="250"/>
          </a:xfrm>
        </p:grpSpPr>
        <p:sp>
          <p:nvSpPr>
            <p:cNvPr id="19472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70E7D6E0-CB6C-4811-9FC8-08F82B0206DD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8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19473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19474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19459" name="Rectangle 10"/>
          <p:cNvSpPr>
            <a:spLocks noChangeArrowheads="1"/>
          </p:cNvSpPr>
          <p:nvPr/>
        </p:nvSpPr>
        <p:spPr bwMode="auto">
          <a:xfrm>
            <a:off x="755650" y="188913"/>
            <a:ext cx="8388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fordított U-csöves manométer</a:t>
            </a:r>
          </a:p>
        </p:txBody>
      </p:sp>
      <p:sp>
        <p:nvSpPr>
          <p:cNvPr id="19461" name="Text Box 15"/>
          <p:cNvSpPr txBox="1">
            <a:spLocks noChangeArrowheads="1"/>
          </p:cNvSpPr>
          <p:nvPr/>
        </p:nvSpPr>
        <p:spPr bwMode="auto">
          <a:xfrm>
            <a:off x="900113" y="6207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manométer egyensúlyi egyenlete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9462" name="Rectangle 21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9463" name="Rectangle 22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19464" name="Rectangle 23"/>
          <p:cNvSpPr>
            <a:spLocks noChangeArrowheads="1"/>
          </p:cNvSpPr>
          <p:nvPr/>
        </p:nvSpPr>
        <p:spPr bwMode="auto">
          <a:xfrm>
            <a:off x="0" y="3819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/>
          </a:p>
        </p:txBody>
      </p:sp>
      <p:pic>
        <p:nvPicPr>
          <p:cNvPr id="19465" name="Picture 27" descr="forditott_u-csoves_manometer_kony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765175"/>
            <a:ext cx="253682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6" name="Group 31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9469" name="Rectangle 32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9470" name="Rectangle 33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19471" name="Picture 34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7" name="Text Box 36"/>
          <p:cNvSpPr txBox="1">
            <a:spLocks noChangeArrowheads="1"/>
          </p:cNvSpPr>
          <p:nvPr/>
        </p:nvSpPr>
        <p:spPr bwMode="auto">
          <a:xfrm>
            <a:off x="900113" y="1665288"/>
            <a:ext cx="53641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Mivel általában folyadékkal (pl. víz) töltött vezetékekben mérjük a nyomáskülönbséget  fordított U-csöves manométerrel, így ha a „mérőfolyadék” ebben az esetben pl.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levegő, akkor a sűrűségviszony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(1.2/1000) miatt a -</a:t>
            </a:r>
            <a:r>
              <a:rPr lang="hu-HU" altLang="hu-HU" sz="1800" b="0" i="1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i="1" baseline="-25000">
                <a:solidFill>
                  <a:schemeClr val="accent2"/>
                </a:solidFill>
                <a:latin typeface="Huni_Quorum Medium BT" pitchFamily="34" charset="-18"/>
              </a:rPr>
              <a:t>l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elhagyható.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Előnye, hogy vizes rendszerekben alkalmazva, higany alkalmazása helyett levegő a mérőfolyadék,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így javul a mérés relatív hibája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! </a:t>
            </a:r>
          </a:p>
        </p:txBody>
      </p:sp>
      <p:graphicFrame>
        <p:nvGraphicFramePr>
          <p:cNvPr id="19468" name="Object 20"/>
          <p:cNvGraphicFramePr>
            <a:graphicFrameLocks noChangeAspect="1"/>
          </p:cNvGraphicFramePr>
          <p:nvPr/>
        </p:nvGraphicFramePr>
        <p:xfrm>
          <a:off x="1547813" y="1166813"/>
          <a:ext cx="25622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3" name="Equation" r:id="rId7" imgW="2565400" imgH="317500" progId="Equation.3">
                  <p:embed/>
                </p:oleObj>
              </mc:Choice>
              <mc:Fallback>
                <p:oleObj name="Equation" r:id="rId7" imgW="2565400" imgH="3175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166813"/>
                        <a:ext cx="2562225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3" descr="betz_kony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0713"/>
            <a:ext cx="410845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7" name="Group 6"/>
          <p:cNvGrpSpPr>
            <a:grpSpLocks/>
          </p:cNvGrpSpPr>
          <p:nvPr/>
        </p:nvGrpSpPr>
        <p:grpSpPr bwMode="auto">
          <a:xfrm>
            <a:off x="-36513" y="6461125"/>
            <a:ext cx="9144001" cy="396875"/>
            <a:chOff x="-23" y="4070"/>
            <a:chExt cx="5760" cy="250"/>
          </a:xfrm>
        </p:grpSpPr>
        <p:sp>
          <p:nvSpPr>
            <p:cNvPr id="21521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A3682A29-E55B-4387-BDF8-614F0FB16D79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9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1522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1523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1508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Betz-rendszerű mikromanométer</a:t>
            </a:r>
          </a:p>
        </p:txBody>
      </p:sp>
      <p:pic>
        <p:nvPicPr>
          <p:cNvPr id="21510" name="Picture 12" descr="M_Betz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2638425"/>
            <a:ext cx="3598862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 Box 14"/>
          <p:cNvSpPr txBox="1">
            <a:spLocks noChangeArrowheads="1"/>
          </p:cNvSpPr>
          <p:nvPr/>
        </p:nvSpPr>
        <p:spPr bwMode="auto">
          <a:xfrm>
            <a:off x="4176713" y="620713"/>
            <a:ext cx="482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A relatív hiba csökkentése optikai eszközökkel, így a pontosság növelhető.</a:t>
            </a:r>
            <a:endParaRPr lang="hu-HU" altLang="hu-HU" sz="1800" b="0" baseline="30000">
              <a:solidFill>
                <a:srgbClr val="FF0000"/>
              </a:solidFill>
              <a:latin typeface="Huni_Quorum Medium BT" pitchFamily="34" charset="-18"/>
            </a:endParaRPr>
          </a:p>
        </p:txBody>
      </p:sp>
      <p:sp>
        <p:nvSpPr>
          <p:cNvPr id="21512" name="Rectangle 21"/>
          <p:cNvSpPr>
            <a:spLocks noChangeArrowheads="1"/>
          </p:cNvSpPr>
          <p:nvPr/>
        </p:nvSpPr>
        <p:spPr bwMode="auto">
          <a:xfrm>
            <a:off x="4191000" y="1233488"/>
            <a:ext cx="44846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pontossága ~0,1mm: Az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abszolút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hibája:</a:t>
            </a:r>
          </a:p>
        </p:txBody>
      </p:sp>
      <p:sp>
        <p:nvSpPr>
          <p:cNvPr id="21513" name="Rectangle 22"/>
          <p:cNvSpPr>
            <a:spLocks noChangeArrowheads="1"/>
          </p:cNvSpPr>
          <p:nvPr/>
        </p:nvSpPr>
        <p:spPr bwMode="auto">
          <a:xfrm>
            <a:off x="4192588" y="1881188"/>
            <a:ext cx="1711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relatív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hibája: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21514" name="Rectangle 2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21515" name="Group 37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1518" name="Rectangle 38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1519" name="Rectangle 39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21520" name="Picture 40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1516" name="Object 20"/>
          <p:cNvGraphicFramePr>
            <a:graphicFrameLocks noChangeAspect="1"/>
          </p:cNvGraphicFramePr>
          <p:nvPr/>
        </p:nvGraphicFramePr>
        <p:xfrm>
          <a:off x="5903913" y="1592263"/>
          <a:ext cx="2286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0" name="Equation" r:id="rId8" imgW="2286000" imgH="279400" progId="Equation.3">
                  <p:embed/>
                </p:oleObj>
              </mc:Choice>
              <mc:Fallback>
                <p:oleObj name="Equation" r:id="rId8" imgW="2286000" imgH="279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3913" y="1592263"/>
                        <a:ext cx="22860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7" name="Object 21"/>
          <p:cNvGraphicFramePr>
            <a:graphicFrameLocks noChangeAspect="1"/>
          </p:cNvGraphicFramePr>
          <p:nvPr/>
        </p:nvGraphicFramePr>
        <p:xfrm>
          <a:off x="5940425" y="1916113"/>
          <a:ext cx="30607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1" name="Equation" r:id="rId10" imgW="3060700" imgH="609600" progId="Equation.3">
                  <p:embed/>
                </p:oleObj>
              </mc:Choice>
              <mc:Fallback>
                <p:oleObj name="Equation" r:id="rId10" imgW="3060700" imgH="609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1916113"/>
                        <a:ext cx="30607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6"/>
          <p:cNvGrpSpPr>
            <a:grpSpLocks/>
          </p:cNvGrpSpPr>
          <p:nvPr/>
        </p:nvGrpSpPr>
        <p:grpSpPr bwMode="auto">
          <a:xfrm>
            <a:off x="-36513" y="6461125"/>
            <a:ext cx="9144001" cy="396875"/>
            <a:chOff x="-23" y="4070"/>
            <a:chExt cx="5760" cy="250"/>
          </a:xfrm>
        </p:grpSpPr>
        <p:sp>
          <p:nvSpPr>
            <p:cNvPr id="23574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F9A17BA1-981D-414A-86C4-D1A908E64BB9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10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3575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3576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355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ferdecsöves mikromanométer</a:t>
            </a:r>
          </a:p>
        </p:txBody>
      </p:sp>
      <p:pic>
        <p:nvPicPr>
          <p:cNvPr id="23557" name="Picture 13" descr="M_fcsoves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708275"/>
            <a:ext cx="4652963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14"/>
          <p:cNvSpPr txBox="1">
            <a:spLocks noChangeArrowheads="1"/>
          </p:cNvSpPr>
          <p:nvPr/>
        </p:nvSpPr>
        <p:spPr bwMode="auto">
          <a:xfrm>
            <a:off x="792163" y="4941888"/>
            <a:ext cx="33480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Döntési szög függő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- </a:t>
            </a:r>
            <a:r>
              <a:rPr lang="hu-HU" altLang="hu-HU" sz="1800" b="0" i="1">
                <a:solidFill>
                  <a:schemeClr val="accent2"/>
                </a:solidFill>
                <a:latin typeface="Huni_Quorum Medium BT" pitchFamily="34" charset="-18"/>
              </a:rPr>
              <a:t>f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(</a:t>
            </a:r>
            <a:r>
              <a:rPr lang="hu-HU" altLang="hu-HU" sz="1800" b="0" i="1">
                <a:solidFill>
                  <a:schemeClr val="accent2"/>
                </a:solidFill>
                <a:latin typeface="Symbol" panose="05050102010706020507" pitchFamily="18" charset="2"/>
              </a:rPr>
              <a:t>a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) - változó</a:t>
            </a:r>
            <a:r>
              <a:rPr lang="hu-HU" altLang="hu-HU" sz="1800">
                <a:latin typeface="Huni_Quorum Medium BT" pitchFamily="34" charset="-18"/>
              </a:rPr>
              <a:t> 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relatív hiba jellemzi.</a:t>
            </a:r>
          </a:p>
        </p:txBody>
      </p:sp>
      <p:sp>
        <p:nvSpPr>
          <p:cNvPr id="23559" name="Rectangle 19"/>
          <p:cNvSpPr>
            <a:spLocks noChangeArrowheads="1"/>
          </p:cNvSpPr>
          <p:nvPr/>
        </p:nvSpPr>
        <p:spPr bwMode="auto">
          <a:xfrm>
            <a:off x="0" y="3038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23560" name="Text Box 24"/>
          <p:cNvSpPr txBox="1">
            <a:spLocks noChangeArrowheads="1"/>
          </p:cNvSpPr>
          <p:nvPr/>
        </p:nvSpPr>
        <p:spPr bwMode="auto">
          <a:xfrm>
            <a:off x="900113" y="6207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manométer egyensúly egyenlete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23561" name="Rectangle 26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23562" name="Group 33"/>
          <p:cNvGrpSpPr>
            <a:grpSpLocks/>
          </p:cNvGrpSpPr>
          <p:nvPr/>
        </p:nvGrpSpPr>
        <p:grpSpPr bwMode="auto">
          <a:xfrm>
            <a:off x="4643438" y="692150"/>
            <a:ext cx="3883025" cy="1800225"/>
            <a:chOff x="2925" y="436"/>
            <a:chExt cx="2446" cy="1134"/>
          </a:xfrm>
        </p:grpSpPr>
        <p:pic>
          <p:nvPicPr>
            <p:cNvPr id="23572" name="Picture 16" descr="ferdecsoves_manometer_konyv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36"/>
              <a:ext cx="2446" cy="1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3" name="Rectangle 32"/>
            <p:cNvSpPr>
              <a:spLocks noChangeArrowheads="1"/>
            </p:cNvSpPr>
            <p:nvPr/>
          </p:nvSpPr>
          <p:spPr bwMode="auto">
            <a:xfrm>
              <a:off x="3651" y="1022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rgbClr val="B2B2B2"/>
                  </a:solidFill>
                  <a:latin typeface="Symbol" panose="05050102010706020507" pitchFamily="18" charset="2"/>
                </a:rPr>
                <a:t>D</a:t>
              </a:r>
              <a:endParaRPr lang="en-US" altLang="hu-HU" sz="1800" b="0">
                <a:solidFill>
                  <a:srgbClr val="B2B2B2"/>
                </a:solidFill>
                <a:latin typeface="Symbol" panose="05050102010706020507" pitchFamily="18" charset="2"/>
              </a:endParaRPr>
            </a:p>
          </p:txBody>
        </p:sp>
      </p:grpSp>
      <p:sp>
        <p:nvSpPr>
          <p:cNvPr id="23563" name="Rectangle 34"/>
          <p:cNvSpPr>
            <a:spLocks noChangeArrowheads="1"/>
          </p:cNvSpPr>
          <p:nvPr/>
        </p:nvSpPr>
        <p:spPr bwMode="auto">
          <a:xfrm>
            <a:off x="952500" y="2203450"/>
            <a:ext cx="29051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Pontosság: </a:t>
            </a:r>
            <a:r>
              <a:rPr lang="hu-HU" altLang="hu-HU" sz="1800" b="0" i="1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hu-HU" altLang="hu-HU" sz="1800" b="0" i="1">
                <a:solidFill>
                  <a:schemeClr val="accent2"/>
                </a:solidFill>
                <a:latin typeface="Huni_Quorum Medium BT" pitchFamily="34" charset="-18"/>
              </a:rPr>
              <a:t>L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~±1mm,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Relatív hiba </a:t>
            </a:r>
            <a:r>
              <a:rPr lang="hu-HU" altLang="hu-HU" sz="1800" b="0" i="1">
                <a:solidFill>
                  <a:schemeClr val="accent2"/>
                </a:solidFill>
                <a:latin typeface="Symbol" panose="05050102010706020507" pitchFamily="18" charset="2"/>
              </a:rPr>
              <a:t>a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=30° esetén:</a:t>
            </a:r>
          </a:p>
        </p:txBody>
      </p:sp>
      <p:sp>
        <p:nvSpPr>
          <p:cNvPr id="23564" name="Rectangle 3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23565" name="Group 40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569" name="Rectangle 41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3570" name="Rectangle 42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23571" name="Picture 43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3566" name="Object 25"/>
          <p:cNvGraphicFramePr>
            <a:graphicFrameLocks noChangeAspect="1"/>
          </p:cNvGraphicFramePr>
          <p:nvPr/>
        </p:nvGraphicFramePr>
        <p:xfrm>
          <a:off x="1655763" y="1052513"/>
          <a:ext cx="2133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1" name="Equation" r:id="rId8" imgW="2132674" imgH="317362" progId="Equation.3">
                  <p:embed/>
                </p:oleObj>
              </mc:Choice>
              <mc:Fallback>
                <p:oleObj name="Equation" r:id="rId8" imgW="2132674" imgH="317362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763" y="1052513"/>
                        <a:ext cx="21336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26"/>
          <p:cNvGraphicFramePr>
            <a:graphicFrameLocks noChangeAspect="1"/>
          </p:cNvGraphicFramePr>
          <p:nvPr/>
        </p:nvGraphicFramePr>
        <p:xfrm>
          <a:off x="2087563" y="1520825"/>
          <a:ext cx="14224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2" name="Equation" r:id="rId10" imgW="1422400" imgH="254000" progId="Equation.3">
                  <p:embed/>
                </p:oleObj>
              </mc:Choice>
              <mc:Fallback>
                <p:oleObj name="Equation" r:id="rId10" imgW="1422400" imgH="2540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1520825"/>
                        <a:ext cx="14224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27"/>
          <p:cNvGraphicFramePr>
            <a:graphicFrameLocks noChangeAspect="1"/>
          </p:cNvGraphicFramePr>
          <p:nvPr/>
        </p:nvGraphicFramePr>
        <p:xfrm>
          <a:off x="647700" y="3284538"/>
          <a:ext cx="3632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3" name="Equation" r:id="rId12" imgW="3632200" imgH="927100" progId="Equation.3">
                  <p:embed/>
                </p:oleObj>
              </mc:Choice>
              <mc:Fallback>
                <p:oleObj name="Equation" r:id="rId12" imgW="3632200" imgH="9271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284538"/>
                        <a:ext cx="36322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25612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7EFDC12A-61DC-473D-B533-DDCBDDA6D439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11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5613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5614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560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görbecsöves mikromanométer</a:t>
            </a:r>
          </a:p>
        </p:txBody>
      </p:sp>
      <p:pic>
        <p:nvPicPr>
          <p:cNvPr id="25605" name="Picture 13" descr="M_gcsoves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600325"/>
            <a:ext cx="4986337" cy="373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4" descr="M_gcsoves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62413"/>
            <a:ext cx="3187700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15"/>
          <p:cNvSpPr txBox="1">
            <a:spLocks noChangeArrowheads="1"/>
          </p:cNvSpPr>
          <p:nvPr/>
        </p:nvSpPr>
        <p:spPr bwMode="auto">
          <a:xfrm>
            <a:off x="900113" y="669466"/>
            <a:ext cx="280779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Állandó relatív hiba és </a:t>
            </a:r>
            <a:r>
              <a:rPr lang="hu-HU" altLang="hu-HU" sz="1800" b="0" dirty="0">
                <a:solidFill>
                  <a:srgbClr val="FF0000"/>
                </a:solidFill>
                <a:latin typeface="Huni_Quorum Medium BT" pitchFamily="34" charset="-18"/>
              </a:rPr>
              <a:t>nem lineáris skála jellemzi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.</a:t>
            </a:r>
            <a:endParaRPr lang="hu-HU" altLang="hu-HU" sz="1800" b="0" baseline="3000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pSp>
        <p:nvGrpSpPr>
          <p:cNvPr id="25608" name="Group 16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5609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5610" name="Rectangle 18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25611" name="Picture 19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308100"/>
            <a:ext cx="7985125" cy="532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27659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E0B54B98-4D66-40F5-AB1C-3942E4106F07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12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7660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7661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7652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görbecsöves mikromanométer</a:t>
            </a:r>
          </a:p>
        </p:txBody>
      </p:sp>
      <p:sp>
        <p:nvSpPr>
          <p:cNvPr id="27654" name="Text Box 15"/>
          <p:cNvSpPr txBox="1">
            <a:spLocks noChangeArrowheads="1"/>
          </p:cNvSpPr>
          <p:nvPr/>
        </p:nvSpPr>
        <p:spPr bwMode="auto">
          <a:xfrm>
            <a:off x="900113" y="692150"/>
            <a:ext cx="3095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Állandó relatív hiba és nem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lineáris skála jellemzi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.</a:t>
            </a:r>
            <a:endParaRPr lang="hu-HU" altLang="hu-HU" sz="1800" b="0" baseline="30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pSp>
        <p:nvGrpSpPr>
          <p:cNvPr id="27655" name="Group 16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7656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7657" name="Rectangle 18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27658" name="Picture 19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971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971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29712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699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DCDFB3E8-80E4-4FD9-AB6C-52179E95D34E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29700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2970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EMB-001 digitális nyomásmérő</a:t>
            </a:r>
          </a:p>
        </p:txBody>
      </p:sp>
      <p:pic>
        <p:nvPicPr>
          <p:cNvPr id="29703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2997200"/>
            <a:ext cx="31575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Rectangle 17"/>
          <p:cNvSpPr>
            <a:spLocks noChangeArrowheads="1"/>
          </p:cNvSpPr>
          <p:nvPr/>
        </p:nvSpPr>
        <p:spPr bwMode="auto">
          <a:xfrm>
            <a:off x="876300" y="757238"/>
            <a:ext cx="7691438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Mérés során használandó gombok listája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Be/kikapcsolása 			Zöld gombbal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Gyári kalibráció visszaállítása	„0” majd a „STR Nr” (javasolt)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Mérési csatornák váltása 		„CH I/II”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0 Pa beállítása			„0 Pa”</a:t>
            </a: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Átlagolási id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ő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váltása (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  <a:cs typeface="Times New Roman" panose="02020603050405020304" pitchFamily="18" charset="0"/>
              </a:rPr>
              <a:t>1/3/15s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)	„Fast / Medium / Slow”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(F / M / S)</a:t>
            </a:r>
          </a:p>
        </p:txBody>
      </p:sp>
      <p:sp>
        <p:nvSpPr>
          <p:cNvPr id="29705" name="Rectangle 18"/>
          <p:cNvSpPr>
            <a:spLocks noChangeArrowheads="1"/>
          </p:cNvSpPr>
          <p:nvPr/>
        </p:nvSpPr>
        <p:spPr bwMode="auto">
          <a:xfrm>
            <a:off x="971550" y="2997200"/>
            <a:ext cx="226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mérési tartomány: 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aphicFrame>
        <p:nvGraphicFramePr>
          <p:cNvPr id="29706" name="Object 19"/>
          <p:cNvGraphicFramePr>
            <a:graphicFrameLocks noChangeAspect="1"/>
          </p:cNvGraphicFramePr>
          <p:nvPr/>
        </p:nvGraphicFramePr>
        <p:xfrm>
          <a:off x="3132138" y="3454400"/>
          <a:ext cx="1225550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9" name="Equation" r:id="rId7" imgW="736600" imgH="203200" progId="Equation.DSMT4">
                  <p:embed/>
                </p:oleObj>
              </mc:Choice>
              <mc:Fallback>
                <p:oleObj name="Equation" r:id="rId7" imgW="736600" imgH="2032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454400"/>
                        <a:ext cx="1225550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7" name="Object 21"/>
          <p:cNvGraphicFramePr>
            <a:graphicFrameLocks noChangeAspect="1"/>
          </p:cNvGraphicFramePr>
          <p:nvPr/>
        </p:nvGraphicFramePr>
        <p:xfrm>
          <a:off x="3203575" y="3019425"/>
          <a:ext cx="17430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0" name="Equation" r:id="rId9" imgW="1028254" imgH="203112" progId="Equation.DSMT4">
                  <p:embed/>
                </p:oleObj>
              </mc:Choice>
              <mc:Fallback>
                <p:oleObj name="Equation" r:id="rId9" imgW="1028254" imgH="20311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3019425"/>
                        <a:ext cx="1743075" cy="33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8" name="Rectangle 23"/>
          <p:cNvSpPr>
            <a:spLocks noChangeArrowheads="1"/>
          </p:cNvSpPr>
          <p:nvPr/>
        </p:nvSpPr>
        <p:spPr bwMode="auto">
          <a:xfrm>
            <a:off x="971550" y="3429000"/>
            <a:ext cx="170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mérési hiba: 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pic>
        <p:nvPicPr>
          <p:cNvPr id="29709" name="Picture 24" descr="EMB-00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4021138"/>
            <a:ext cx="42608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175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175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175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74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29FD2B47-92A2-417B-BEF5-3CE66F2F9D50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3174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3174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Δ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 mérés / Mérőfurat kialakítás</a:t>
            </a:r>
          </a:p>
        </p:txBody>
      </p:sp>
      <p:pic>
        <p:nvPicPr>
          <p:cNvPr id="3175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249613"/>
            <a:ext cx="7739063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Rectangle 17"/>
          <p:cNvSpPr>
            <a:spLocks noChangeArrowheads="1"/>
          </p:cNvSpPr>
          <p:nvPr/>
        </p:nvSpPr>
        <p:spPr bwMode="auto">
          <a:xfrm>
            <a:off x="1246188" y="1633538"/>
            <a:ext cx="60198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Nyomásmérés esetén párhuzamos, egyenes áramvonalakra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merőlegesen nem változik a nyomás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(Euler egyenlet normál irányú komponense)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29705" name="Rectangle 17"/>
          <p:cNvSpPr>
            <a:spLocks noChangeArrowheads="1"/>
          </p:cNvSpPr>
          <p:nvPr/>
        </p:nvSpPr>
        <p:spPr bwMode="auto">
          <a:xfrm>
            <a:off x="3684588" y="5367338"/>
            <a:ext cx="13589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FontTx/>
              <a:buAutoNum type="alphaLcParenR"/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anose="020E0603030505020404" pitchFamily="34" charset="-18"/>
                <a:cs typeface="Times New Roman" panose="02020603050405020304" pitchFamily="18" charset="0"/>
              </a:rPr>
              <a:t>Helyes 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anose="020E0603030505020404" pitchFamily="34" charset="-18"/>
                <a:cs typeface="Times New Roman" panose="02020603050405020304" pitchFamily="18" charset="0"/>
              </a:rPr>
              <a:t>b). c) Hibás</a:t>
            </a:r>
            <a:endParaRPr lang="hu-HU" altLang="hu-HU" sz="1800" b="0" dirty="0" smtClean="0">
              <a:solidFill>
                <a:schemeClr val="accent2"/>
              </a:solidFill>
              <a:latin typeface="Huni_Quorum Medium BT" panose="020E0603030505020404" pitchFamily="34" charset="-18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3802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F4500CB5-7A8E-44CB-90F9-275770D39122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15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3803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3804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379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Sebességmérés (nyomás alapon)</a:t>
            </a:r>
            <a:endParaRPr lang="hu-HU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3797" name="Text Box 15"/>
          <p:cNvSpPr txBox="1">
            <a:spLocks noChangeArrowheads="1"/>
          </p:cNvSpPr>
          <p:nvPr/>
        </p:nvSpPr>
        <p:spPr bwMode="auto">
          <a:xfrm>
            <a:off x="971550" y="873125"/>
            <a:ext cx="7848600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  <a:buNone/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Eszközei: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Pitot-cső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</a:rPr>
              <a:t>Prandtl-cső</a:t>
            </a:r>
            <a:endParaRPr lang="hu-HU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endParaRPr lang="hu-HU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Elméleti háttér: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veszteségmentes Bernoulli-egyenlet egyszerű alakja:</a:t>
            </a:r>
          </a:p>
          <a:p>
            <a:pPr eaLnBrk="1" hangingPunct="1">
              <a:spcBef>
                <a:spcPct val="50000"/>
              </a:spcBef>
            </a:pP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endParaRPr lang="hu-HU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Ha 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u-HU" altLang="hu-HU" sz="1800" b="0" i="1" baseline="-25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altLang="hu-HU" sz="1800" b="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u-HU" altLang="hu-HU" sz="1800" b="0" i="1" baseline="-25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és 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altLang="hu-HU" sz="1800" b="0" i="1" baseline="-25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altLang="hu-HU" sz="1800" b="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endParaRPr lang="hu-HU" altLang="hu-HU" sz="1800" b="0" dirty="0" smtClean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pSp>
        <p:nvGrpSpPr>
          <p:cNvPr id="33798" name="Group 17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3799" name="Rectangle 18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3800" name="Rectangle 19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3801" name="Picture 20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4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070025"/>
              </p:ext>
            </p:extLst>
          </p:nvPr>
        </p:nvGraphicFramePr>
        <p:xfrm>
          <a:off x="1390649" y="3221038"/>
          <a:ext cx="39147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3" name="Equation" r:id="rId6" imgW="2387520" imgH="393480" progId="Equation.3">
                  <p:embed/>
                </p:oleObj>
              </mc:Choice>
              <mc:Fallback>
                <p:oleObj name="Equation" r:id="rId6" imgW="2387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49" y="3221038"/>
                        <a:ext cx="39147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307984"/>
              </p:ext>
            </p:extLst>
          </p:nvPr>
        </p:nvGraphicFramePr>
        <p:xfrm>
          <a:off x="1390649" y="4646978"/>
          <a:ext cx="1790700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" name="Equation" r:id="rId8" imgW="1091880" imgH="888840" progId="Equation.3">
                  <p:embed/>
                </p:oleObj>
              </mc:Choice>
              <mc:Fallback>
                <p:oleObj name="Equation" r:id="rId8" imgW="10918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49" y="4646978"/>
                        <a:ext cx="1790700" cy="146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Jobb oldali kapcsos zárójel 2"/>
          <p:cNvSpPr/>
          <p:nvPr/>
        </p:nvSpPr>
        <p:spPr bwMode="auto">
          <a:xfrm rot="5400000">
            <a:off x="4866740" y="3507404"/>
            <a:ext cx="202680" cy="722669"/>
          </a:xfrm>
          <a:prstGeom prst="rightBrac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uni_Quorum Medium BT" pitchFamily="34" charset="-18"/>
            </a:endParaRPr>
          </a:p>
        </p:txBody>
      </p:sp>
      <p:sp>
        <p:nvSpPr>
          <p:cNvPr id="19" name="Jobb oldali kapcsos zárójel 18"/>
          <p:cNvSpPr/>
          <p:nvPr/>
        </p:nvSpPr>
        <p:spPr bwMode="auto">
          <a:xfrm rot="5400000">
            <a:off x="2718674" y="3491548"/>
            <a:ext cx="202680" cy="722669"/>
          </a:xfrm>
          <a:prstGeom prst="rightBrac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uni_Quorum Medium BT" pitchFamily="34" charset="-18"/>
            </a:endParaRPr>
          </a:p>
        </p:txBody>
      </p:sp>
      <p:cxnSp>
        <p:nvCxnSpPr>
          <p:cNvPr id="11" name="Egyenes összekötő nyíllal 10"/>
          <p:cNvCxnSpPr/>
          <p:nvPr/>
        </p:nvCxnSpPr>
        <p:spPr bwMode="auto">
          <a:xfrm flipH="1" flipV="1">
            <a:off x="2801144" y="3970080"/>
            <a:ext cx="1050776" cy="6072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Egyenes összekötő nyíllal 28"/>
          <p:cNvCxnSpPr>
            <a:endCxn id="3" idx="1"/>
          </p:cNvCxnSpPr>
          <p:nvPr/>
        </p:nvCxnSpPr>
        <p:spPr bwMode="auto">
          <a:xfrm flipV="1">
            <a:off x="4658566" y="3970079"/>
            <a:ext cx="309514" cy="6072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3607790" y="4476010"/>
            <a:ext cx="52197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1800" b="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altLang="hu-HU" sz="1800" b="0" i="1" baseline="-25000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hu-HU" altLang="hu-HU" sz="1800" b="0" i="1" baseline="-25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és </a:t>
            </a:r>
            <a:r>
              <a:rPr lang="hu-HU" altLang="hu-HU" sz="1800" b="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altLang="hu-HU" sz="1800" b="0" i="1" baseline="-25000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hu-HU" altLang="hu-HU" sz="1800" b="0" i="1" baseline="-25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(az 1-es és 2-es pont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beli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cs typeface="Times New Roman" panose="02020603050405020304" pitchFamily="18" charset="0"/>
              </a:rPr>
              <a:t> dinamikus nyomások)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0" y="144463"/>
            <a:ext cx="644525" cy="644525"/>
            <a:chOff x="0" y="0"/>
            <a:chExt cx="521" cy="4320"/>
          </a:xfrm>
        </p:grpSpPr>
        <p:sp>
          <p:nvSpPr>
            <p:cNvPr id="3586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586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5866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5861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A2136DA7-468F-4B8F-B22B-713067B7508A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16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5862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5863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5844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Sebességmérés / Pitot-cső</a:t>
            </a:r>
          </a:p>
        </p:txBody>
      </p:sp>
      <p:sp>
        <p:nvSpPr>
          <p:cNvPr id="35846" name="Text Box 12"/>
          <p:cNvSpPr txBox="1">
            <a:spLocks noChangeArrowheads="1"/>
          </p:cNvSpPr>
          <p:nvPr/>
        </p:nvSpPr>
        <p:spPr bwMode="auto">
          <a:xfrm>
            <a:off x="971550" y="576263"/>
            <a:ext cx="7848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Pitot, Henri (1695-1771), francia mérnök.</a:t>
            </a:r>
          </a:p>
        </p:txBody>
      </p:sp>
      <p:pic>
        <p:nvPicPr>
          <p:cNvPr id="35847" name="Picture 13" descr="Pitot_köny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341438"/>
            <a:ext cx="3382963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Rectangle 1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35849" name="Text Box 16"/>
          <p:cNvSpPr txBox="1">
            <a:spLocks noChangeArrowheads="1"/>
          </p:cNvSpPr>
          <p:nvPr/>
        </p:nvSpPr>
        <p:spPr bwMode="auto">
          <a:xfrm>
            <a:off x="971550" y="1196975"/>
            <a:ext cx="784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dinamikus nyomás meghatározása:</a:t>
            </a:r>
          </a:p>
        </p:txBody>
      </p:sp>
      <p:sp>
        <p:nvSpPr>
          <p:cNvPr id="35850" name="Text Box 17"/>
          <p:cNvSpPr txBox="1">
            <a:spLocks noChangeArrowheads="1"/>
          </p:cNvSpPr>
          <p:nvPr/>
        </p:nvSpPr>
        <p:spPr bwMode="auto">
          <a:xfrm>
            <a:off x="935038" y="2384425"/>
            <a:ext cx="50419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ö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	a megállított közeg nyomása (össznyomás)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st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 áramlással párhuzamos falra ható nyomás (statikus nyomás)</a:t>
            </a:r>
          </a:p>
        </p:txBody>
      </p:sp>
      <p:sp>
        <p:nvSpPr>
          <p:cNvPr id="35851" name="Rectangle 19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35852" name="Group 20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5858" name="Rectangle 21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5859" name="Rectangle 22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5860" name="Picture 23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853" name="AutoShape 24"/>
          <p:cNvSpPr>
            <a:spLocks noChangeArrowheads="1"/>
          </p:cNvSpPr>
          <p:nvPr/>
        </p:nvSpPr>
        <p:spPr bwMode="auto">
          <a:xfrm>
            <a:off x="7848600" y="173672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35854" name="Object 25"/>
          <p:cNvGraphicFramePr>
            <a:graphicFrameLocks noChangeAspect="1"/>
          </p:cNvGraphicFramePr>
          <p:nvPr/>
        </p:nvGraphicFramePr>
        <p:xfrm>
          <a:off x="2339975" y="1881188"/>
          <a:ext cx="1371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1" name="Equation" r:id="rId8" imgW="1371600" imgH="330200" progId="Equation.3">
                  <p:embed/>
                </p:oleObj>
              </mc:Choice>
              <mc:Fallback>
                <p:oleObj name="Equation" r:id="rId8" imgW="1371600" imgH="3302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881188"/>
                        <a:ext cx="1371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5" name="Object 26"/>
          <p:cNvGraphicFramePr>
            <a:graphicFrameLocks noChangeAspect="1"/>
          </p:cNvGraphicFramePr>
          <p:nvPr/>
        </p:nvGraphicFramePr>
        <p:xfrm>
          <a:off x="2303463" y="3573463"/>
          <a:ext cx="1358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2" name="Equation" r:id="rId10" imgW="1358310" imgH="634725" progId="Equation.3">
                  <p:embed/>
                </p:oleObj>
              </mc:Choice>
              <mc:Fallback>
                <p:oleObj name="Equation" r:id="rId10" imgW="1358310" imgH="634725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3573463"/>
                        <a:ext cx="13589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6" name="Text Box 17"/>
          <p:cNvSpPr txBox="1">
            <a:spLocks noChangeArrowheads="1"/>
          </p:cNvSpPr>
          <p:nvPr/>
        </p:nvSpPr>
        <p:spPr bwMode="auto">
          <a:xfrm>
            <a:off x="827088" y="4437063"/>
            <a:ext cx="4105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sebesség meghatározása:</a:t>
            </a:r>
          </a:p>
        </p:txBody>
      </p:sp>
      <p:graphicFrame>
        <p:nvGraphicFramePr>
          <p:cNvPr id="35857" name="Object 27"/>
          <p:cNvGraphicFramePr>
            <a:graphicFrameLocks noChangeAspect="1"/>
          </p:cNvGraphicFramePr>
          <p:nvPr/>
        </p:nvGraphicFramePr>
        <p:xfrm>
          <a:off x="2447925" y="4976813"/>
          <a:ext cx="1447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3" name="Equation" r:id="rId12" imgW="1447800" imgH="736600" progId="Equation.3">
                  <p:embed/>
                </p:oleObj>
              </mc:Choice>
              <mc:Fallback>
                <p:oleObj name="Equation" r:id="rId12" imgW="1447800" imgH="736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5" y="4976813"/>
                        <a:ext cx="14478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0" y="144463"/>
            <a:ext cx="644525" cy="644525"/>
            <a:chOff x="0" y="0"/>
            <a:chExt cx="521" cy="4320"/>
          </a:xfrm>
        </p:grpSpPr>
        <p:sp>
          <p:nvSpPr>
            <p:cNvPr id="3790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790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7908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891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37903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C4FF721B-4896-4657-8492-F62DED20806A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17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37904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37905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37892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Sebességmérés / Prandtl -cső</a:t>
            </a:r>
          </a:p>
        </p:txBody>
      </p:sp>
      <p:sp>
        <p:nvSpPr>
          <p:cNvPr id="37894" name="Text Box 13"/>
          <p:cNvSpPr txBox="1">
            <a:spLocks noChangeArrowheads="1"/>
          </p:cNvSpPr>
          <p:nvPr/>
        </p:nvSpPr>
        <p:spPr bwMode="auto">
          <a:xfrm>
            <a:off x="971550" y="576263"/>
            <a:ext cx="7848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Prandtl, Ludwig von (1875-1953), német áramlástan kutató.</a:t>
            </a:r>
          </a:p>
        </p:txBody>
      </p:sp>
      <p:pic>
        <p:nvPicPr>
          <p:cNvPr id="37895" name="Picture 14" descr="M_Prandtl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2" b="22992"/>
          <a:stretch>
            <a:fillRect/>
          </a:stretch>
        </p:blipFill>
        <p:spPr bwMode="auto">
          <a:xfrm>
            <a:off x="1258888" y="3740150"/>
            <a:ext cx="6911975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7" descr="Prandtl_köny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270000"/>
            <a:ext cx="661035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7" name="Group 18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7900" name="Rectangle 19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7901" name="Rectangle 20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7902" name="Picture 21" descr="ARAMLASTAN_TSZ_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898" name="AutoShape 22"/>
          <p:cNvSpPr>
            <a:spLocks noChangeArrowheads="1"/>
          </p:cNvSpPr>
          <p:nvPr/>
        </p:nvSpPr>
        <p:spPr bwMode="auto">
          <a:xfrm>
            <a:off x="142875" y="2097088"/>
            <a:ext cx="863600" cy="2873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7899" name="Téglalap 1"/>
          <p:cNvSpPr>
            <a:spLocks noChangeArrowheads="1"/>
          </p:cNvSpPr>
          <p:nvPr/>
        </p:nvSpPr>
        <p:spPr bwMode="auto">
          <a:xfrm>
            <a:off x="989013" y="1012825"/>
            <a:ext cx="6675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H</a:t>
            </a:r>
            <a:r>
              <a:rPr lang="en-GB" altLang="hu-HU" sz="1800" b="0">
                <a:solidFill>
                  <a:schemeClr val="accent2"/>
                </a:solidFill>
                <a:latin typeface="Huni_Quorum Medium BT" pitchFamily="34" charset="-18"/>
              </a:rPr>
              <a:t>a a statikus nyomás az áramlási térben pontról pontra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.</a:t>
            </a:r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994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994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3994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939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586EC0A3-E1DA-401A-B5DA-379F505480B3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39940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3994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Térfogatáram-mérés</a:t>
            </a:r>
          </a:p>
        </p:txBody>
      </p:sp>
      <p:sp>
        <p:nvSpPr>
          <p:cNvPr id="39943" name="Text Box 12"/>
          <p:cNvSpPr txBox="1">
            <a:spLocks noChangeArrowheads="1"/>
          </p:cNvSpPr>
          <p:nvPr/>
        </p:nvSpPr>
        <p:spPr bwMode="auto">
          <a:xfrm>
            <a:off x="971550" y="800100"/>
            <a:ext cx="7848600" cy="604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Térfogatáram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definíció:</a:t>
            </a: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Adott felületen egységnyi idő alatt kilépő térfogat. Mérése nagy gyakorlati fontossággal bír, mivel általában elszámolás, szabályzás alapját jelenti </a:t>
            </a:r>
            <a:b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</a:b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(pl.: vízdíj, üzemanyag, stb.) 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Jele: </a:t>
            </a:r>
            <a:r>
              <a:rPr lang="hu-HU" altLang="hu-HU" sz="1800" b="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hu-HU" altLang="hu-HU" sz="1800" b="0" i="1" baseline="-25000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Huni_Quorum Medium BT" pitchFamily="34" charset="-18"/>
              </a:rPr>
              <a:t>,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mértékegysége: 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Huni_Quorum Medium BT" pitchFamily="34" charset="-18"/>
              </a:rPr>
              <a:t>térfogat / időegység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(pl.: 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altLang="hu-HU" sz="1800" b="0" i="1" baseline="30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/s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Huni_Quorum Medium BT" pitchFamily="34" charset="-18"/>
              </a:rPr>
              <a:t>)</a:t>
            </a:r>
            <a:endParaRPr lang="hu-HU" altLang="hu-HU" sz="1800" b="0" i="1" dirty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Pontonkénti sebességmérésen alapuló módszer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Nem kör keresztmetszetű vezetékek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Kör keresztmetszetű vezetékek</a:t>
            </a:r>
          </a:p>
          <a:p>
            <a:pPr lvl="2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10-pont módszer</a:t>
            </a:r>
          </a:p>
          <a:p>
            <a:pPr lvl="2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6-pont módszer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Szűkítő elemes módszer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Venturi-cső (vízszintes/ferde tengely)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Átfolyó mérőperem (átfolyási szám, iteráció)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Beszívó mérőperem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Beszívó tölcsér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406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406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44070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F9A83743-A74B-4943-AE12-48B2C0F758D1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4403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Térfogatáram-mérés / sebességmérésen alapuló</a:t>
            </a:r>
          </a:p>
        </p:txBody>
      </p:sp>
      <p:pic>
        <p:nvPicPr>
          <p:cNvPr id="44039" name="Picture 13" descr="nem_kor_vezeték_terfeogatara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981075"/>
            <a:ext cx="325437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Rectangle 24"/>
          <p:cNvSpPr>
            <a:spLocks noChangeArrowheads="1"/>
          </p:cNvSpPr>
          <p:nvPr/>
        </p:nvSpPr>
        <p:spPr bwMode="auto">
          <a:xfrm>
            <a:off x="971550" y="476250"/>
            <a:ext cx="79930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Nem kör keresztmetszetű vezeték</a:t>
            </a:r>
          </a:p>
        </p:txBody>
      </p:sp>
      <p:sp>
        <p:nvSpPr>
          <p:cNvPr id="44041" name="Rectangle 3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44042" name="Rectangle 35"/>
          <p:cNvSpPr>
            <a:spLocks noChangeArrowheads="1"/>
          </p:cNvSpPr>
          <p:nvPr/>
        </p:nvSpPr>
        <p:spPr bwMode="auto">
          <a:xfrm>
            <a:off x="863600" y="1773238"/>
            <a:ext cx="15525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Feltéve, hogy: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44043" name="Rectangle 38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44044" name="Rectangle 40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44045" name="Rectangle 42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44046" name="Group 53"/>
          <p:cNvGrpSpPr>
            <a:grpSpLocks/>
          </p:cNvGrpSpPr>
          <p:nvPr/>
        </p:nvGrpSpPr>
        <p:grpSpPr bwMode="auto">
          <a:xfrm>
            <a:off x="1150938" y="4005263"/>
            <a:ext cx="3997325" cy="2268537"/>
            <a:chOff x="725" y="2523"/>
            <a:chExt cx="2518" cy="1429"/>
          </a:xfrm>
        </p:grpSpPr>
        <p:grpSp>
          <p:nvGrpSpPr>
            <p:cNvPr id="44051" name="Group 23"/>
            <p:cNvGrpSpPr>
              <a:grpSpLocks/>
            </p:cNvGrpSpPr>
            <p:nvPr/>
          </p:nvGrpSpPr>
          <p:grpSpPr bwMode="auto">
            <a:xfrm>
              <a:off x="1383" y="2727"/>
              <a:ext cx="1270" cy="1225"/>
              <a:chOff x="2381" y="1888"/>
              <a:chExt cx="1270" cy="1225"/>
            </a:xfrm>
          </p:grpSpPr>
          <p:grpSp>
            <p:nvGrpSpPr>
              <p:cNvPr id="44060" name="Group 17"/>
              <p:cNvGrpSpPr>
                <a:grpSpLocks/>
              </p:cNvGrpSpPr>
              <p:nvPr/>
            </p:nvGrpSpPr>
            <p:grpSpPr bwMode="auto">
              <a:xfrm>
                <a:off x="2381" y="1888"/>
                <a:ext cx="1270" cy="1225"/>
                <a:chOff x="1202" y="2296"/>
                <a:chExt cx="1270" cy="1225"/>
              </a:xfrm>
            </p:grpSpPr>
            <p:sp>
              <p:nvSpPr>
                <p:cNvPr id="44065" name="Rectangle 14"/>
                <p:cNvSpPr>
                  <a:spLocks noChangeArrowheads="1"/>
                </p:cNvSpPr>
                <p:nvPr/>
              </p:nvSpPr>
              <p:spPr bwMode="auto">
                <a:xfrm>
                  <a:off x="1202" y="2296"/>
                  <a:ext cx="1270" cy="1225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hu-HU" altLang="hu-HU" sz="1800">
                    <a:latin typeface="Huni_Quorum Medium BT" pitchFamily="34" charset="-18"/>
                  </a:endParaRPr>
                </a:p>
              </p:txBody>
            </p:sp>
            <p:sp>
              <p:nvSpPr>
                <p:cNvPr id="44066" name="Line 15"/>
                <p:cNvSpPr>
                  <a:spLocks noChangeShapeType="1"/>
                </p:cNvSpPr>
                <p:nvPr/>
              </p:nvSpPr>
              <p:spPr bwMode="auto">
                <a:xfrm>
                  <a:off x="1837" y="2296"/>
                  <a:ext cx="0" cy="12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7" name="Line 16"/>
                <p:cNvSpPr>
                  <a:spLocks noChangeShapeType="1"/>
                </p:cNvSpPr>
                <p:nvPr/>
              </p:nvSpPr>
              <p:spPr bwMode="auto">
                <a:xfrm>
                  <a:off x="1202" y="2886"/>
                  <a:ext cx="127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44061" name="Rectangle 19"/>
              <p:cNvSpPr>
                <a:spLocks noChangeArrowheads="1"/>
              </p:cNvSpPr>
              <p:nvPr/>
            </p:nvSpPr>
            <p:spPr bwMode="auto">
              <a:xfrm>
                <a:off x="2608" y="2069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u-HU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1.</a:t>
                </a:r>
                <a:r>
                  <a:rPr lang="hu-HU" altLang="hu-HU" sz="1800" b="0">
                    <a:latin typeface="Huni_Quorum Medium BT" pitchFamily="34" charset="-18"/>
                  </a:rPr>
                  <a:t> </a:t>
                </a:r>
                <a:endParaRPr lang="en-US" altLang="hu-HU" sz="1800" b="0">
                  <a:latin typeface="Huni_Quorum Medium BT" pitchFamily="34" charset="-18"/>
                </a:endParaRPr>
              </a:p>
            </p:txBody>
          </p:sp>
          <p:sp>
            <p:nvSpPr>
              <p:cNvPr id="44062" name="Rectangle 20"/>
              <p:cNvSpPr>
                <a:spLocks noChangeArrowheads="1"/>
              </p:cNvSpPr>
              <p:nvPr/>
            </p:nvSpPr>
            <p:spPr bwMode="auto">
              <a:xfrm>
                <a:off x="3152" y="2069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u-HU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2.</a:t>
                </a:r>
                <a:r>
                  <a:rPr lang="hu-HU" altLang="hu-HU" sz="1800" b="0">
                    <a:latin typeface="Huni_Quorum Medium BT" pitchFamily="34" charset="-18"/>
                  </a:rPr>
                  <a:t> </a:t>
                </a:r>
                <a:endParaRPr lang="en-US" altLang="hu-HU" sz="1800" b="0">
                  <a:latin typeface="Huni_Quorum Medium BT" pitchFamily="34" charset="-18"/>
                </a:endParaRPr>
              </a:p>
            </p:txBody>
          </p:sp>
          <p:sp>
            <p:nvSpPr>
              <p:cNvPr id="44063" name="Rectangle 21"/>
              <p:cNvSpPr>
                <a:spLocks noChangeArrowheads="1"/>
              </p:cNvSpPr>
              <p:nvPr/>
            </p:nvSpPr>
            <p:spPr bwMode="auto">
              <a:xfrm>
                <a:off x="2608" y="2655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u-HU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3.</a:t>
                </a:r>
                <a:r>
                  <a:rPr lang="hu-HU" altLang="hu-HU" sz="1800" b="0">
                    <a:latin typeface="Huni_Quorum Medium BT" pitchFamily="34" charset="-18"/>
                  </a:rPr>
                  <a:t> </a:t>
                </a:r>
                <a:endParaRPr lang="en-US" altLang="hu-HU" sz="1800" b="0">
                  <a:latin typeface="Huni_Quorum Medium BT" pitchFamily="34" charset="-18"/>
                </a:endParaRPr>
              </a:p>
            </p:txBody>
          </p:sp>
          <p:sp>
            <p:nvSpPr>
              <p:cNvPr id="44064" name="Rectangle 22"/>
              <p:cNvSpPr>
                <a:spLocks noChangeArrowheads="1"/>
              </p:cNvSpPr>
              <p:nvPr/>
            </p:nvSpPr>
            <p:spPr bwMode="auto">
              <a:xfrm>
                <a:off x="3140" y="2655"/>
                <a:ext cx="2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u-HU" altLang="hu-HU" sz="1800" b="0">
                    <a:solidFill>
                      <a:schemeClr val="accent2"/>
                    </a:solidFill>
                    <a:latin typeface="Huni_Quorum Medium BT" pitchFamily="34" charset="-18"/>
                  </a:rPr>
                  <a:t>4.</a:t>
                </a:r>
                <a:r>
                  <a:rPr lang="hu-HU" altLang="hu-HU" sz="1800" b="0">
                    <a:latin typeface="Huni_Quorum Medium BT" pitchFamily="34" charset="-18"/>
                  </a:rPr>
                  <a:t> </a:t>
                </a:r>
                <a:endParaRPr lang="en-US" altLang="hu-HU" sz="1800" b="0">
                  <a:latin typeface="Huni_Quorum Medium BT" pitchFamily="34" charset="-18"/>
                </a:endParaRPr>
              </a:p>
            </p:txBody>
          </p:sp>
        </p:grpSp>
        <p:sp>
          <p:nvSpPr>
            <p:cNvPr id="44052" name="Line 36"/>
            <p:cNvSpPr>
              <a:spLocks noChangeShapeType="1"/>
            </p:cNvSpPr>
            <p:nvPr/>
          </p:nvSpPr>
          <p:spPr bwMode="auto">
            <a:xfrm>
              <a:off x="1020" y="2727"/>
              <a:ext cx="47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aphicFrame>
          <p:nvGraphicFramePr>
            <p:cNvPr id="44053" name="Object 2"/>
            <p:cNvGraphicFramePr>
              <a:graphicFrameLocks noChangeAspect="1"/>
            </p:cNvGraphicFramePr>
            <p:nvPr/>
          </p:nvGraphicFramePr>
          <p:xfrm>
            <a:off x="2948" y="2523"/>
            <a:ext cx="25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67" name="Equation" r:id="rId7" imgW="228600" imgH="228600" progId="Equation.DSMT4">
                    <p:embed/>
                  </p:oleObj>
                </mc:Choice>
                <mc:Fallback>
                  <p:oleObj name="Equation" r:id="rId7" imgW="228600" imgH="2286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8" y="2523"/>
                          <a:ext cx="250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54" name="Object 41"/>
            <p:cNvGraphicFramePr>
              <a:graphicFrameLocks noChangeAspect="1"/>
            </p:cNvGraphicFramePr>
            <p:nvPr/>
          </p:nvGraphicFramePr>
          <p:xfrm>
            <a:off x="725" y="3158"/>
            <a:ext cx="27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68" name="Equation" r:id="rId9" imgW="228600" imgH="228600" progId="Equation.DSMT4">
                    <p:embed/>
                  </p:oleObj>
                </mc:Choice>
                <mc:Fallback>
                  <p:oleObj name="Equation" r:id="rId9" imgW="228600" imgH="228600" progId="Equation.DSMT4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5" y="3158"/>
                          <a:ext cx="273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55" name="Object 43"/>
            <p:cNvGraphicFramePr>
              <a:graphicFrameLocks noChangeAspect="1"/>
            </p:cNvGraphicFramePr>
            <p:nvPr/>
          </p:nvGraphicFramePr>
          <p:xfrm>
            <a:off x="748" y="2568"/>
            <a:ext cx="237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69" name="Equation" r:id="rId11" imgW="215806" imgH="228501" progId="Equation.DSMT4">
                    <p:embed/>
                  </p:oleObj>
                </mc:Choice>
                <mc:Fallback>
                  <p:oleObj name="Equation" r:id="rId11" imgW="215806" imgH="228501" progId="Equation.DSMT4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2568"/>
                          <a:ext cx="237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56" name="Line 45"/>
            <p:cNvSpPr>
              <a:spLocks noChangeShapeType="1"/>
            </p:cNvSpPr>
            <p:nvPr/>
          </p:nvSpPr>
          <p:spPr bwMode="auto">
            <a:xfrm flipH="1">
              <a:off x="2494" y="2659"/>
              <a:ext cx="408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57" name="Line 46"/>
            <p:cNvSpPr>
              <a:spLocks noChangeShapeType="1"/>
            </p:cNvSpPr>
            <p:nvPr/>
          </p:nvSpPr>
          <p:spPr bwMode="auto">
            <a:xfrm flipH="1">
              <a:off x="2494" y="3271"/>
              <a:ext cx="408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58" name="Line 47"/>
            <p:cNvSpPr>
              <a:spLocks noChangeShapeType="1"/>
            </p:cNvSpPr>
            <p:nvPr/>
          </p:nvSpPr>
          <p:spPr bwMode="auto">
            <a:xfrm>
              <a:off x="1043" y="3339"/>
              <a:ext cx="47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aphicFrame>
          <p:nvGraphicFramePr>
            <p:cNvPr id="44059" name="Object 51"/>
            <p:cNvGraphicFramePr>
              <a:graphicFrameLocks noChangeAspect="1"/>
            </p:cNvGraphicFramePr>
            <p:nvPr/>
          </p:nvGraphicFramePr>
          <p:xfrm>
            <a:off x="2971" y="3181"/>
            <a:ext cx="27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70" name="Equation" r:id="rId13" imgW="241300" imgH="228600" progId="Equation.DSMT4">
                    <p:embed/>
                  </p:oleObj>
                </mc:Choice>
                <mc:Fallback>
                  <p:oleObj name="Equation" r:id="rId13" imgW="241300" imgH="228600" progId="Equation.DSMT4">
                    <p:embed/>
                    <p:pic>
                      <p:nvPicPr>
                        <p:cNvPr id="0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" y="3181"/>
                          <a:ext cx="27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047" name="AutoShape 54"/>
          <p:cNvSpPr>
            <a:spLocks noChangeArrowheads="1"/>
          </p:cNvSpPr>
          <p:nvPr/>
        </p:nvSpPr>
        <p:spPr bwMode="auto">
          <a:xfrm rot="-5400000">
            <a:off x="6623844" y="5696744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44048" name="Object 38"/>
          <p:cNvGraphicFramePr>
            <a:graphicFrameLocks noChangeAspect="1"/>
          </p:cNvGraphicFramePr>
          <p:nvPr/>
        </p:nvGraphicFramePr>
        <p:xfrm>
          <a:off x="935038" y="981075"/>
          <a:ext cx="2806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71" name="Equation" r:id="rId15" imgW="2806700" imgH="711200" progId="Equation.3">
                  <p:embed/>
                </p:oleObj>
              </mc:Choice>
              <mc:Fallback>
                <p:oleObj name="Equation" r:id="rId15" imgW="2806700" imgH="71120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981075"/>
                        <a:ext cx="28067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9" name="Object 39"/>
          <p:cNvGraphicFramePr>
            <a:graphicFrameLocks noChangeAspect="1"/>
          </p:cNvGraphicFramePr>
          <p:nvPr/>
        </p:nvGraphicFramePr>
        <p:xfrm>
          <a:off x="827088" y="2205038"/>
          <a:ext cx="2286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72" name="Equation" r:id="rId17" imgW="2286000" imgH="609600" progId="Equation.3">
                  <p:embed/>
                </p:oleObj>
              </mc:Choice>
              <mc:Fallback>
                <p:oleObj name="Equation" r:id="rId17" imgW="2286000" imgH="6096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205038"/>
                        <a:ext cx="2286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50" name="Object 40"/>
          <p:cNvGraphicFramePr>
            <a:graphicFrameLocks noChangeAspect="1"/>
          </p:cNvGraphicFramePr>
          <p:nvPr/>
        </p:nvGraphicFramePr>
        <p:xfrm>
          <a:off x="792163" y="2997200"/>
          <a:ext cx="3835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73" name="Equation" r:id="rId19" imgW="3835400" imgH="685800" progId="Equation.3">
                  <p:embed/>
                </p:oleObj>
              </mc:Choice>
              <mc:Fallback>
                <p:oleObj name="Equation" r:id="rId19" imgW="3835400" imgH="68580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2997200"/>
                        <a:ext cx="3835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201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2012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42013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98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6DE70BF1-9086-4A89-B50F-F6525334B923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4198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4198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Több mért sebességből átlagsebesség számítás</a:t>
            </a:r>
          </a:p>
        </p:txBody>
      </p:sp>
      <p:sp>
        <p:nvSpPr>
          <p:cNvPr id="41991" name="Text Box 12"/>
          <p:cNvSpPr txBox="1">
            <a:spLocks noChangeArrowheads="1"/>
          </p:cNvSpPr>
          <p:nvPr/>
        </p:nvSpPr>
        <p:spPr bwMode="auto">
          <a:xfrm>
            <a:off x="971550" y="576263"/>
            <a:ext cx="78486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Nagyon fontos, hogy: átlagok gyöke ≠ gyökök átlaga (!)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Pl. Ha több pontban mérjük a dinamikus nyomást, majd abból sebességet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kívánunk számolni…</a:t>
            </a:r>
          </a:p>
        </p:txBody>
      </p:sp>
      <p:sp>
        <p:nvSpPr>
          <p:cNvPr id="41992" name="Rectangle 15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grpSp>
        <p:nvGrpSpPr>
          <p:cNvPr id="41993" name="Group 16"/>
          <p:cNvGrpSpPr>
            <a:grpSpLocks/>
          </p:cNvGrpSpPr>
          <p:nvPr/>
        </p:nvGrpSpPr>
        <p:grpSpPr bwMode="auto">
          <a:xfrm>
            <a:off x="6911975" y="2133600"/>
            <a:ext cx="2016125" cy="1944688"/>
            <a:chOff x="2381" y="1888"/>
            <a:chExt cx="1270" cy="1225"/>
          </a:xfrm>
        </p:grpSpPr>
        <p:grpSp>
          <p:nvGrpSpPr>
            <p:cNvPr id="42003" name="Group 17"/>
            <p:cNvGrpSpPr>
              <a:grpSpLocks/>
            </p:cNvGrpSpPr>
            <p:nvPr/>
          </p:nvGrpSpPr>
          <p:grpSpPr bwMode="auto">
            <a:xfrm>
              <a:off x="2381" y="1888"/>
              <a:ext cx="1270" cy="1225"/>
              <a:chOff x="1202" y="2296"/>
              <a:chExt cx="1270" cy="1225"/>
            </a:xfrm>
          </p:grpSpPr>
          <p:sp>
            <p:nvSpPr>
              <p:cNvPr id="42008" name="Rectangle 18"/>
              <p:cNvSpPr>
                <a:spLocks noChangeArrowheads="1"/>
              </p:cNvSpPr>
              <p:nvPr/>
            </p:nvSpPr>
            <p:spPr bwMode="auto">
              <a:xfrm>
                <a:off x="1202" y="2296"/>
                <a:ext cx="1270" cy="122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hu-HU" altLang="hu-HU" sz="1800">
                  <a:latin typeface="Huni_Quorum Medium BT" pitchFamily="34" charset="-18"/>
                </a:endParaRPr>
              </a:p>
            </p:txBody>
          </p:sp>
          <p:sp>
            <p:nvSpPr>
              <p:cNvPr id="42009" name="Line 19"/>
              <p:cNvSpPr>
                <a:spLocks noChangeShapeType="1"/>
              </p:cNvSpPr>
              <p:nvPr/>
            </p:nvSpPr>
            <p:spPr bwMode="auto">
              <a:xfrm>
                <a:off x="1837" y="2296"/>
                <a:ext cx="0" cy="12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10" name="Line 20"/>
              <p:cNvSpPr>
                <a:spLocks noChangeShapeType="1"/>
              </p:cNvSpPr>
              <p:nvPr/>
            </p:nvSpPr>
            <p:spPr bwMode="auto">
              <a:xfrm>
                <a:off x="1202" y="2886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2004" name="Rectangle 21"/>
            <p:cNvSpPr>
              <a:spLocks noChangeArrowheads="1"/>
            </p:cNvSpPr>
            <p:nvPr/>
          </p:nvSpPr>
          <p:spPr bwMode="auto">
            <a:xfrm>
              <a:off x="2608" y="2069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1.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  <p:sp>
          <p:nvSpPr>
            <p:cNvPr id="42005" name="Rectangle 22"/>
            <p:cNvSpPr>
              <a:spLocks noChangeArrowheads="1"/>
            </p:cNvSpPr>
            <p:nvPr/>
          </p:nvSpPr>
          <p:spPr bwMode="auto">
            <a:xfrm>
              <a:off x="3152" y="2069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2.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  <p:sp>
          <p:nvSpPr>
            <p:cNvPr id="42006" name="Rectangle 23"/>
            <p:cNvSpPr>
              <a:spLocks noChangeArrowheads="1"/>
            </p:cNvSpPr>
            <p:nvPr/>
          </p:nvSpPr>
          <p:spPr bwMode="auto">
            <a:xfrm>
              <a:off x="2608" y="2655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3.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  <p:sp>
          <p:nvSpPr>
            <p:cNvPr id="42007" name="Rectangle 24"/>
            <p:cNvSpPr>
              <a:spLocks noChangeArrowheads="1"/>
            </p:cNvSpPr>
            <p:nvPr/>
          </p:nvSpPr>
          <p:spPr bwMode="auto">
            <a:xfrm>
              <a:off x="3140" y="2655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800" b="0">
                  <a:solidFill>
                    <a:schemeClr val="accent2"/>
                  </a:solidFill>
                  <a:latin typeface="Huni_Quorum Medium BT" pitchFamily="34" charset="-18"/>
                </a:rPr>
                <a:t>4.</a:t>
              </a:r>
              <a:r>
                <a:rPr lang="hu-HU" altLang="hu-HU" sz="1800" b="0">
                  <a:latin typeface="Huni_Quorum Medium BT" pitchFamily="34" charset="-18"/>
                </a:rPr>
                <a:t> </a:t>
              </a:r>
              <a:endParaRPr lang="en-US" altLang="hu-HU" sz="1800" b="0">
                <a:latin typeface="Huni_Quorum Medium BT" pitchFamily="34" charset="-18"/>
              </a:endParaRPr>
            </a:p>
          </p:txBody>
        </p:sp>
      </p:grpSp>
      <p:sp>
        <p:nvSpPr>
          <p:cNvPr id="41994" name="Rectangle 26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41995" name="Line 27"/>
          <p:cNvSpPr>
            <a:spLocks noChangeShapeType="1"/>
          </p:cNvSpPr>
          <p:nvPr/>
        </p:nvSpPr>
        <p:spPr bwMode="auto">
          <a:xfrm>
            <a:off x="6264275" y="2205038"/>
            <a:ext cx="7572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6" name="Line 30"/>
          <p:cNvSpPr>
            <a:spLocks noChangeShapeType="1"/>
          </p:cNvSpPr>
          <p:nvPr/>
        </p:nvSpPr>
        <p:spPr bwMode="auto">
          <a:xfrm flipV="1">
            <a:off x="5759450" y="4221163"/>
            <a:ext cx="3133725" cy="17637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7" name="Line 31"/>
          <p:cNvSpPr>
            <a:spLocks noChangeShapeType="1"/>
          </p:cNvSpPr>
          <p:nvPr/>
        </p:nvSpPr>
        <p:spPr bwMode="auto">
          <a:xfrm>
            <a:off x="5832475" y="4184650"/>
            <a:ext cx="3168650" cy="18002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8" name="Rectangle 32"/>
          <p:cNvSpPr>
            <a:spLocks noChangeArrowheads="1"/>
          </p:cNvSpPr>
          <p:nvPr/>
        </p:nvSpPr>
        <p:spPr bwMode="auto">
          <a:xfrm>
            <a:off x="2627313" y="5697538"/>
            <a:ext cx="1439862" cy="641350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bg1"/>
                </a:solidFill>
                <a:latin typeface="Huni_Quorum Medium BT" pitchFamily="34" charset="-18"/>
              </a:rPr>
              <a:t>HELYES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bg1"/>
                </a:solidFill>
                <a:latin typeface="Huni_Quorum Medium BT" pitchFamily="34" charset="-18"/>
              </a:rPr>
              <a:t>átlagolás</a:t>
            </a:r>
          </a:p>
        </p:txBody>
      </p:sp>
      <p:sp>
        <p:nvSpPr>
          <p:cNvPr id="41999" name="Rectangle 33"/>
          <p:cNvSpPr>
            <a:spLocks noChangeArrowheads="1"/>
          </p:cNvSpPr>
          <p:nvPr/>
        </p:nvSpPr>
        <p:spPr bwMode="auto">
          <a:xfrm>
            <a:off x="6516688" y="5697538"/>
            <a:ext cx="1655762" cy="6413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bg1"/>
                </a:solidFill>
                <a:latin typeface="Huni_Quorum Medium BT" pitchFamily="34" charset="-18"/>
              </a:rPr>
              <a:t>HELYTELEN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bg1"/>
                </a:solidFill>
                <a:latin typeface="Huni_Quorum Medium BT" pitchFamily="34" charset="-18"/>
              </a:rPr>
              <a:t>átlagolás</a:t>
            </a:r>
          </a:p>
        </p:txBody>
      </p:sp>
      <p:graphicFrame>
        <p:nvGraphicFramePr>
          <p:cNvPr id="42000" name="Object 30"/>
          <p:cNvGraphicFramePr>
            <a:graphicFrameLocks noChangeAspect="1"/>
          </p:cNvGraphicFramePr>
          <p:nvPr/>
        </p:nvGraphicFramePr>
        <p:xfrm>
          <a:off x="1584325" y="2133600"/>
          <a:ext cx="16129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8" name="Equation" r:id="rId6" imgW="1612900" imgH="736600" progId="Equation.3">
                  <p:embed/>
                </p:oleObj>
              </mc:Choice>
              <mc:Fallback>
                <p:oleObj name="Equation" r:id="rId6" imgW="1612900" imgH="736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2133600"/>
                        <a:ext cx="16129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01" name="Object 31"/>
          <p:cNvGraphicFramePr>
            <a:graphicFrameLocks noChangeAspect="1"/>
          </p:cNvGraphicFramePr>
          <p:nvPr/>
        </p:nvGraphicFramePr>
        <p:xfrm>
          <a:off x="4608513" y="1808163"/>
          <a:ext cx="1638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9" name="Equation" r:id="rId8" imgW="1638300" imgH="736600" progId="Equation.3">
                  <p:embed/>
                </p:oleObj>
              </mc:Choice>
              <mc:Fallback>
                <p:oleObj name="Equation" r:id="rId8" imgW="1638300" imgH="7366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3" y="1808163"/>
                        <a:ext cx="16383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02" name="Object 32"/>
          <p:cNvGraphicFramePr>
            <a:graphicFrameLocks noChangeAspect="1"/>
          </p:cNvGraphicFramePr>
          <p:nvPr/>
        </p:nvGraphicFramePr>
        <p:xfrm>
          <a:off x="611188" y="4508500"/>
          <a:ext cx="8205787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0" name="Equation" r:id="rId10" imgW="9118600" imgH="1130300" progId="Equation.3">
                  <p:embed/>
                </p:oleObj>
              </mc:Choice>
              <mc:Fallback>
                <p:oleObj name="Equation" r:id="rId10" imgW="9118600" imgH="11303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508500"/>
                        <a:ext cx="8205787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610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6102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46103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3" name="Rectangle 10"/>
          <p:cNvSpPr>
            <a:spLocks noChangeArrowheads="1"/>
          </p:cNvSpPr>
          <p:nvPr/>
        </p:nvSpPr>
        <p:spPr bwMode="auto">
          <a:xfrm>
            <a:off x="971550" y="18891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Térfogatáram-mérés / sebességmérésen alapuló I.</a:t>
            </a:r>
          </a:p>
        </p:txBody>
      </p:sp>
      <p:sp>
        <p:nvSpPr>
          <p:cNvPr id="46084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6085" name="Picture 12" descr="térfogatáram_kor_vezetek_köny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09750"/>
            <a:ext cx="46085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Rectangle 14"/>
          <p:cNvSpPr>
            <a:spLocks noChangeArrowheads="1"/>
          </p:cNvSpPr>
          <p:nvPr/>
        </p:nvSpPr>
        <p:spPr bwMode="auto">
          <a:xfrm>
            <a:off x="900113" y="836613"/>
            <a:ext cx="5676900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A sebességprofil feltételezetten </a:t>
            </a:r>
            <a:r>
              <a:rPr lang="hu-HU" altLang="hu-HU" sz="1800" b="0" dirty="0" smtClean="0">
                <a:solidFill>
                  <a:srgbClr val="FF0000"/>
                </a:solidFill>
                <a:latin typeface="Huni_Quorum Medium BT" pitchFamily="34" charset="-18"/>
              </a:rPr>
              <a:t>n-ed fokú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 </a:t>
            </a:r>
            <a:r>
              <a:rPr lang="hu-HU" altLang="hu-HU" sz="1800" b="0" dirty="0">
                <a:solidFill>
                  <a:srgbClr val="FF0000"/>
                </a:solidFill>
                <a:latin typeface="Huni_Quorum Medium BT" pitchFamily="34" charset="-18"/>
              </a:rPr>
              <a:t>parabola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Teltételezzük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fel az 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állandó üzemállapot.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hu-HU" altLang="hu-HU" sz="1800" b="0" dirty="0" err="1">
                <a:solidFill>
                  <a:schemeClr val="accent2"/>
                </a:solidFill>
                <a:latin typeface="Huni_Quorum Medium BT" pitchFamily="34" charset="-18"/>
              </a:rPr>
              <a:t>Prandtl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 - csővel végzett sebességmérés alapján.</a:t>
            </a:r>
            <a:endParaRPr lang="en-US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46087" name="Rectangle 16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Kör keresztmetszetű vezeték, 10pont (6pont) módszer</a:t>
            </a:r>
          </a:p>
        </p:txBody>
      </p:sp>
      <p:grpSp>
        <p:nvGrpSpPr>
          <p:cNvPr id="46088" name="Group 32"/>
          <p:cNvGrpSpPr>
            <a:grpSpLocks/>
          </p:cNvGrpSpPr>
          <p:nvPr/>
        </p:nvGrpSpPr>
        <p:grpSpPr bwMode="auto">
          <a:xfrm>
            <a:off x="3348038" y="2278063"/>
            <a:ext cx="5327650" cy="3455987"/>
            <a:chOff x="2109" y="1230"/>
            <a:chExt cx="3356" cy="2177"/>
          </a:xfrm>
        </p:grpSpPr>
        <p:pic>
          <p:nvPicPr>
            <p:cNvPr id="46090" name="Picture 21" descr="térfogatáram_könyv_csupasz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1230"/>
              <a:ext cx="1905" cy="2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91" name="Line 22"/>
            <p:cNvSpPr>
              <a:spLocks noChangeShapeType="1"/>
            </p:cNvSpPr>
            <p:nvPr/>
          </p:nvSpPr>
          <p:spPr bwMode="auto">
            <a:xfrm>
              <a:off x="4308" y="3271"/>
              <a:ext cx="1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2" name="Line 23"/>
            <p:cNvSpPr>
              <a:spLocks noChangeShapeType="1"/>
            </p:cNvSpPr>
            <p:nvPr/>
          </p:nvSpPr>
          <p:spPr bwMode="auto">
            <a:xfrm>
              <a:off x="4309" y="3158"/>
              <a:ext cx="2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3" name="Line 24"/>
            <p:cNvSpPr>
              <a:spLocks noChangeShapeType="1"/>
            </p:cNvSpPr>
            <p:nvPr/>
          </p:nvSpPr>
          <p:spPr bwMode="auto">
            <a:xfrm>
              <a:off x="4308" y="3045"/>
              <a:ext cx="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4" name="Line 25"/>
            <p:cNvSpPr>
              <a:spLocks noChangeShapeType="1"/>
            </p:cNvSpPr>
            <p:nvPr/>
          </p:nvSpPr>
          <p:spPr bwMode="auto">
            <a:xfrm>
              <a:off x="4309" y="2863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5" name="Line 26"/>
            <p:cNvSpPr>
              <a:spLocks noChangeShapeType="1"/>
            </p:cNvSpPr>
            <p:nvPr/>
          </p:nvSpPr>
          <p:spPr bwMode="auto">
            <a:xfrm>
              <a:off x="4309" y="2636"/>
              <a:ext cx="4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6" name="Line 27"/>
            <p:cNvSpPr>
              <a:spLocks noChangeShapeType="1"/>
            </p:cNvSpPr>
            <p:nvPr/>
          </p:nvSpPr>
          <p:spPr bwMode="auto">
            <a:xfrm>
              <a:off x="2177" y="2636"/>
              <a:ext cx="2109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7" name="Line 28"/>
            <p:cNvSpPr>
              <a:spLocks noChangeShapeType="1"/>
            </p:cNvSpPr>
            <p:nvPr/>
          </p:nvSpPr>
          <p:spPr bwMode="auto">
            <a:xfrm>
              <a:off x="2131" y="2863"/>
              <a:ext cx="2155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8" name="Line 29"/>
            <p:cNvSpPr>
              <a:spLocks noChangeShapeType="1"/>
            </p:cNvSpPr>
            <p:nvPr/>
          </p:nvSpPr>
          <p:spPr bwMode="auto">
            <a:xfrm>
              <a:off x="2109" y="3022"/>
              <a:ext cx="2177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099" name="Line 30"/>
            <p:cNvSpPr>
              <a:spLocks noChangeShapeType="1"/>
            </p:cNvSpPr>
            <p:nvPr/>
          </p:nvSpPr>
          <p:spPr bwMode="auto">
            <a:xfrm>
              <a:off x="2109" y="3158"/>
              <a:ext cx="2177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100" name="Line 31"/>
            <p:cNvSpPr>
              <a:spLocks noChangeShapeType="1"/>
            </p:cNvSpPr>
            <p:nvPr/>
          </p:nvSpPr>
          <p:spPr bwMode="auto">
            <a:xfrm>
              <a:off x="2109" y="3271"/>
              <a:ext cx="2177" cy="0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6089" name="Rectangle 24"/>
          <p:cNvSpPr>
            <a:spLocks noChangeArrowheads="1"/>
          </p:cNvSpPr>
          <p:nvPr/>
        </p:nvSpPr>
        <p:spPr bwMode="auto">
          <a:xfrm>
            <a:off x="792163" y="5697538"/>
            <a:ext cx="787876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Szabványos eljárás, a mérésipontokat a szabvány (</a:t>
            </a:r>
            <a:r>
              <a:rPr lang="hu-HU" altLang="hu-HU" sz="1800">
                <a:latin typeface="Huni_Quorum Medium BT" pitchFamily="34" charset="-18"/>
              </a:rPr>
              <a:t>MSZ 21853/2)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megadja: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i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/D</a:t>
            </a:r>
            <a:r>
              <a:rPr lang="en-US" altLang="hu-HU" sz="1800" b="0">
                <a:solidFill>
                  <a:schemeClr val="accent2"/>
                </a:solidFill>
                <a:latin typeface="Huni_Quorum Medium BT" pitchFamily="34" charset="-18"/>
              </a:rPr>
              <a:t>= 0.026, 0.082, 0.146, 0.226, 0.342, 0.658, 0.774, 0.854, 0.918, 0.974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4814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4814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48145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131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83D33988-1295-44E8-8380-B7C7C6E413B7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48132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48133" name="Rectangle 10"/>
          <p:cNvSpPr>
            <a:spLocks noChangeArrowheads="1"/>
          </p:cNvSpPr>
          <p:nvPr/>
        </p:nvSpPr>
        <p:spPr bwMode="auto">
          <a:xfrm>
            <a:off x="971550" y="16668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Térfogatáram-mérés / sebességmérésen alapuló II.</a:t>
            </a:r>
          </a:p>
        </p:txBody>
      </p:sp>
      <p:pic>
        <p:nvPicPr>
          <p:cNvPr id="48135" name="Picture 23" descr="térfogatáram_kor_vezetek_köny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1665288"/>
            <a:ext cx="46085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Rectangle 26"/>
          <p:cNvSpPr>
            <a:spLocks noChangeArrowheads="1"/>
          </p:cNvSpPr>
          <p:nvPr/>
        </p:nvSpPr>
        <p:spPr bwMode="auto">
          <a:xfrm>
            <a:off x="719138" y="3068638"/>
            <a:ext cx="45720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 sebességmérésen alapuló térfogatáram-mérés </a:t>
            </a:r>
            <a:r>
              <a:rPr lang="hu-HU" altLang="hu-HU" sz="1800">
                <a:solidFill>
                  <a:schemeClr val="accent2"/>
                </a:solidFill>
                <a:latin typeface="Huni_Quorum Medium BT" pitchFamily="34" charset="-18"/>
              </a:rPr>
              <a:t>előnye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 a szűkítő elemmel való méréssel szemben, </a:t>
            </a:r>
            <a:r>
              <a:rPr lang="hu-HU" altLang="hu-HU" sz="1800" b="0">
                <a:solidFill>
                  <a:srgbClr val="FF0000"/>
                </a:solidFill>
                <a:latin typeface="Huni_Quorum Medium BT" pitchFamily="34" charset="-18"/>
              </a:rPr>
              <a:t>hogy nem változtatja meg a mért berendezés üzemállapotát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, illetve az, hogy a mérés egyszerű.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 b="0">
              <a:solidFill>
                <a:schemeClr val="accent2"/>
              </a:solidFill>
              <a:latin typeface="Huni_Quorum Medium BT" pitchFamily="34" charset="-1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chemeClr val="accent2"/>
                </a:solidFill>
                <a:latin typeface="Huni_Quorum Medium BT" pitchFamily="34" charset="-18"/>
              </a:rPr>
              <a:t>Hátránya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, hogy a hiba viszonylag nagy lehet, a szűkítő elemeshez képest. Hosszú ideig tart egy mérés és az alatt biztosítani kell az állandó üzemállapotot. (10pont x 1,5perc = 15 perc)</a:t>
            </a:r>
          </a:p>
        </p:txBody>
      </p:sp>
      <p:sp>
        <p:nvSpPr>
          <p:cNvPr id="48137" name="Rectangle 27"/>
          <p:cNvSpPr>
            <a:spLocks noChangeArrowheads="1"/>
          </p:cNvSpPr>
          <p:nvPr/>
        </p:nvSpPr>
        <p:spPr bwMode="auto">
          <a:xfrm>
            <a:off x="971550" y="51276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Kör keresztmetszetű vezeték, 10pont (6pont) módszer</a:t>
            </a:r>
          </a:p>
        </p:txBody>
      </p:sp>
      <p:sp>
        <p:nvSpPr>
          <p:cNvPr id="48138" name="Rectangle 2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48139" name="Rectangle 31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48140" name="Rectangle 32"/>
          <p:cNvSpPr>
            <a:spLocks noChangeArrowheads="1"/>
          </p:cNvSpPr>
          <p:nvPr/>
        </p:nvSpPr>
        <p:spPr bwMode="auto">
          <a:xfrm>
            <a:off x="647700" y="1808163"/>
            <a:ext cx="415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Mivel a keresztmetszetekre igaz, hogy: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graphicFrame>
        <p:nvGraphicFramePr>
          <p:cNvPr id="48141" name="Object 19"/>
          <p:cNvGraphicFramePr>
            <a:graphicFrameLocks noChangeAspect="1"/>
          </p:cNvGraphicFramePr>
          <p:nvPr/>
        </p:nvGraphicFramePr>
        <p:xfrm>
          <a:off x="1295400" y="1196975"/>
          <a:ext cx="2641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2" name="Equation" r:id="rId7" imgW="2641600" imgH="609600" progId="Equation.3">
                  <p:embed/>
                </p:oleObj>
              </mc:Choice>
              <mc:Fallback>
                <p:oleObj name="Equation" r:id="rId7" imgW="2641600" imgH="609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196975"/>
                        <a:ext cx="2641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20"/>
          <p:cNvGraphicFramePr>
            <a:graphicFrameLocks noChangeAspect="1"/>
          </p:cNvGraphicFramePr>
          <p:nvPr/>
        </p:nvGraphicFramePr>
        <p:xfrm>
          <a:off x="1295400" y="2492375"/>
          <a:ext cx="1917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3" name="Equation" r:id="rId9" imgW="1917700" imgH="330200" progId="Equation.3">
                  <p:embed/>
                </p:oleObj>
              </mc:Choice>
              <mc:Fallback>
                <p:oleObj name="Equation" r:id="rId9" imgW="1917700" imgH="330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492375"/>
                        <a:ext cx="1917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021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021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50218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179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60F29258-372A-41C0-9983-6D4AFABE3A32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50180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50181" name="Rectangle 10"/>
          <p:cNvSpPr>
            <a:spLocks noChangeArrowheads="1"/>
          </p:cNvSpPr>
          <p:nvPr/>
        </p:nvSpPr>
        <p:spPr bwMode="auto">
          <a:xfrm>
            <a:off x="971550" y="18891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Térfogatáram-mérés / szűkítőelemes módszer</a:t>
            </a:r>
          </a:p>
        </p:txBody>
      </p:sp>
      <p:sp>
        <p:nvSpPr>
          <p:cNvPr id="50183" name="Rectangle 17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Venturi-cső</a:t>
            </a:r>
          </a:p>
        </p:txBody>
      </p:sp>
      <p:grpSp>
        <p:nvGrpSpPr>
          <p:cNvPr id="50184" name="Group 28"/>
          <p:cNvGrpSpPr>
            <a:grpSpLocks/>
          </p:cNvGrpSpPr>
          <p:nvPr/>
        </p:nvGrpSpPr>
        <p:grpSpPr bwMode="auto">
          <a:xfrm>
            <a:off x="5005388" y="722313"/>
            <a:ext cx="3959225" cy="3751262"/>
            <a:chOff x="3107" y="459"/>
            <a:chExt cx="2494" cy="2363"/>
          </a:xfrm>
        </p:grpSpPr>
        <p:pic>
          <p:nvPicPr>
            <p:cNvPr id="50212" name="Picture 24" descr="venturi_zh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459"/>
              <a:ext cx="2494" cy="1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213" name="Picture 25" descr="manomater_kitere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" y="1616"/>
              <a:ext cx="984" cy="1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214" name="Line 26"/>
            <p:cNvSpPr>
              <a:spLocks noChangeShapeType="1"/>
            </p:cNvSpPr>
            <p:nvPr/>
          </p:nvSpPr>
          <p:spPr bwMode="auto">
            <a:xfrm flipH="1">
              <a:off x="3583" y="1616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215" name="Line 27"/>
            <p:cNvSpPr>
              <a:spLocks noChangeShapeType="1"/>
            </p:cNvSpPr>
            <p:nvPr/>
          </p:nvSpPr>
          <p:spPr bwMode="auto">
            <a:xfrm>
              <a:off x="4286" y="1616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0185" name="Rectangle 29"/>
          <p:cNvSpPr>
            <a:spLocks noChangeArrowheads="1"/>
          </p:cNvSpPr>
          <p:nvPr/>
        </p:nvSpPr>
        <p:spPr bwMode="auto">
          <a:xfrm>
            <a:off x="5688013" y="2744788"/>
            <a:ext cx="4111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186" name="Rectangle 30"/>
          <p:cNvSpPr>
            <a:spLocks noChangeArrowheads="1"/>
          </p:cNvSpPr>
          <p:nvPr/>
        </p:nvSpPr>
        <p:spPr bwMode="auto">
          <a:xfrm>
            <a:off x="7077075" y="2771775"/>
            <a:ext cx="4111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p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187" name="Line 31"/>
          <p:cNvSpPr>
            <a:spLocks noChangeShapeType="1"/>
          </p:cNvSpPr>
          <p:nvPr/>
        </p:nvSpPr>
        <p:spPr bwMode="auto">
          <a:xfrm>
            <a:off x="5832475" y="3824288"/>
            <a:ext cx="430213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8" name="Rectangle 32"/>
          <p:cNvSpPr>
            <a:spLocks noChangeArrowheads="1"/>
          </p:cNvSpPr>
          <p:nvPr/>
        </p:nvSpPr>
        <p:spPr bwMode="auto">
          <a:xfrm>
            <a:off x="5472113" y="3573463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189" name="Line 33"/>
          <p:cNvSpPr>
            <a:spLocks noChangeShapeType="1"/>
          </p:cNvSpPr>
          <p:nvPr/>
        </p:nvSpPr>
        <p:spPr bwMode="auto">
          <a:xfrm>
            <a:off x="4356100" y="1628775"/>
            <a:ext cx="7556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0" name="Rectangle 34"/>
          <p:cNvSpPr>
            <a:spLocks noChangeArrowheads="1"/>
          </p:cNvSpPr>
          <p:nvPr/>
        </p:nvSpPr>
        <p:spPr bwMode="auto">
          <a:xfrm>
            <a:off x="5435600" y="3141663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191" name="Line 35"/>
          <p:cNvSpPr>
            <a:spLocks noChangeShapeType="1"/>
          </p:cNvSpPr>
          <p:nvPr/>
        </p:nvSpPr>
        <p:spPr bwMode="auto">
          <a:xfrm flipV="1">
            <a:off x="5867400" y="3321050"/>
            <a:ext cx="360363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2" name="Line 36"/>
          <p:cNvSpPr>
            <a:spLocks noChangeShapeType="1"/>
          </p:cNvSpPr>
          <p:nvPr/>
        </p:nvSpPr>
        <p:spPr bwMode="auto">
          <a:xfrm>
            <a:off x="6227763" y="3789363"/>
            <a:ext cx="165735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3" name="Line 37"/>
          <p:cNvSpPr>
            <a:spLocks noChangeShapeType="1"/>
          </p:cNvSpPr>
          <p:nvPr/>
        </p:nvSpPr>
        <p:spPr bwMode="auto">
          <a:xfrm flipV="1">
            <a:off x="6877050" y="3465513"/>
            <a:ext cx="1008063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4" name="Line 38"/>
          <p:cNvSpPr>
            <a:spLocks noChangeShapeType="1"/>
          </p:cNvSpPr>
          <p:nvPr/>
        </p:nvSpPr>
        <p:spPr bwMode="auto">
          <a:xfrm>
            <a:off x="7775575" y="1665288"/>
            <a:ext cx="0" cy="1800225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5" name="Line 39"/>
          <p:cNvSpPr>
            <a:spLocks noChangeShapeType="1"/>
          </p:cNvSpPr>
          <p:nvPr/>
        </p:nvSpPr>
        <p:spPr bwMode="auto">
          <a:xfrm>
            <a:off x="7775575" y="3465513"/>
            <a:ext cx="0" cy="32385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6" name="Rectangle 40"/>
          <p:cNvSpPr>
            <a:spLocks noChangeArrowheads="1"/>
          </p:cNvSpPr>
          <p:nvPr/>
        </p:nvSpPr>
        <p:spPr bwMode="auto">
          <a:xfrm>
            <a:off x="7380288" y="3422650"/>
            <a:ext cx="53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rgbClr val="B2B2B2"/>
                </a:solidFill>
                <a:latin typeface="Symbol" panose="05050102010706020507" pitchFamily="18" charset="2"/>
              </a:rPr>
              <a:t>D</a:t>
            </a:r>
            <a:r>
              <a:rPr lang="hu-HU" altLang="hu-HU" sz="1800" b="0">
                <a:solidFill>
                  <a:srgbClr val="B2B2B2"/>
                </a:solidFill>
                <a:latin typeface="Huni_Quorum Medium BT" pitchFamily="34" charset="-18"/>
              </a:rPr>
              <a:t>h</a:t>
            </a:r>
            <a:endParaRPr lang="en-US" altLang="hu-HU" sz="1800" b="0" baseline="-25000">
              <a:solidFill>
                <a:srgbClr val="B2B2B2"/>
              </a:solidFill>
              <a:latin typeface="Huni_Quorum Medium BT" pitchFamily="34" charset="-18"/>
            </a:endParaRPr>
          </a:p>
        </p:txBody>
      </p:sp>
      <p:sp>
        <p:nvSpPr>
          <p:cNvPr id="50197" name="Rectangle 41"/>
          <p:cNvSpPr>
            <a:spLocks noChangeArrowheads="1"/>
          </p:cNvSpPr>
          <p:nvPr/>
        </p:nvSpPr>
        <p:spPr bwMode="auto">
          <a:xfrm>
            <a:off x="7488238" y="2384425"/>
            <a:ext cx="3444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rgbClr val="B2B2B2"/>
                </a:solidFill>
                <a:latin typeface="Huni_Quorum Medium BT" pitchFamily="34" charset="-18"/>
              </a:rPr>
              <a:t>H</a:t>
            </a:r>
            <a:endParaRPr lang="en-US" altLang="hu-HU" sz="1800" b="0">
              <a:solidFill>
                <a:srgbClr val="B2B2B2"/>
              </a:solidFill>
              <a:latin typeface="Huni_Quorum Medium BT" pitchFamily="34" charset="-18"/>
            </a:endParaRPr>
          </a:p>
        </p:txBody>
      </p:sp>
      <p:sp>
        <p:nvSpPr>
          <p:cNvPr id="50198" name="Rectangle 4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0199" name="Rectangle 48"/>
          <p:cNvSpPr>
            <a:spLocks noChangeArrowheads="1"/>
          </p:cNvSpPr>
          <p:nvPr/>
        </p:nvSpPr>
        <p:spPr bwMode="auto">
          <a:xfrm>
            <a:off x="647700" y="3176588"/>
            <a:ext cx="4927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Bernoulli-egyenlet (</a:t>
            </a:r>
            <a:r>
              <a:rPr lang="hu-HU" altLang="hu-HU" sz="1800" b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=áll., U=áll., nincs veszt.):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200" name="Rectangle 55"/>
          <p:cNvSpPr>
            <a:spLocks noChangeArrowheads="1"/>
          </p:cNvSpPr>
          <p:nvPr/>
        </p:nvSpPr>
        <p:spPr bwMode="auto">
          <a:xfrm>
            <a:off x="5940425" y="728663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201" name="Rectangle 56"/>
          <p:cNvSpPr>
            <a:spLocks noChangeArrowheads="1"/>
          </p:cNvSpPr>
          <p:nvPr/>
        </p:nvSpPr>
        <p:spPr bwMode="auto">
          <a:xfrm>
            <a:off x="7451725" y="908050"/>
            <a:ext cx="5397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A</a:t>
            </a:r>
            <a:r>
              <a:rPr lang="hu-HU" altLang="hu-HU" sz="1800" b="0" baseline="-25000">
                <a:solidFill>
                  <a:schemeClr val="accent2"/>
                </a:solidFill>
                <a:latin typeface="Huni_Quorum Medium BT" pitchFamily="34" charset="-18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baseline="-2500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203" name="AutoShape 69"/>
          <p:cNvSpPr>
            <a:spLocks noChangeArrowheads="1"/>
          </p:cNvSpPr>
          <p:nvPr/>
        </p:nvSpPr>
        <p:spPr bwMode="auto">
          <a:xfrm>
            <a:off x="8280400" y="152082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50204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468452"/>
              </p:ext>
            </p:extLst>
          </p:nvPr>
        </p:nvGraphicFramePr>
        <p:xfrm>
          <a:off x="825501" y="1376614"/>
          <a:ext cx="32289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5" name="Equation" r:id="rId8" imgW="3225800" imgH="647700" progId="Equation.3">
                  <p:embed/>
                </p:oleObj>
              </mc:Choice>
              <mc:Fallback>
                <p:oleObj name="Equation" r:id="rId8" imgW="3225800" imgH="6477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1376614"/>
                        <a:ext cx="32289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5" name="Object 49"/>
          <p:cNvGraphicFramePr>
            <a:graphicFrameLocks noChangeAspect="1"/>
          </p:cNvGraphicFramePr>
          <p:nvPr/>
        </p:nvGraphicFramePr>
        <p:xfrm>
          <a:off x="971550" y="2528888"/>
          <a:ext cx="2120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6" name="Equation" r:id="rId10" imgW="2120900" imgH="317500" progId="Equation.3">
                  <p:embed/>
                </p:oleObj>
              </mc:Choice>
              <mc:Fallback>
                <p:oleObj name="Equation" r:id="rId10" imgW="2120900" imgH="3175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528888"/>
                        <a:ext cx="21209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6" name="Object 50"/>
          <p:cNvGraphicFramePr>
            <a:graphicFrameLocks noChangeAspect="1"/>
          </p:cNvGraphicFramePr>
          <p:nvPr/>
        </p:nvGraphicFramePr>
        <p:xfrm>
          <a:off x="1187450" y="3608388"/>
          <a:ext cx="2921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7" name="Equation" r:id="rId12" imgW="2921000" imgH="635000" progId="Equation.3">
                  <p:embed/>
                </p:oleObj>
              </mc:Choice>
              <mc:Fallback>
                <p:oleObj name="Equation" r:id="rId12" imgW="2921000" imgH="63500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608388"/>
                        <a:ext cx="2921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7" name="Object 51"/>
          <p:cNvGraphicFramePr>
            <a:graphicFrameLocks noChangeAspect="1"/>
          </p:cNvGraphicFramePr>
          <p:nvPr/>
        </p:nvGraphicFramePr>
        <p:xfrm>
          <a:off x="944563" y="4652963"/>
          <a:ext cx="534670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8" name="Equation" r:id="rId14" imgW="2743200" imgH="812800" progId="Equation.3">
                  <p:embed/>
                </p:oleObj>
              </mc:Choice>
              <mc:Fallback>
                <p:oleObj name="Equation" r:id="rId14" imgW="2743200" imgH="8128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3" y="4652963"/>
                        <a:ext cx="5346700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08" name="Rectangle 48"/>
          <p:cNvSpPr>
            <a:spLocks noChangeArrowheads="1"/>
          </p:cNvSpPr>
          <p:nvPr/>
        </p:nvSpPr>
        <p:spPr bwMode="auto">
          <a:xfrm>
            <a:off x="647700" y="800100"/>
            <a:ext cx="46450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Ha nem jelentős az összenyomódás (</a:t>
            </a:r>
            <a:r>
              <a:rPr lang="hu-HU" altLang="hu-HU" sz="1800" b="0" dirty="0">
                <a:solidFill>
                  <a:schemeClr val="accent2"/>
                </a:solidFill>
                <a:latin typeface="Symbol" panose="05050102010706020507" pitchFamily="18" charset="2"/>
              </a:rPr>
              <a:t>r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itchFamily="34" charset="-18"/>
              </a:rPr>
              <a:t>=áll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.), a kontinuitási egyenlet alapján:</a:t>
            </a:r>
            <a:endParaRPr lang="en-US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0209" name="Téglalap 1"/>
          <p:cNvSpPr>
            <a:spLocks noChangeArrowheads="1"/>
          </p:cNvSpPr>
          <p:nvPr/>
        </p:nvSpPr>
        <p:spPr bwMode="auto">
          <a:xfrm>
            <a:off x="6985000" y="4273550"/>
            <a:ext cx="22875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400" b="0">
                <a:solidFill>
                  <a:schemeClr val="accent2"/>
                </a:solidFill>
                <a:latin typeface="Huni_Quorum Medium BT" pitchFamily="34" charset="-18"/>
              </a:rPr>
              <a:t>direkt veszteségmentes,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400" b="0">
                <a:solidFill>
                  <a:schemeClr val="accent2"/>
                </a:solidFill>
                <a:latin typeface="Huni_Quorum Medium BT" pitchFamily="34" charset="-18"/>
              </a:rPr>
              <a:t>(leválás mentes), áramlás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400" b="0">
                <a:solidFill>
                  <a:schemeClr val="accent2"/>
                </a:solidFill>
                <a:latin typeface="Huni_Quorum Medium BT" pitchFamily="34" charset="-18"/>
              </a:rPr>
              <a:t>kialakítására törekszünk</a:t>
            </a:r>
          </a:p>
        </p:txBody>
      </p:sp>
      <p:sp>
        <p:nvSpPr>
          <p:cNvPr id="50210" name="Line 35"/>
          <p:cNvSpPr>
            <a:spLocks noChangeShapeType="1"/>
          </p:cNvSpPr>
          <p:nvPr/>
        </p:nvSpPr>
        <p:spPr bwMode="auto">
          <a:xfrm flipH="1" flipV="1">
            <a:off x="6748463" y="1804988"/>
            <a:ext cx="487362" cy="24717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11" name="Rectangle 48"/>
          <p:cNvSpPr>
            <a:spLocks noChangeArrowheads="1"/>
          </p:cNvSpPr>
          <p:nvPr/>
        </p:nvSpPr>
        <p:spPr bwMode="auto">
          <a:xfrm>
            <a:off x="647700" y="1957388"/>
            <a:ext cx="145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Kontinuitás: </a:t>
            </a:r>
            <a:endParaRPr lang="en-US" altLang="hu-HU" sz="1800" b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43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7" descr="atfolyo_meroperem_kony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341438"/>
            <a:ext cx="581501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229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224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224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52250" name="Picture 5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230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11529A4D-B06C-4841-A281-E7430A5036F1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52231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52232" name="Rectangle 10"/>
          <p:cNvSpPr>
            <a:spLocks noChangeArrowheads="1"/>
          </p:cNvSpPr>
          <p:nvPr/>
        </p:nvSpPr>
        <p:spPr bwMode="auto">
          <a:xfrm>
            <a:off x="971550" y="18891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Térfogatáram-mérés / szűkítőelemes módszer</a:t>
            </a:r>
          </a:p>
        </p:txBody>
      </p:sp>
      <p:sp>
        <p:nvSpPr>
          <p:cNvPr id="52234" name="Rectangle 14"/>
          <p:cNvSpPr>
            <a:spLocks noChangeArrowheads="1"/>
          </p:cNvSpPr>
          <p:nvPr/>
        </p:nvSpPr>
        <p:spPr bwMode="auto">
          <a:xfrm>
            <a:off x="900113" y="908050"/>
            <a:ext cx="4160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itchFamily="34" charset="-18"/>
              </a:rPr>
              <a:t>Szabványos szűkítés - nyomáskülönbség</a:t>
            </a:r>
          </a:p>
        </p:txBody>
      </p:sp>
      <p:sp>
        <p:nvSpPr>
          <p:cNvPr id="13321" name="Rectangle 15"/>
          <p:cNvSpPr>
            <a:spLocks noChangeArrowheads="1"/>
          </p:cNvSpPr>
          <p:nvPr/>
        </p:nvSpPr>
        <p:spPr bwMode="auto">
          <a:xfrm>
            <a:off x="863600" y="3933825"/>
            <a:ext cx="792162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u-HU" sz="1400" b="0" i="1" dirty="0">
                <a:solidFill>
                  <a:schemeClr val="accent2"/>
                </a:solidFill>
                <a:latin typeface="Symbol" pitchFamily="18" charset="2"/>
              </a:rPr>
              <a:t>e</a:t>
            </a:r>
            <a:r>
              <a:rPr lang="hu-HU" sz="1400" b="0" dirty="0">
                <a:solidFill>
                  <a:schemeClr val="accent2"/>
                </a:solidFill>
              </a:rPr>
              <a:t> 	</a:t>
            </a:r>
            <a:r>
              <a:rPr lang="hu-HU" sz="1400" b="0" dirty="0">
                <a:solidFill>
                  <a:srgbClr val="FF0000"/>
                </a:solidFill>
              </a:rPr>
              <a:t>kompresszibilitási tényező </a:t>
            </a:r>
            <a:r>
              <a:rPr lang="hu-HU" sz="1400" b="0" dirty="0">
                <a:solidFill>
                  <a:schemeClr val="accent2"/>
                </a:solidFill>
              </a:rPr>
              <a:t>(</a:t>
            </a:r>
            <a:r>
              <a:rPr lang="hu-HU" sz="1400" b="0" dirty="0">
                <a:solidFill>
                  <a:schemeClr val="accent2"/>
                </a:solidFill>
                <a:latin typeface="Symbol" pitchFamily="18" charset="2"/>
              </a:rPr>
              <a:t>e=</a:t>
            </a:r>
            <a:r>
              <a:rPr lang="hu-HU" sz="1400" b="0" dirty="0" err="1">
                <a:solidFill>
                  <a:schemeClr val="accent2"/>
                </a:solidFill>
                <a:latin typeface="Symbol" pitchFamily="18" charset="2"/>
              </a:rPr>
              <a:t>e</a:t>
            </a:r>
            <a:r>
              <a:rPr lang="hu-HU" sz="1400" b="0" dirty="0">
                <a:solidFill>
                  <a:schemeClr val="accent2"/>
                </a:solidFill>
              </a:rPr>
              <a:t>(</a:t>
            </a:r>
            <a:r>
              <a:rPr lang="hu-HU" sz="1400" b="0" dirty="0">
                <a:solidFill>
                  <a:schemeClr val="accent2"/>
                </a:solidFill>
                <a:latin typeface="Symbol" pitchFamily="18" charset="2"/>
              </a:rPr>
              <a:t>b,t,k</a:t>
            </a:r>
            <a:r>
              <a:rPr lang="hu-HU" sz="1400" b="0" dirty="0">
                <a:solidFill>
                  <a:schemeClr val="accent2"/>
                </a:solidFill>
              </a:rPr>
              <a:t>)~1 a levegő esetén, a nyomásváltozás csekély) </a:t>
            </a:r>
          </a:p>
          <a:p>
            <a:pPr eaLnBrk="1" hangingPunct="1">
              <a:buFont typeface="Symbol" pitchFamily="18" charset="2"/>
              <a:buNone/>
              <a:defRPr/>
            </a:pPr>
            <a:r>
              <a:rPr lang="hu-HU" sz="1400" b="0" i="1" dirty="0">
                <a:solidFill>
                  <a:schemeClr val="accent2"/>
                </a:solidFill>
                <a:latin typeface="Symbol" pitchFamily="18" charset="2"/>
              </a:rPr>
              <a:t>a</a:t>
            </a:r>
            <a:r>
              <a:rPr lang="hu-HU" sz="1400" b="0" dirty="0">
                <a:solidFill>
                  <a:schemeClr val="accent2"/>
                </a:solidFill>
              </a:rPr>
              <a:t>	</a:t>
            </a:r>
            <a:r>
              <a:rPr lang="hu-HU" sz="1400" b="0" dirty="0">
                <a:solidFill>
                  <a:srgbClr val="FF0000"/>
                </a:solidFill>
              </a:rPr>
              <a:t>átfolyási szám</a:t>
            </a:r>
            <a:r>
              <a:rPr lang="hu-HU" sz="1400" b="0" dirty="0">
                <a:solidFill>
                  <a:schemeClr val="accent2"/>
                </a:solidFill>
              </a:rPr>
              <a:t>, </a:t>
            </a:r>
            <a:r>
              <a:rPr lang="hu-HU" sz="1400" b="0" dirty="0">
                <a:solidFill>
                  <a:schemeClr val="accent2"/>
                </a:solidFill>
                <a:latin typeface="Symbol" pitchFamily="18" charset="2"/>
              </a:rPr>
              <a:t>a</a:t>
            </a:r>
            <a:r>
              <a:rPr lang="hu-HU" sz="1400" b="0" dirty="0">
                <a:solidFill>
                  <a:schemeClr val="accent2"/>
                </a:solidFill>
              </a:rPr>
              <a:t>=(</a:t>
            </a:r>
            <a:r>
              <a:rPr lang="hu-HU" sz="1400" b="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hu-HU" sz="1400" b="0" dirty="0">
                <a:solidFill>
                  <a:schemeClr val="accent2"/>
                </a:solidFill>
              </a:rPr>
              <a:t>,</a:t>
            </a:r>
            <a:r>
              <a:rPr lang="hu-HU" sz="1400" b="0" dirty="0" err="1">
                <a:solidFill>
                  <a:schemeClr val="accent2"/>
                </a:solidFill>
              </a:rPr>
              <a:t>Re</a:t>
            </a:r>
            <a:r>
              <a:rPr lang="hu-HU" sz="1400" b="0" baseline="-25000" dirty="0" err="1">
                <a:solidFill>
                  <a:schemeClr val="accent2"/>
                </a:solidFill>
              </a:rPr>
              <a:t>D</a:t>
            </a:r>
            <a:r>
              <a:rPr lang="hu-HU" sz="1400" b="0" dirty="0">
                <a:solidFill>
                  <a:schemeClr val="accent2"/>
                </a:solidFill>
              </a:rPr>
              <a:t>) (szabványos kialakítás</a:t>
            </a:r>
            <a:r>
              <a:rPr lang="hu-HU" sz="1400" b="0" dirty="0" smtClean="0">
                <a:solidFill>
                  <a:schemeClr val="accent2"/>
                </a:solidFill>
              </a:rPr>
              <a:t>!)</a:t>
            </a:r>
            <a:endParaRPr lang="hu-HU" sz="1400" b="0" i="1" dirty="0" smtClean="0">
              <a:solidFill>
                <a:schemeClr val="accent2"/>
              </a:solidFill>
              <a:latin typeface="Symbol" pitchFamily="18" charset="2"/>
              <a:cs typeface="+mn-cs"/>
            </a:endParaRPr>
          </a:p>
          <a:p>
            <a:pPr eaLnBrk="1" hangingPunct="1">
              <a:defRPr/>
            </a:pPr>
            <a:r>
              <a:rPr lang="hu-HU" sz="1400" b="0" i="1" dirty="0" smtClean="0">
                <a:solidFill>
                  <a:schemeClr val="accent2"/>
                </a:solidFill>
                <a:latin typeface="Symbol" pitchFamily="18" charset="2"/>
                <a:cs typeface="+mn-cs"/>
              </a:rPr>
              <a:t>b</a:t>
            </a:r>
            <a:r>
              <a:rPr lang="hu-HU" sz="1400" b="0" i="1" dirty="0" smtClean="0">
                <a:solidFill>
                  <a:schemeClr val="accent2"/>
                </a:solidFill>
                <a:cs typeface="+mn-cs"/>
              </a:rPr>
              <a:t> </a:t>
            </a:r>
            <a:r>
              <a:rPr lang="hu-HU" sz="1400" b="0" i="1" dirty="0">
                <a:solidFill>
                  <a:schemeClr val="accent2"/>
                </a:solidFill>
                <a:cs typeface="+mn-cs"/>
              </a:rPr>
              <a:t>= d/</a:t>
            </a:r>
            <a:r>
              <a:rPr lang="hu-HU" sz="1400" b="0" i="1" dirty="0" err="1">
                <a:solidFill>
                  <a:schemeClr val="accent2"/>
                </a:solidFill>
                <a:cs typeface="+mn-cs"/>
              </a:rPr>
              <a:t>D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 	átmérőviszony,</a:t>
            </a:r>
          </a:p>
          <a:p>
            <a:pPr eaLnBrk="1" hangingPunct="1">
              <a:defRPr/>
            </a:pPr>
            <a:r>
              <a:rPr lang="hu-HU" sz="1400" b="0" i="1" dirty="0">
                <a:solidFill>
                  <a:schemeClr val="accent2"/>
                </a:solidFill>
                <a:cs typeface="+mn-cs"/>
              </a:rPr>
              <a:t>d</a:t>
            </a:r>
            <a:r>
              <a:rPr lang="hu-HU" sz="1400" b="0" i="1" baseline="-25000" dirty="0" smtClean="0">
                <a:solidFill>
                  <a:schemeClr val="accent2"/>
                </a:solidFill>
                <a:cs typeface="+mn-cs"/>
              </a:rPr>
              <a:t> 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[m] 	legszűkebb keresztmetszet átmérője</a:t>
            </a:r>
          </a:p>
          <a:p>
            <a:pPr eaLnBrk="1" hangingPunct="1">
              <a:defRPr/>
            </a:pPr>
            <a:r>
              <a:rPr lang="hu-HU" sz="1400" b="0" i="1" dirty="0">
                <a:solidFill>
                  <a:schemeClr val="accent2"/>
                </a:solidFill>
                <a:cs typeface="+mn-cs"/>
              </a:rPr>
              <a:t>D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 [m] 	a szűkítést megelőző cső átmérője</a:t>
            </a:r>
          </a:p>
          <a:p>
            <a:pPr eaLnBrk="1" hangingPunct="1">
              <a:defRPr/>
            </a:pPr>
            <a:r>
              <a:rPr lang="hu-HU" sz="1400" b="0" i="1" dirty="0" err="1">
                <a:solidFill>
                  <a:srgbClr val="FF0000"/>
                </a:solidFill>
                <a:cs typeface="+mn-cs"/>
              </a:rPr>
              <a:t>Re</a:t>
            </a:r>
            <a:r>
              <a:rPr lang="hu-HU" sz="1400" b="0" i="1" baseline="-25000" dirty="0" err="1">
                <a:solidFill>
                  <a:srgbClr val="FF0000"/>
                </a:solidFill>
                <a:cs typeface="+mn-cs"/>
              </a:rPr>
              <a:t>D</a:t>
            </a:r>
            <a:r>
              <a:rPr lang="hu-HU" sz="1400" b="0" i="1" dirty="0">
                <a:solidFill>
                  <a:srgbClr val="FF0000"/>
                </a:solidFill>
                <a:cs typeface="+mn-cs"/>
              </a:rPr>
              <a:t> = </a:t>
            </a:r>
            <a:r>
              <a:rPr lang="hu-HU" sz="1400" b="0" i="1" dirty="0" err="1">
                <a:solidFill>
                  <a:srgbClr val="FF0000"/>
                </a:solidFill>
                <a:cs typeface="+mn-cs"/>
              </a:rPr>
              <a:t>vD</a:t>
            </a:r>
            <a:r>
              <a:rPr lang="hu-HU" sz="1400" b="0" i="1" dirty="0">
                <a:solidFill>
                  <a:srgbClr val="FF0000"/>
                </a:solidFill>
                <a:cs typeface="+mn-cs"/>
              </a:rPr>
              <a:t>/</a:t>
            </a:r>
            <a:r>
              <a:rPr lang="hu-HU" sz="1400" b="0" i="1" dirty="0">
                <a:solidFill>
                  <a:srgbClr val="FF0000"/>
                </a:solidFill>
                <a:latin typeface="Symbol" pitchFamily="18" charset="2"/>
                <a:cs typeface="+mn-cs"/>
              </a:rPr>
              <a:t>n</a:t>
            </a:r>
            <a:r>
              <a:rPr lang="hu-HU" sz="1400" b="0" dirty="0">
                <a:solidFill>
                  <a:srgbClr val="FF0000"/>
                </a:solidFill>
                <a:cs typeface="+mn-cs"/>
              </a:rPr>
              <a:t> a </a:t>
            </a:r>
            <a:r>
              <a:rPr lang="hu-HU" sz="1400" dirty="0">
                <a:solidFill>
                  <a:srgbClr val="FF0000"/>
                </a:solidFill>
                <a:cs typeface="+mn-cs"/>
              </a:rPr>
              <a:t>Reynolds-szám </a:t>
            </a:r>
            <a:r>
              <a:rPr lang="hu-HU" sz="1400" b="0" u="sng" dirty="0">
                <a:solidFill>
                  <a:srgbClr val="FF0000"/>
                </a:solidFill>
                <a:cs typeface="+mn-cs"/>
              </a:rPr>
              <a:t>(alapképlet)</a:t>
            </a:r>
            <a:endParaRPr lang="hu-HU" sz="1400" b="0" dirty="0">
              <a:solidFill>
                <a:srgbClr val="FF0000"/>
              </a:solidFill>
              <a:cs typeface="+mn-cs"/>
            </a:endParaRPr>
          </a:p>
          <a:p>
            <a:pPr eaLnBrk="1" hangingPunct="1">
              <a:defRPr/>
            </a:pPr>
            <a:r>
              <a:rPr lang="hu-HU" sz="1400" b="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14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[m/s]	</a:t>
            </a:r>
            <a:r>
              <a:rPr lang="hu-HU" sz="1400" b="0" dirty="0" smtClean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sebesség</a:t>
            </a:r>
          </a:p>
          <a:p>
            <a:pPr eaLnBrk="1" hangingPunct="1">
              <a:defRPr/>
            </a:pPr>
            <a:r>
              <a:rPr lang="hu-HU" sz="1400" b="0" i="1" dirty="0" smtClean="0">
                <a:solidFill>
                  <a:schemeClr val="accent2"/>
                </a:solidFill>
                <a:latin typeface="Symbol" pitchFamily="18" charset="2"/>
                <a:cs typeface="+mn-cs"/>
              </a:rPr>
              <a:t>n</a:t>
            </a:r>
            <a:r>
              <a:rPr lang="hu-HU" sz="1400" b="0" dirty="0" smtClean="0">
                <a:solidFill>
                  <a:schemeClr val="accent2"/>
                </a:solidFill>
                <a:latin typeface="Symbol" pitchFamily="18" charset="2"/>
                <a:cs typeface="+mn-cs"/>
              </a:rPr>
              <a:t> 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[m</a:t>
            </a:r>
            <a:r>
              <a:rPr lang="hu-HU" sz="1400" b="0" baseline="30000" dirty="0">
                <a:solidFill>
                  <a:schemeClr val="accent2"/>
                </a:solidFill>
                <a:cs typeface="+mn-cs"/>
              </a:rPr>
              <a:t>2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/s] 	kinematikai viszkozitás</a:t>
            </a:r>
          </a:p>
          <a:p>
            <a:pPr eaLnBrk="1" hangingPunct="1">
              <a:defRPr/>
            </a:pPr>
            <a:r>
              <a:rPr lang="hu-HU" sz="1400" b="0" i="1" dirty="0">
                <a:solidFill>
                  <a:schemeClr val="accent2"/>
                </a:solidFill>
                <a:cs typeface="+mn-cs"/>
              </a:rPr>
              <a:t>p</a:t>
            </a:r>
            <a:r>
              <a:rPr lang="hu-HU" sz="1400" b="0" baseline="-25000" dirty="0">
                <a:solidFill>
                  <a:schemeClr val="accent2"/>
                </a:solidFill>
                <a:cs typeface="+mn-cs"/>
              </a:rPr>
              <a:t>1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 [Pa] 	szűkítő elem előtt mért nyomás</a:t>
            </a:r>
          </a:p>
          <a:p>
            <a:pPr eaLnBrk="1" hangingPunct="1">
              <a:defRPr/>
            </a:pPr>
            <a:r>
              <a:rPr lang="hu-HU" sz="1400" b="0" i="1" dirty="0">
                <a:solidFill>
                  <a:schemeClr val="accent2"/>
                </a:solidFill>
                <a:cs typeface="+mn-cs"/>
              </a:rPr>
              <a:t>p</a:t>
            </a:r>
            <a:r>
              <a:rPr lang="hu-HU" sz="1400" b="0" baseline="-25000" dirty="0">
                <a:solidFill>
                  <a:schemeClr val="accent2"/>
                </a:solidFill>
                <a:cs typeface="+mn-cs"/>
              </a:rPr>
              <a:t>2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 [Pa] 	szűkítő elem utána mért nyomás</a:t>
            </a:r>
          </a:p>
          <a:p>
            <a:pPr eaLnBrk="1" hangingPunct="1">
              <a:defRPr/>
            </a:pPr>
            <a:r>
              <a:rPr lang="hu-HU" sz="1400" b="0" i="1" dirty="0" smtClean="0">
                <a:solidFill>
                  <a:schemeClr val="accent2"/>
                </a:solidFill>
                <a:latin typeface="Symbol" pitchFamily="18" charset="2"/>
                <a:cs typeface="+mn-cs"/>
              </a:rPr>
              <a:t>k=</a:t>
            </a:r>
            <a:r>
              <a:rPr lang="hu-HU" sz="1400" b="0" i="1" dirty="0" err="1" smtClean="0">
                <a:solidFill>
                  <a:schemeClr val="accent2"/>
                </a:solidFill>
                <a:latin typeface="+mj-lt"/>
                <a:cs typeface="+mn-cs"/>
              </a:rPr>
              <a:t>c</a:t>
            </a:r>
            <a:r>
              <a:rPr lang="hu-HU" sz="1400" b="0" i="1" baseline="-25000" dirty="0" err="1" smtClean="0">
                <a:solidFill>
                  <a:schemeClr val="accent2"/>
                </a:solidFill>
                <a:latin typeface="+mj-lt"/>
                <a:cs typeface="+mn-cs"/>
              </a:rPr>
              <a:t>p</a:t>
            </a:r>
            <a:r>
              <a:rPr lang="hu-HU" sz="1400" b="0" i="1" dirty="0" smtClean="0">
                <a:solidFill>
                  <a:schemeClr val="accent2"/>
                </a:solidFill>
                <a:latin typeface="+mj-lt"/>
                <a:cs typeface="+mn-cs"/>
              </a:rPr>
              <a:t>/</a:t>
            </a:r>
            <a:r>
              <a:rPr lang="hu-HU" sz="1400" b="0" i="1" dirty="0" err="1" smtClean="0">
                <a:solidFill>
                  <a:schemeClr val="accent2"/>
                </a:solidFill>
                <a:latin typeface="+mj-lt"/>
                <a:cs typeface="+mn-cs"/>
              </a:rPr>
              <a:t>c</a:t>
            </a:r>
            <a:r>
              <a:rPr lang="hu-HU" sz="1400" b="0" i="1" baseline="-25000" dirty="0" err="1" smtClean="0">
                <a:solidFill>
                  <a:schemeClr val="accent2"/>
                </a:solidFill>
                <a:latin typeface="+mj-lt"/>
                <a:cs typeface="+mn-cs"/>
              </a:rPr>
              <a:t>v</a:t>
            </a:r>
            <a:r>
              <a:rPr lang="hu-HU" sz="1400" b="0" dirty="0" smtClean="0">
                <a:solidFill>
                  <a:schemeClr val="accent2"/>
                </a:solidFill>
                <a:latin typeface="+mj-lt"/>
                <a:cs typeface="+mn-cs"/>
              </a:rPr>
              <a:t> 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	</a:t>
            </a:r>
            <a:r>
              <a:rPr lang="hu-HU" sz="1400" b="0" dirty="0" err="1">
                <a:solidFill>
                  <a:schemeClr val="accent2"/>
                </a:solidFill>
                <a:cs typeface="+mn-cs"/>
              </a:rPr>
              <a:t>izentrópikus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 kitevő</a:t>
            </a:r>
            <a:r>
              <a:rPr lang="hu-HU" b="0" dirty="0">
                <a:solidFill>
                  <a:schemeClr val="accent2"/>
                </a:solidFill>
                <a:cs typeface="+mn-cs"/>
              </a:rPr>
              <a:t> </a:t>
            </a:r>
          </a:p>
          <a:p>
            <a:pPr eaLnBrk="1" hangingPunct="1">
              <a:defRPr/>
            </a:pPr>
            <a:r>
              <a:rPr lang="hu-HU" sz="1400" b="0" i="1" dirty="0">
                <a:solidFill>
                  <a:schemeClr val="accent2"/>
                </a:solidFill>
                <a:latin typeface="Symbol" pitchFamily="18" charset="2"/>
                <a:cs typeface="+mn-cs"/>
              </a:rPr>
              <a:t>t</a:t>
            </a:r>
            <a:r>
              <a:rPr lang="hu-HU" sz="1400" b="0" i="1" dirty="0">
                <a:solidFill>
                  <a:schemeClr val="accent2"/>
                </a:solidFill>
                <a:cs typeface="+mn-cs"/>
              </a:rPr>
              <a:t>=p</a:t>
            </a:r>
            <a:r>
              <a:rPr lang="hu-HU" sz="1400" b="0" baseline="-25000" dirty="0">
                <a:solidFill>
                  <a:schemeClr val="accent2"/>
                </a:solidFill>
                <a:cs typeface="+mn-cs"/>
              </a:rPr>
              <a:t>2</a:t>
            </a:r>
            <a:r>
              <a:rPr lang="hu-HU" sz="1400" b="0" i="1" dirty="0">
                <a:solidFill>
                  <a:schemeClr val="accent2"/>
                </a:solidFill>
                <a:cs typeface="+mn-cs"/>
              </a:rPr>
              <a:t>/p</a:t>
            </a:r>
            <a:r>
              <a:rPr lang="hu-HU" sz="1400" b="0" baseline="-25000" dirty="0">
                <a:solidFill>
                  <a:schemeClr val="accent2"/>
                </a:solidFill>
                <a:cs typeface="+mn-cs"/>
              </a:rPr>
              <a:t>1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 	nyomásviszony</a:t>
            </a:r>
          </a:p>
        </p:txBody>
      </p:sp>
      <p:sp>
        <p:nvSpPr>
          <p:cNvPr id="52236" name="Rectangle 16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Átfolyó mérőperem </a:t>
            </a:r>
          </a:p>
        </p:txBody>
      </p:sp>
      <p:sp>
        <p:nvSpPr>
          <p:cNvPr id="52237" name="Rectangle 2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2238" name="AutoShape 29"/>
          <p:cNvSpPr>
            <a:spLocks noChangeArrowheads="1"/>
          </p:cNvSpPr>
          <p:nvPr/>
        </p:nvSpPr>
        <p:spPr bwMode="auto">
          <a:xfrm>
            <a:off x="4932363" y="206057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2239" name="AutoShape 30"/>
          <p:cNvSpPr>
            <a:spLocks noChangeArrowheads="1"/>
          </p:cNvSpPr>
          <p:nvPr/>
        </p:nvSpPr>
        <p:spPr bwMode="auto">
          <a:xfrm>
            <a:off x="8064500" y="206057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52240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238812"/>
              </p:ext>
            </p:extLst>
          </p:nvPr>
        </p:nvGraphicFramePr>
        <p:xfrm>
          <a:off x="777792" y="2372757"/>
          <a:ext cx="3017837" cy="137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4" name="Equation" r:id="rId7" imgW="1612800" imgH="736560" progId="Equation.3">
                  <p:embed/>
                </p:oleObj>
              </mc:Choice>
              <mc:Fallback>
                <p:oleObj name="Equation" r:id="rId7" imgW="1612800" imgH="73656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792" y="2372757"/>
                        <a:ext cx="3017837" cy="1373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églalap 1"/>
          <p:cNvSpPr/>
          <p:nvPr/>
        </p:nvSpPr>
        <p:spPr>
          <a:xfrm>
            <a:off x="4914900" y="3376613"/>
            <a:ext cx="36895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Aft>
                <a:spcPts val="0"/>
              </a:spcAft>
              <a:defRPr/>
            </a:pPr>
            <a:r>
              <a:rPr lang="hu-HU" sz="1400" b="0" dirty="0" smtClean="0">
                <a:solidFill>
                  <a:schemeClr val="accent2"/>
                </a:solidFill>
                <a:cs typeface="+mn-cs"/>
              </a:rPr>
              <a:t>kontrollált </a:t>
            </a:r>
            <a:r>
              <a:rPr lang="hu-HU" sz="1400" b="0" dirty="0" smtClean="0">
                <a:solidFill>
                  <a:srgbClr val="FF0000"/>
                </a:solidFill>
                <a:cs typeface="+mn-cs"/>
              </a:rPr>
              <a:t>leválás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, ezáltal jól </a:t>
            </a:r>
            <a:r>
              <a:rPr lang="hu-HU" sz="1400" b="0" dirty="0" smtClean="0">
                <a:solidFill>
                  <a:schemeClr val="accent2"/>
                </a:solidFill>
                <a:cs typeface="+mn-cs"/>
              </a:rPr>
              <a:t>ismert nyomásveszteség </a:t>
            </a:r>
            <a:r>
              <a:rPr lang="hu-HU" sz="1400" b="0" dirty="0">
                <a:solidFill>
                  <a:schemeClr val="accent2"/>
                </a:solidFill>
                <a:cs typeface="+mn-cs"/>
              </a:rPr>
              <a:t>kialakítására törekszünk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hu-HU" sz="1400" b="0" dirty="0">
                <a:solidFill>
                  <a:schemeClr val="accent2"/>
                </a:solidFill>
                <a:cs typeface="+mn-cs"/>
              </a:rPr>
              <a:t> </a:t>
            </a:r>
          </a:p>
        </p:txBody>
      </p:sp>
      <p:sp>
        <p:nvSpPr>
          <p:cNvPr id="52242" name="Line 35"/>
          <p:cNvSpPr>
            <a:spLocks noChangeShapeType="1"/>
          </p:cNvSpPr>
          <p:nvPr/>
        </p:nvSpPr>
        <p:spPr bwMode="auto">
          <a:xfrm flipH="1" flipV="1">
            <a:off x="5216525" y="2547938"/>
            <a:ext cx="1016000" cy="8159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2246" name="Kép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666750"/>
            <a:ext cx="3829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7" name="Téglalap 9"/>
          <p:cNvSpPr>
            <a:spLocks noChangeArrowheads="1"/>
          </p:cNvSpPr>
          <p:nvPr/>
        </p:nvSpPr>
        <p:spPr bwMode="auto">
          <a:xfrm>
            <a:off x="7488238" y="382588"/>
            <a:ext cx="1612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altLang="hu-HU" sz="1800" b="0" i="1">
                <a:solidFill>
                  <a:schemeClr val="accent2"/>
                </a:solidFill>
                <a:latin typeface="Huni_Quorum Medium BT" pitchFamily="34" charset="-18"/>
              </a:rPr>
              <a:t>CFD eredmény</a:t>
            </a:r>
            <a:endParaRPr lang="hu-HU" altLang="hu-HU" sz="1800" i="1">
              <a:latin typeface="Huni_Quorum Medium BT" pitchFamily="34" charset="-18"/>
            </a:endParaRPr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632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632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157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56330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6323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0D75E738-BAF9-462A-94B1-13980EDD6BC2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56324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5632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</a:t>
            </a: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 mérési elvek összehasonlítása</a:t>
            </a:r>
            <a:endParaRPr lang="hu-HU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632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843" y="600869"/>
            <a:ext cx="5930476" cy="590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10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54303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03D0EAFF-FEF9-4F7D-AA30-E9CE4E6BC4E8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26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54304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54305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54275" name="Rectangle 10"/>
          <p:cNvSpPr>
            <a:spLocks noChangeArrowheads="1"/>
          </p:cNvSpPr>
          <p:nvPr/>
        </p:nvSpPr>
        <p:spPr bwMode="auto">
          <a:xfrm>
            <a:off x="971550" y="188913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Térfogatáram-mérés / szűkítóelemes módszer</a:t>
            </a:r>
          </a:p>
        </p:txBody>
      </p:sp>
      <p:sp>
        <p:nvSpPr>
          <p:cNvPr id="54277" name="Rectangle 12"/>
          <p:cNvSpPr>
            <a:spLocks noChangeArrowheads="1"/>
          </p:cNvSpPr>
          <p:nvPr/>
        </p:nvSpPr>
        <p:spPr bwMode="auto">
          <a:xfrm>
            <a:off x="878891" y="1082675"/>
            <a:ext cx="23903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Beszívó - mérőperem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54278" name="Rectangle 14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Beszívó </a:t>
            </a: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mérőperem/beszívó tölcsér </a:t>
            </a: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(nem szabványos)</a:t>
            </a:r>
          </a:p>
        </p:txBody>
      </p:sp>
      <p:grpSp>
        <p:nvGrpSpPr>
          <p:cNvPr id="54279" name="Group 22"/>
          <p:cNvGrpSpPr>
            <a:grpSpLocks/>
          </p:cNvGrpSpPr>
          <p:nvPr/>
        </p:nvGrpSpPr>
        <p:grpSpPr bwMode="auto">
          <a:xfrm>
            <a:off x="4393225" y="4235916"/>
            <a:ext cx="3671887" cy="1150937"/>
            <a:chOff x="2086" y="913"/>
            <a:chExt cx="3515" cy="1254"/>
          </a:xfrm>
        </p:grpSpPr>
        <p:pic>
          <p:nvPicPr>
            <p:cNvPr id="54301" name="Picture 20" descr="beszivo_tolcser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6" y="913"/>
              <a:ext cx="3515" cy="1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302" name="Line 21"/>
            <p:cNvSpPr>
              <a:spLocks noChangeShapeType="1"/>
            </p:cNvSpPr>
            <p:nvPr/>
          </p:nvSpPr>
          <p:spPr bwMode="auto">
            <a:xfrm>
              <a:off x="3628" y="1911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4280" name="Group 27"/>
          <p:cNvGrpSpPr>
            <a:grpSpLocks/>
          </p:cNvGrpSpPr>
          <p:nvPr/>
        </p:nvGrpSpPr>
        <p:grpSpPr bwMode="auto">
          <a:xfrm>
            <a:off x="4356100" y="1808163"/>
            <a:ext cx="3708400" cy="900112"/>
            <a:chOff x="3334" y="845"/>
            <a:chExt cx="2336" cy="567"/>
          </a:xfrm>
        </p:grpSpPr>
        <p:sp>
          <p:nvSpPr>
            <p:cNvPr id="54295" name="Line 28"/>
            <p:cNvSpPr>
              <a:spLocks noChangeShapeType="1"/>
            </p:cNvSpPr>
            <p:nvPr/>
          </p:nvSpPr>
          <p:spPr bwMode="auto">
            <a:xfrm>
              <a:off x="3515" y="890"/>
              <a:ext cx="19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296" name="Line 29"/>
            <p:cNvSpPr>
              <a:spLocks noChangeShapeType="1"/>
            </p:cNvSpPr>
            <p:nvPr/>
          </p:nvSpPr>
          <p:spPr bwMode="auto">
            <a:xfrm>
              <a:off x="3515" y="1366"/>
              <a:ext cx="19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297" name="Line 30"/>
            <p:cNvSpPr>
              <a:spLocks noChangeShapeType="1"/>
            </p:cNvSpPr>
            <p:nvPr/>
          </p:nvSpPr>
          <p:spPr bwMode="auto">
            <a:xfrm>
              <a:off x="3334" y="1117"/>
              <a:ext cx="2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298" name="Line 31"/>
            <p:cNvSpPr>
              <a:spLocks noChangeShapeType="1"/>
            </p:cNvSpPr>
            <p:nvPr/>
          </p:nvSpPr>
          <p:spPr bwMode="auto">
            <a:xfrm>
              <a:off x="3515" y="845"/>
              <a:ext cx="0" cy="1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299" name="Line 32"/>
            <p:cNvSpPr>
              <a:spLocks noChangeShapeType="1"/>
            </p:cNvSpPr>
            <p:nvPr/>
          </p:nvSpPr>
          <p:spPr bwMode="auto">
            <a:xfrm>
              <a:off x="3515" y="1299"/>
              <a:ext cx="0" cy="1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300" name="Line 33"/>
            <p:cNvSpPr>
              <a:spLocks noChangeShapeType="1"/>
            </p:cNvSpPr>
            <p:nvPr/>
          </p:nvSpPr>
          <p:spPr bwMode="auto">
            <a:xfrm>
              <a:off x="3515" y="935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4281" name="Group 41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4292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4293" name="Rectangle 43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54294" name="Picture 44" descr="ARAMLASTAN_TSZ_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54282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944325"/>
              </p:ext>
            </p:extLst>
          </p:nvPr>
        </p:nvGraphicFramePr>
        <p:xfrm>
          <a:off x="970590" y="1678833"/>
          <a:ext cx="3170571" cy="13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6" name="Equation" r:id="rId7" imgW="1688760" imgH="711000" progId="Equation.3">
                  <p:embed/>
                </p:oleObj>
              </mc:Choice>
              <mc:Fallback>
                <p:oleObj name="Equation" r:id="rId7" imgW="1688760" imgH="7110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590" y="1678833"/>
                        <a:ext cx="3170571" cy="13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3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205499"/>
              </p:ext>
            </p:extLst>
          </p:nvPr>
        </p:nvGraphicFramePr>
        <p:xfrm>
          <a:off x="878891" y="4343128"/>
          <a:ext cx="3014402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7" name="Equation" r:id="rId9" imgW="1574640" imgH="469800" progId="Equation.3">
                  <p:embed/>
                </p:oleObj>
              </mc:Choice>
              <mc:Fallback>
                <p:oleObj name="Equation" r:id="rId9" imgW="1574640" imgH="4698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891" y="4343128"/>
                        <a:ext cx="3014402" cy="90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4" name="Rectangle 47"/>
          <p:cNvSpPr>
            <a:spLocks noChangeArrowheads="1"/>
          </p:cNvSpPr>
          <p:nvPr/>
        </p:nvSpPr>
        <p:spPr bwMode="auto">
          <a:xfrm>
            <a:off x="4896462" y="4235916"/>
            <a:ext cx="71438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4285" name="Rectangle 48"/>
          <p:cNvSpPr>
            <a:spLocks noChangeArrowheads="1"/>
          </p:cNvSpPr>
          <p:nvPr/>
        </p:nvSpPr>
        <p:spPr bwMode="auto">
          <a:xfrm>
            <a:off x="4896462" y="5172541"/>
            <a:ext cx="71438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4286" name="Rectangle 49"/>
          <p:cNvSpPr>
            <a:spLocks noChangeArrowheads="1"/>
          </p:cNvSpPr>
          <p:nvPr/>
        </p:nvSpPr>
        <p:spPr bwMode="auto">
          <a:xfrm>
            <a:off x="4859338" y="2636838"/>
            <a:ext cx="71437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4287" name="Rectangle 50"/>
          <p:cNvSpPr>
            <a:spLocks noChangeArrowheads="1"/>
          </p:cNvSpPr>
          <p:nvPr/>
        </p:nvSpPr>
        <p:spPr bwMode="auto">
          <a:xfrm>
            <a:off x="4859338" y="1665288"/>
            <a:ext cx="71437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4288" name="Oval 51"/>
          <p:cNvSpPr>
            <a:spLocks noChangeArrowheads="1"/>
          </p:cNvSpPr>
          <p:nvPr/>
        </p:nvSpPr>
        <p:spPr bwMode="auto">
          <a:xfrm>
            <a:off x="4896462" y="4739153"/>
            <a:ext cx="107950" cy="1079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4289" name="Oval 52"/>
          <p:cNvSpPr>
            <a:spLocks noChangeArrowheads="1"/>
          </p:cNvSpPr>
          <p:nvPr/>
        </p:nvSpPr>
        <p:spPr bwMode="auto">
          <a:xfrm>
            <a:off x="4859338" y="2168525"/>
            <a:ext cx="107950" cy="1079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itchFamily="34" charset="-18"/>
            </a:endParaRPr>
          </a:p>
        </p:txBody>
      </p:sp>
      <p:sp>
        <p:nvSpPr>
          <p:cNvPr id="54290" name="AutoShape 53"/>
          <p:cNvSpPr>
            <a:spLocks noChangeArrowheads="1"/>
          </p:cNvSpPr>
          <p:nvPr/>
        </p:nvSpPr>
        <p:spPr bwMode="auto">
          <a:xfrm>
            <a:off x="5724525" y="2098675"/>
            <a:ext cx="863600" cy="2873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291" name="AutoShape 54"/>
          <p:cNvSpPr>
            <a:spLocks noChangeArrowheads="1"/>
          </p:cNvSpPr>
          <p:nvPr/>
        </p:nvSpPr>
        <p:spPr bwMode="auto">
          <a:xfrm>
            <a:off x="5795963" y="4667715"/>
            <a:ext cx="863600" cy="2873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4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878891" y="3707531"/>
            <a:ext cx="18902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Beszívó - tölcsér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127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127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1127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AB9A9183-AFA0-41A7-9609-50D69C73961E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Info</a:t>
            </a: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a mérés </a:t>
            </a:r>
            <a:r>
              <a:rPr lang="hu-HU" altLang="hu-HU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ZH-ról</a:t>
            </a:r>
            <a:endParaRPr lang="hu-HU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271" name="Text Box 12"/>
          <p:cNvSpPr txBox="1">
            <a:spLocks noChangeArrowheads="1"/>
          </p:cNvSpPr>
          <p:nvPr/>
        </p:nvSpPr>
        <p:spPr bwMode="auto">
          <a:xfrm>
            <a:off x="897606" y="788988"/>
            <a:ext cx="78486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4 feladat:</a:t>
            </a:r>
          </a:p>
          <a:p>
            <a:pPr lvl="1" eaLnBrk="1" hangingPunct="1">
              <a:spcBef>
                <a:spcPct val="50000"/>
              </a:spcBef>
            </a:pPr>
            <a:r>
              <a:rPr lang="hu-HU" altLang="hu-HU" sz="1400" b="0" dirty="0" smtClean="0">
                <a:solidFill>
                  <a:schemeClr val="accent2"/>
                </a:solidFill>
                <a:latin typeface="Huni_Quorum Medium BT" pitchFamily="34" charset="-18"/>
              </a:rPr>
              <a:t>Mértékegységváltás</a:t>
            </a:r>
          </a:p>
          <a:p>
            <a:pPr lvl="1" eaLnBrk="1" hangingPunct="1">
              <a:spcBef>
                <a:spcPct val="50000"/>
              </a:spcBef>
            </a:pPr>
            <a:r>
              <a:rPr lang="hu-HU" altLang="hu-HU" sz="1400" b="0" dirty="0" smtClean="0">
                <a:solidFill>
                  <a:schemeClr val="accent2"/>
                </a:solidFill>
                <a:latin typeface="Huni_Quorum Medium BT" pitchFamily="34" charset="-18"/>
              </a:rPr>
              <a:t>Elméleti kérdés</a:t>
            </a:r>
          </a:p>
          <a:p>
            <a:pPr lvl="1" eaLnBrk="1" hangingPunct="1">
              <a:spcBef>
                <a:spcPct val="50000"/>
              </a:spcBef>
            </a:pPr>
            <a:r>
              <a:rPr lang="hu-HU" altLang="hu-HU" sz="1400" b="0" dirty="0" smtClean="0">
                <a:solidFill>
                  <a:schemeClr val="accent2"/>
                </a:solidFill>
                <a:latin typeface="Huni_Quorum Medium BT" pitchFamily="34" charset="-18"/>
              </a:rPr>
              <a:t>2db számpélda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50%-tól elfogadott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</a:rPr>
              <a:t>Minta ZH elérhető (lesz) a 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itchFamily="34" charset="-18"/>
                <a:hlinkClick r:id="rId5"/>
              </a:rPr>
              <a:t>honlapon</a:t>
            </a:r>
            <a:endParaRPr lang="hu-HU" altLang="hu-HU" sz="1800" b="0" dirty="0">
              <a:solidFill>
                <a:schemeClr val="accent2"/>
              </a:solidFill>
              <a:latin typeface="Huni_Quorum Medium BT" pitchFamily="34" charset="-18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311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632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5632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157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itchFamily="34" charset="-18"/>
              </a:endParaRPr>
            </a:p>
          </p:txBody>
        </p:sp>
        <p:pic>
          <p:nvPicPr>
            <p:cNvPr id="56330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6323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0D75E738-BAF9-462A-94B1-13980EDD6BC2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56324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56325" name="Rectangle 10"/>
          <p:cNvSpPr>
            <a:spLocks noChangeArrowheads="1"/>
          </p:cNvSpPr>
          <p:nvPr/>
        </p:nvSpPr>
        <p:spPr bwMode="auto">
          <a:xfrm>
            <a:off x="468313" y="2924760"/>
            <a:ext cx="8709025" cy="51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6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Köszönöm a figyelmet!</a:t>
            </a:r>
            <a:endParaRPr lang="hu-HU" altLang="hu-HU" sz="36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632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23126</TotalTime>
  <Words>1257</Words>
  <Application>Microsoft Office PowerPoint</Application>
  <PresentationFormat>Diavetítés a képernyőre (4:3 oldalarány)</PresentationFormat>
  <Paragraphs>356</Paragraphs>
  <Slides>28</Slides>
  <Notes>28</Notes>
  <HiddenSlides>0</HiddenSlides>
  <MMClips>0</MMClips>
  <ScaleCrop>false</ScaleCrop>
  <HeadingPairs>
    <vt:vector size="10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28</vt:i4>
      </vt:variant>
      <vt:variant>
        <vt:lpstr>Egyéni diasorok</vt:lpstr>
      </vt:variant>
      <vt:variant>
        <vt:i4>1</vt:i4>
      </vt:variant>
    </vt:vector>
  </HeadingPairs>
  <TitlesOfParts>
    <vt:vector size="36" baseType="lpstr">
      <vt:lpstr>Arial</vt:lpstr>
      <vt:lpstr>Bookman Old Style</vt:lpstr>
      <vt:lpstr>Huni_Quorum Medium BT</vt:lpstr>
      <vt:lpstr>Symbol</vt:lpstr>
      <vt:lpstr>Times New Roman</vt:lpstr>
      <vt:lpstr>Alapértelmezett terv</vt:lpstr>
      <vt:lpstr>Equation</vt:lpstr>
      <vt:lpstr>Összeállította: Nagy László nagy@ara.bme.hu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Egyéni diasor 1</vt:lpstr>
    </vt:vector>
  </TitlesOfParts>
  <Company>BME Áramlástan Tanszék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Jegyzőkönyv beszámoló</dc:title>
  <dc:creator>Nagy László</dc:creator>
  <cp:lastModifiedBy>benedek</cp:lastModifiedBy>
  <cp:revision>371</cp:revision>
  <dcterms:created xsi:type="dcterms:W3CDTF">2005-11-15T08:12:11Z</dcterms:created>
  <dcterms:modified xsi:type="dcterms:W3CDTF">2016-04-04T12:45:18Z</dcterms:modified>
</cp:coreProperties>
</file>