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13" r:id="rId2"/>
    <p:sldId id="314" r:id="rId3"/>
    <p:sldId id="315" r:id="rId4"/>
    <p:sldId id="316" r:id="rId5"/>
    <p:sldId id="320" r:id="rId6"/>
    <p:sldId id="291" r:id="rId7"/>
    <p:sldId id="293" r:id="rId8"/>
    <p:sldId id="294" r:id="rId9"/>
    <p:sldId id="307" r:id="rId10"/>
    <p:sldId id="308" r:id="rId11"/>
    <p:sldId id="296" r:id="rId12"/>
    <p:sldId id="321" r:id="rId13"/>
    <p:sldId id="304" r:id="rId14"/>
    <p:sldId id="295" r:id="rId15"/>
    <p:sldId id="322" r:id="rId16"/>
    <p:sldId id="323" r:id="rId17"/>
    <p:sldId id="317" r:id="rId18"/>
    <p:sldId id="318" r:id="rId19"/>
    <p:sldId id="319" r:id="rId20"/>
  </p:sldIdLst>
  <p:sldSz cx="9144000" cy="6858000" type="screen4x3"/>
  <p:notesSz cx="7099300" cy="10234613"/>
  <p:custShowLst>
    <p:custShow name="Egyéni diasor 1" id="0">
      <p:sldLst/>
    </p:custShow>
  </p:custShowLst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Huni_Quorum Medium BT" panose="020E0603030505020404" pitchFamily="34" charset="-1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CC3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91D11BF-D9F3-4A21-B922-281FEC791917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59884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Mintaszöveg szerkesztése</a:t>
            </a:r>
          </a:p>
          <a:p>
            <a:pPr lvl="1"/>
            <a:r>
              <a:rPr lang="en-US" noProof="0" smtClean="0"/>
              <a:t>Második szint</a:t>
            </a:r>
          </a:p>
          <a:p>
            <a:pPr lvl="2"/>
            <a:r>
              <a:rPr lang="en-US" noProof="0" smtClean="0"/>
              <a:t>Harmadik szint</a:t>
            </a:r>
          </a:p>
          <a:p>
            <a:pPr lvl="3"/>
            <a:r>
              <a:rPr lang="en-US" noProof="0" smtClean="0"/>
              <a:t>Negyedik szint</a:t>
            </a:r>
          </a:p>
          <a:p>
            <a:pPr lvl="4"/>
            <a:r>
              <a:rPr lang="en-US" noProof="0" smtClean="0"/>
              <a:t>Ötödik szint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95" tIns="47297" rIns="94595" bIns="4729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0914BA-3918-4E7B-A9BA-B702B2168208}" type="slidenum">
              <a:rPr lang="en-US" altLang="hu-HU"/>
              <a:pPr>
                <a:defRPr/>
              </a:pPr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1518752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7FABC9-2CD3-4914-AA33-56E1591FEE7A}" type="slidenum">
              <a:rPr lang="en-US" altLang="hu-H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hu-HU" smtClean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Le kell cserélni a neveket</a:t>
            </a:r>
          </a:p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Kármán Tódór Szélcsatorna Laboratórium</a:t>
            </a:r>
          </a:p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Tabló 1936-38</a:t>
            </a:r>
            <a:endParaRPr lang="en-US" altLang="hu-HU" smtClean="0">
              <a:latin typeface="Arial" panose="020B0604020202020204" pitchFamily="34" charset="0"/>
            </a:endParaRPr>
          </a:p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46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264ABF-3A58-4593-A51A-B4A285F79D45}" type="slidenum">
              <a:rPr lang="en-US" altLang="hu-HU" smtClean="0"/>
              <a:pPr>
                <a:spcBef>
                  <a:spcPct val="0"/>
                </a:spcBef>
              </a:pPr>
              <a:t>2</a:t>
            </a:fld>
            <a:endParaRPr lang="en-US" altLang="hu-HU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003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D398D7-D493-4425-BA8C-FF39431B2575}" type="slidenum">
              <a:rPr lang="en-US" altLang="hu-HU" smtClean="0"/>
              <a:pPr>
                <a:spcBef>
                  <a:spcPct val="0"/>
                </a:spcBef>
              </a:pPr>
              <a:t>3</a:t>
            </a:fld>
            <a:endParaRPr lang="en-US" altLang="hu-HU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Szakoszály, Gulyás Bandi</a:t>
            </a:r>
          </a:p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Kutatók éjszakája, minden szept, utolsó pénteke 2014. szept. 26.</a:t>
            </a:r>
            <a:br>
              <a:rPr lang="hu-HU" altLang="hu-HU" smtClean="0">
                <a:latin typeface="Arial" panose="020B0604020202020204" pitchFamily="34" charset="0"/>
              </a:rPr>
            </a:br>
            <a:r>
              <a:rPr lang="hu-HU" altLang="hu-HU" smtClean="0">
                <a:latin typeface="Arial" panose="020B0604020202020204" pitchFamily="34" charset="0"/>
              </a:rPr>
              <a:t>Szécsatornák,  2,6m, függöleges, határréteg szécsatorna, Feketeró 2.0</a:t>
            </a:r>
          </a:p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2 csapat: méréses és numerikus szimuláció. </a:t>
            </a:r>
          </a:p>
          <a:p>
            <a:pPr eaLnBrk="1" hangingPunct="1"/>
            <a:r>
              <a:rPr lang="hu-HU" altLang="hu-HU" smtClean="0">
                <a:latin typeface="Arial" panose="020B0604020202020204" pitchFamily="34" charset="0"/>
              </a:rPr>
              <a:t>Klaszter, 80 mag egy klimatizált térben, </a:t>
            </a:r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331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2A48DC-04BF-409C-A9AF-9CEBE67D638D}" type="slidenum">
              <a:rPr lang="en-US" altLang="hu-HU" smtClean="0"/>
              <a:pPr>
                <a:spcBef>
                  <a:spcPct val="0"/>
                </a:spcBef>
              </a:pPr>
              <a:t>4</a:t>
            </a:fld>
            <a:endParaRPr lang="en-US" altLang="hu-HU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29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2A48DC-04BF-409C-A9AF-9CEBE67D638D}" type="slidenum">
              <a:rPr lang="en-US" altLang="hu-HU" smtClean="0"/>
              <a:pPr>
                <a:spcBef>
                  <a:spcPct val="0"/>
                </a:spcBef>
              </a:pPr>
              <a:t>5</a:t>
            </a:fld>
            <a:endParaRPr lang="en-US" altLang="hu-HU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596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97FD4C-9A49-4965-9857-D2E294BDA85C}" type="slidenum">
              <a:rPr lang="en-US" altLang="hu-HU" smtClean="0"/>
              <a:pPr>
                <a:spcBef>
                  <a:spcPct val="0"/>
                </a:spcBef>
              </a:pPr>
              <a:t>6</a:t>
            </a:fld>
            <a:endParaRPr lang="en-US" altLang="hu-HU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324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7060AF-B738-4BB7-83D1-095A1A96367C}" type="slidenum">
              <a:rPr lang="en-US" altLang="hu-HU" smtClean="0"/>
              <a:pPr>
                <a:spcBef>
                  <a:spcPct val="0"/>
                </a:spcBef>
              </a:pPr>
              <a:t>7</a:t>
            </a:fld>
            <a:endParaRPr lang="en-US" altLang="hu-H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919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3757FE-9855-4DF4-AFBE-706157ADD15E}" type="slidenum">
              <a:rPr lang="en-US" altLang="hu-HU" smtClean="0"/>
              <a:pPr>
                <a:spcBef>
                  <a:spcPct val="0"/>
                </a:spcBef>
              </a:pPr>
              <a:t>8</a:t>
            </a:fld>
            <a:endParaRPr lang="en-US" altLang="hu-HU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220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E5BAE4-8EC3-46B1-969D-970FF270B283}" type="slidenum">
              <a:rPr lang="en-US" altLang="hu-HU" smtClean="0"/>
              <a:pPr>
                <a:spcBef>
                  <a:spcPct val="0"/>
                </a:spcBef>
              </a:pPr>
              <a:t>9</a:t>
            </a:fld>
            <a:endParaRPr lang="en-US" altLang="hu-H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31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1D4C2D-31B4-4810-86AC-FFAEDE01E8BC}" type="slidenum">
              <a:rPr lang="en-US" altLang="hu-HU" smtClean="0"/>
              <a:pPr>
                <a:spcBef>
                  <a:spcPct val="0"/>
                </a:spcBef>
              </a:pPr>
              <a:t>10</a:t>
            </a:fld>
            <a:endParaRPr lang="en-US" altLang="hu-HU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55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945D59-DFE9-42D1-A76D-9C4BD929B696}" type="slidenum">
              <a:rPr lang="en-US" altLang="hu-HU" smtClean="0"/>
              <a:pPr>
                <a:spcBef>
                  <a:spcPct val="0"/>
                </a:spcBef>
              </a:pPr>
              <a:t>11</a:t>
            </a:fld>
            <a:endParaRPr lang="en-US" altLang="hu-HU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826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945D59-DFE9-42D1-A76D-9C4BD929B696}" type="slidenum">
              <a:rPr lang="en-US" altLang="hu-HU" smtClean="0"/>
              <a:pPr>
                <a:spcBef>
                  <a:spcPct val="0"/>
                </a:spcBef>
              </a:pPr>
              <a:t>12</a:t>
            </a:fld>
            <a:endParaRPr lang="en-US" altLang="hu-HU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127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B36D68-D64C-445C-B1CE-00482ECEB5ED}" type="slidenum">
              <a:rPr lang="en-US" altLang="hu-HU" smtClean="0"/>
              <a:pPr>
                <a:spcBef>
                  <a:spcPct val="0"/>
                </a:spcBef>
              </a:pPr>
              <a:t>13</a:t>
            </a:fld>
            <a:endParaRPr lang="en-US" altLang="hu-HU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62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002F4D-4229-4395-947D-C9F685BC1F10}" type="slidenum">
              <a:rPr lang="en-US" altLang="hu-HU" smtClean="0"/>
              <a:pPr>
                <a:spcBef>
                  <a:spcPct val="0"/>
                </a:spcBef>
              </a:pPr>
              <a:t>14</a:t>
            </a:fld>
            <a:endParaRPr lang="en-US" altLang="hu-H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8432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002F4D-4229-4395-947D-C9F685BC1F10}" type="slidenum">
              <a:rPr lang="en-US" altLang="hu-HU" smtClean="0"/>
              <a:pPr>
                <a:spcBef>
                  <a:spcPct val="0"/>
                </a:spcBef>
              </a:pPr>
              <a:t>15</a:t>
            </a:fld>
            <a:endParaRPr lang="en-US" altLang="hu-H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396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CD600B-20A4-467B-9B99-2D2D71DD6483}" type="slidenum">
              <a:rPr lang="en-US" altLang="hu-HU" smtClean="0"/>
              <a:pPr>
                <a:spcBef>
                  <a:spcPct val="0"/>
                </a:spcBef>
              </a:pPr>
              <a:t>16</a:t>
            </a:fld>
            <a:endParaRPr lang="en-US" altLang="hu-H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258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CD600B-20A4-467B-9B99-2D2D71DD6483}" type="slidenum">
              <a:rPr lang="en-US" altLang="hu-HU" smtClean="0"/>
              <a:pPr>
                <a:spcBef>
                  <a:spcPct val="0"/>
                </a:spcBef>
              </a:pPr>
              <a:t>17</a:t>
            </a:fld>
            <a:endParaRPr lang="en-US" altLang="hu-H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684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8D3DF3-671A-46A2-9D88-2E8EC09E7EB9}" type="slidenum">
              <a:rPr lang="en-US" altLang="hu-HU" smtClean="0"/>
              <a:pPr>
                <a:spcBef>
                  <a:spcPct val="0"/>
                </a:spcBef>
              </a:pPr>
              <a:t>18</a:t>
            </a:fld>
            <a:endParaRPr lang="en-US" altLang="hu-H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5040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097FF0-13FF-47D9-B34C-137FBC7BDAC1}" type="slidenum">
              <a:rPr lang="en-US" altLang="hu-HU" smtClean="0"/>
              <a:pPr>
                <a:spcBef>
                  <a:spcPct val="0"/>
                </a:spcBef>
              </a:pPr>
              <a:t>19</a:t>
            </a:fld>
            <a:endParaRPr lang="en-US" altLang="hu-H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3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07898-B7E9-48D2-BC04-4C9607D0716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606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37326-A2D8-4E64-A786-5436FF406A8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6612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2B1C5-6E5E-4500-A2B2-66111435E3C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05337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75DCD-C3EE-4F3E-BE56-F4182D37769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010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F60F8-EEDA-439C-8F02-2D5D44B19C3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233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731A6-3C75-471F-B0FE-45C527C0620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5576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D6CDB-A42A-4225-90D5-0700E71C1A8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8504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CF81E-6236-464B-99E2-DF5DB336426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4949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D6AEA-C4E4-4CA4-8182-A6422E44E3B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96992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662CA-C84E-43B2-8C13-985AC524EA4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4694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34747-08CD-4298-9000-93A2F7C1A6B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9779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A471D-A3C7-48CD-8818-AB13AD77CBC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6682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45430B8-004B-44C5-B1C6-B8403002AF7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nagy@ara.bme.hu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varga@ara.bme.hu" TargetMode="External"/><Relationship Id="rId13" Type="http://schemas.openxmlformats.org/officeDocument/2006/relationships/hyperlink" Target="mailto:nagy@ara.bme.hu" TargetMode="External"/><Relationship Id="rId3" Type="http://schemas.openxmlformats.org/officeDocument/2006/relationships/image" Target="../media/image1.jpeg"/><Relationship Id="rId7" Type="http://schemas.openxmlformats.org/officeDocument/2006/relationships/hyperlink" Target="mailto:horvath@ara.bme.hu" TargetMode="External"/><Relationship Id="rId12" Type="http://schemas.openxmlformats.org/officeDocument/2006/relationships/hyperlink" Target="mailto:bak@ara.bme.h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baloghm@ara.bme.hu" TargetMode="External"/><Relationship Id="rId11" Type="http://schemas.openxmlformats.org/officeDocument/2006/relationships/hyperlink" Target="mailto:tomor@ara.bme.hu" TargetMode="External"/><Relationship Id="rId5" Type="http://schemas.openxmlformats.org/officeDocument/2006/relationships/hyperlink" Target="mailto:fule@ara.bme.hu" TargetMode="External"/><Relationship Id="rId15" Type="http://schemas.openxmlformats.org/officeDocument/2006/relationships/hyperlink" Target="mailto:tothbence@ara.bme.hu" TargetMode="External"/><Relationship Id="rId10" Type="http://schemas.openxmlformats.org/officeDocument/2006/relationships/hyperlink" Target="mailto:farkas@ara.bme.hu" TargetMode="External"/><Relationship Id="rId4" Type="http://schemas.openxmlformats.org/officeDocument/2006/relationships/image" Target="../media/image4.jpeg"/><Relationship Id="rId9" Type="http://schemas.openxmlformats.org/officeDocument/2006/relationships/hyperlink" Target="mailto:benedek@ara.bme.hu" TargetMode="External"/><Relationship Id="rId14" Type="http://schemas.openxmlformats.org/officeDocument/2006/relationships/hyperlink" Target="mailto:balla@ara.bme.hu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aramlastanszakosztaly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://www.facebook.com/BME.Aramlasta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ara.bme.hu/oktatas/tantargy/NEPTUN/BMEGEATAT01/" TargetMode="External"/><Relationship Id="rId5" Type="http://schemas.openxmlformats.org/officeDocument/2006/relationships/hyperlink" Target="http://www.ara.bme.hu/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hyperlink" Target="http://www.ara.bme.hu/oktatas/tantargy/NEPTUN/BMEGEATAT01/" TargetMode="Externa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ara.bme.hu/oktatas/tantargy/NEPTUN/BMEGEATAT01/" TargetMode="External"/><Relationship Id="rId5" Type="http://schemas.openxmlformats.org/officeDocument/2006/relationships/hyperlink" Target="http://www.ara.bme.hu/poseidon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ara.bme.hu/lab" TargetMode="Externa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ara.bme.hu/poseidon" TargetMode="Externa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5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4.wmf"/><Relationship Id="rId5" Type="http://schemas.openxmlformats.org/officeDocument/2006/relationships/image" Target="../media/image4.jpeg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.jpeg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20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9.wmf"/><Relationship Id="rId5" Type="http://schemas.openxmlformats.org/officeDocument/2006/relationships/image" Target="../media/image4.jpeg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8.bin"/><Relationship Id="rId4" Type="http://schemas.openxmlformats.org/officeDocument/2006/relationships/image" Target="../media/image1.jpeg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6.w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5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1.jpeg"/><Relationship Id="rId9" Type="http://schemas.openxmlformats.org/officeDocument/2006/relationships/image" Target="../media/image2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30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9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1.jpeg"/><Relationship Id="rId9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476375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rgbClr val="21157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u-HU" sz="1800" b="0">
              <a:solidFill>
                <a:srgbClr val="211579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2257425" y="4162425"/>
            <a:ext cx="6875463" cy="1077913"/>
          </a:xfrm>
        </p:spPr>
        <p:txBody>
          <a:bodyPr anchor="t">
            <a:spAutoFit/>
          </a:bodyPr>
          <a:lstStyle/>
          <a:p>
            <a:pPr eaLnBrk="1" hangingPunct="1"/>
            <a:r>
              <a:rPr lang="hu-HU" altLang="hu-HU" sz="20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Összeállította:</a:t>
            </a:r>
            <a:br>
              <a:rPr lang="hu-HU" altLang="hu-HU" sz="20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r>
              <a:rPr lang="hu-HU" altLang="hu-HU" sz="20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Nagy László </a:t>
            </a:r>
            <a:r>
              <a:rPr lang="hu-HU" altLang="hu-HU" sz="2000" dirty="0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nagy@</a:t>
            </a:r>
            <a:r>
              <a:rPr lang="hu-HU" altLang="hu-HU" sz="2000" dirty="0" err="1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ara.bme.hu</a:t>
            </a:r>
            <a:r>
              <a:rPr lang="hu-HU" altLang="hu-HU" sz="2000" b="1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/>
            </a:r>
            <a:br>
              <a:rPr lang="hu-HU" altLang="hu-HU" sz="2000" b="1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endParaRPr lang="en-US" altLang="hu-HU" sz="2400" b="1" dirty="0" smtClean="0">
              <a:solidFill>
                <a:srgbClr val="211579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179388" y="260350"/>
            <a:ext cx="2376487" cy="2447925"/>
            <a:chOff x="113" y="119"/>
            <a:chExt cx="1497" cy="1542"/>
          </a:xfrm>
        </p:grpSpPr>
        <p:sp>
          <p:nvSpPr>
            <p:cNvPr id="4107" name="Rectangle 5"/>
            <p:cNvSpPr>
              <a:spLocks noChangeArrowheads="1"/>
            </p:cNvSpPr>
            <p:nvPr/>
          </p:nvSpPr>
          <p:spPr bwMode="auto">
            <a:xfrm>
              <a:off x="113" y="119"/>
              <a:ext cx="862" cy="1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000000"/>
                </a:solidFill>
              </a:endParaRPr>
            </a:p>
          </p:txBody>
        </p:sp>
        <p:pic>
          <p:nvPicPr>
            <p:cNvPr id="4108" name="Picture 6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164"/>
              <a:ext cx="1458" cy="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2859088" y="611188"/>
            <a:ext cx="5616575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u-HU" sz="4000" dirty="0">
                <a:solidFill>
                  <a:srgbClr val="211579"/>
                </a:solidFill>
                <a:latin typeface="Bookman Old Style" panose="02050604050505020204" pitchFamily="18" charset="0"/>
              </a:rPr>
              <a:t> </a:t>
            </a:r>
            <a:r>
              <a:rPr lang="hu-HU" altLang="hu-HU" sz="3600" dirty="0">
                <a:solidFill>
                  <a:srgbClr val="211579"/>
                </a:solidFill>
                <a:latin typeface="Bookman Old Style" panose="02050604050505020204" pitchFamily="18" charset="0"/>
              </a:rPr>
              <a:t>Áramlástan Tanszék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dirty="0">
                <a:solidFill>
                  <a:srgbClr val="211579"/>
                </a:solidFill>
                <a:latin typeface="Bookman Old Style" panose="02050604050505020204" pitchFamily="18" charset="0"/>
              </a:rPr>
              <a:t>www.ara.bme.hu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2400" dirty="0">
              <a:solidFill>
                <a:srgbClr val="211579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80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Mérés előkészítő </a:t>
            </a:r>
            <a:r>
              <a:rPr lang="hu-HU" altLang="hu-HU" sz="2800" dirty="0">
                <a:solidFill>
                  <a:srgbClr val="211579"/>
                </a:solidFill>
                <a:latin typeface="Bookman Old Style" panose="02050604050505020204" pitchFamily="18" charset="0"/>
              </a:rPr>
              <a:t>óra I.</a:t>
            </a:r>
            <a:endParaRPr lang="en-US" altLang="hu-HU" sz="2800" dirty="0">
              <a:solidFill>
                <a:srgbClr val="21157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43004" y="5634374"/>
            <a:ext cx="13580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000" dirty="0" smtClean="0">
                <a:solidFill>
                  <a:srgbClr val="FFFFFF"/>
                </a:solidFill>
              </a:rPr>
              <a:t>2016.</a:t>
            </a:r>
            <a:endParaRPr lang="hu-HU" altLang="hu-HU" sz="3000" dirty="0" smtClean="0">
              <a:solidFill>
                <a:srgbClr val="FFFF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000" dirty="0" smtClean="0">
                <a:solidFill>
                  <a:srgbClr val="FFFFFF"/>
                </a:solidFill>
              </a:rPr>
              <a:t>tavasz</a:t>
            </a:r>
            <a:endParaRPr lang="hu-HU" altLang="hu-HU" sz="3000" dirty="0">
              <a:solidFill>
                <a:srgbClr val="FFFFFF"/>
              </a:solidFill>
            </a:endParaRPr>
          </a:p>
        </p:txBody>
      </p:sp>
      <p:pic>
        <p:nvPicPr>
          <p:cNvPr id="4103" name="Picture 2" descr="N:\Documents\PROJEKTEK\2007_05-_WILO\ANIMATIONS\report_3\BMEkicsi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2852738"/>
            <a:ext cx="2405062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églalap 2"/>
          <p:cNvSpPr/>
          <p:nvPr/>
        </p:nvSpPr>
        <p:spPr>
          <a:xfrm>
            <a:off x="2087563" y="6492875"/>
            <a:ext cx="6640512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hu-HU" sz="1400" dirty="0">
                <a:solidFill>
                  <a:srgbClr val="211579"/>
                </a:solidFill>
                <a:latin typeface="Bookman Old Style" pitchFamily="18" charset="0"/>
                <a:ea typeface="+mj-ea"/>
                <a:cs typeface="+mj-cs"/>
              </a:rPr>
              <a:t>Áramlástan Tanszék H-1111 Bertalan Lajos u. 4-6. „AE” épület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257425" y="5240338"/>
            <a:ext cx="687546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hu-HU" altLang="hu-HU" sz="2000" b="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A mérési adminisztráció felelőse:</a:t>
            </a:r>
            <a:br>
              <a:rPr lang="hu-HU" altLang="hu-HU" sz="2000" b="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r>
              <a:rPr lang="hu-HU" altLang="hu-HU" sz="2000" b="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>Dr. Istók Balázs </a:t>
            </a:r>
            <a:r>
              <a:rPr lang="hu-HU" altLang="hu-HU" sz="2000" b="0" kern="0" dirty="0" err="1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istok</a:t>
            </a:r>
            <a:r>
              <a:rPr lang="hu-HU" altLang="hu-HU" sz="2000" b="0" kern="0" dirty="0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@</a:t>
            </a:r>
            <a:r>
              <a:rPr lang="hu-HU" altLang="hu-HU" sz="2000" b="0" kern="0" dirty="0" err="1" smtClean="0">
                <a:solidFill>
                  <a:srgbClr val="211579"/>
                </a:solidFill>
                <a:latin typeface="Bookman Old Style" panose="02050604050505020204" pitchFamily="18" charset="0"/>
                <a:hlinkClick r:id="rId4"/>
              </a:rPr>
              <a:t>ara.bme.hu</a:t>
            </a:r>
            <a:r>
              <a:rPr lang="hu-HU" altLang="hu-HU" sz="200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  <a:t/>
            </a:r>
            <a:br>
              <a:rPr lang="hu-HU" altLang="hu-HU" sz="2000" kern="0" dirty="0" smtClean="0">
                <a:solidFill>
                  <a:srgbClr val="211579"/>
                </a:solidFill>
                <a:latin typeface="Bookman Old Style" panose="02050604050505020204" pitchFamily="18" charset="0"/>
              </a:rPr>
            </a:br>
            <a:endParaRPr lang="en-US" altLang="hu-HU" sz="2400" kern="0" dirty="0" smtClean="0">
              <a:solidFill>
                <a:srgbClr val="21157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17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617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617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Mérések felelősei</a:t>
            </a:r>
            <a:endParaRPr lang="en-US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148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9" name="Group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055419"/>
              </p:ext>
            </p:extLst>
          </p:nvPr>
        </p:nvGraphicFramePr>
        <p:xfrm>
          <a:off x="647700" y="1844675"/>
          <a:ext cx="8316913" cy="5076848"/>
        </p:xfrm>
        <a:graphic>
          <a:graphicData uri="http://schemas.openxmlformats.org/drawingml/2006/table">
            <a:tbl>
              <a:tblPr/>
              <a:tblGrid>
                <a:gridCol w="1979140"/>
                <a:gridCol w="3175831"/>
                <a:gridCol w="3161942"/>
              </a:tblGrid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M2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Füle Péter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Dr. Balogh Miklós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5"/>
                        </a:rPr>
                        <a:t>fule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5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5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6"/>
                        </a:rPr>
                        <a:t>baloghm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6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6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M3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hu-H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Dr. Istók Balázs </a:t>
                      </a:r>
                      <a:endParaRPr kumimoji="0" lang="hu-H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hu-HU" sz="20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istok</a:t>
                      </a:r>
                      <a:r>
                        <a:rPr kumimoji="0" lang="hu-HU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@</a:t>
                      </a:r>
                      <a:r>
                        <a:rPr kumimoji="0" lang="hu-HU" sz="20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ara.bme.hu</a:t>
                      </a:r>
                      <a:endParaRPr kumimoji="0" lang="hu-HU" sz="20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M4 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Varga Árpád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8"/>
                        </a:rPr>
                        <a:t>varga@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8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M5 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Dr. Horváth Csaba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7"/>
                        </a:rPr>
                        <a:t>horvath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7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7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M7 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Mikó Szandra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9"/>
                        </a:rPr>
                        <a:t>miko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9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9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M8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M10</a:t>
                      </a: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Farkas Balázs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Tomor András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Bak Bendegúz</a:t>
                      </a:r>
                      <a:endParaRPr kumimoji="0" lang="hu-H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0"/>
                        </a:rPr>
                        <a:t>farkas@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0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1"/>
                        </a:rPr>
                        <a:t>tomor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1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1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2"/>
                        </a:rPr>
                        <a:t>bak@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2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M13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Nagy László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Balla Esztella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</a:rPr>
                        <a:t>Tóth Bence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3"/>
                        </a:rPr>
                        <a:t>nagy@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3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4"/>
                        </a:rPr>
                        <a:t>balla</a:t>
                      </a: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4"/>
                        </a:rPr>
                        <a:t>@</a:t>
                      </a:r>
                      <a:r>
                        <a:rPr kumimoji="0" lang="hu-HU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4"/>
                        </a:rPr>
                        <a:t>ara.bme.hu</a:t>
                      </a:r>
                      <a:endParaRPr kumimoji="0" lang="hu-H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11579"/>
                          </a:solidFill>
                          <a:effectLst/>
                          <a:latin typeface="+mn-lt"/>
                          <a:hlinkClick r:id="rId15"/>
                        </a:rPr>
                        <a:t>tothbence@ara.bme.hu</a:t>
                      </a:r>
                      <a:endPara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11579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994" marR="89994" marT="46793" marB="4679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820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820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820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 dirty="0">
                <a:solidFill>
                  <a:srgbClr val="211579"/>
                </a:solidFill>
              </a:rPr>
              <a:t> </a:t>
            </a:r>
            <a:fld id="{77633C4D-372C-48B8-8171-287B21B067DF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r>
              <a:rPr lang="hu-HU" altLang="hu-HU" sz="1000" dirty="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8196" name="Rectangle 9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8197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Általános ismertetés</a:t>
            </a:r>
          </a:p>
        </p:txBody>
      </p:sp>
      <p:sp>
        <p:nvSpPr>
          <p:cNvPr id="8198" name="Line 12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5" name="Text Box 13"/>
          <p:cNvSpPr txBox="1">
            <a:spLocks noChangeArrowheads="1"/>
          </p:cNvSpPr>
          <p:nvPr/>
        </p:nvSpPr>
        <p:spPr bwMode="auto">
          <a:xfrm>
            <a:off x="782638" y="552450"/>
            <a:ext cx="78486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tanszéki weblap: </a:t>
            </a:r>
          </a:p>
          <a:p>
            <a:pPr marL="0" indent="0" algn="ctr" eaLnBrk="1" hangingPunct="1">
              <a:spcBef>
                <a:spcPct val="50000"/>
              </a:spcBef>
              <a:buFontTx/>
              <a:buNone/>
              <a:defRPr/>
            </a:pPr>
            <a:r>
              <a:rPr lang="hu-HU" altLang="hu-HU" sz="1800" u="sng" dirty="0" smtClean="0">
                <a:solidFill>
                  <a:schemeClr val="accent1">
                    <a:lumMod val="50000"/>
                  </a:schemeClr>
                </a:solidFill>
                <a:latin typeface="+mn-lt"/>
                <a:hlinkClick r:id="rId5"/>
              </a:rPr>
              <a:t>www.ara.bme.hu</a:t>
            </a:r>
            <a:endParaRPr lang="hu-HU" altLang="hu-HU" sz="1800" b="0" u="sng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tantárgy weblapja: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	</a:t>
            </a:r>
            <a:r>
              <a:rPr lang="hu-HU" altLang="hu-HU" sz="1800" u="sng" dirty="0" smtClean="0">
                <a:solidFill>
                  <a:schemeClr val="accent1">
                    <a:lumMod val="50000"/>
                  </a:schemeClr>
                </a:solidFill>
                <a:latin typeface="+mn-lt"/>
                <a:hlinkClick r:id="rId6"/>
              </a:rPr>
              <a:t>www.ara.bme.hu/</a:t>
            </a:r>
            <a:r>
              <a:rPr lang="hu-HU" altLang="hu-HU" sz="1800" u="sng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hlinkClick r:id="rId6"/>
              </a:rPr>
              <a:t>oktatas</a:t>
            </a:r>
            <a:r>
              <a:rPr lang="hu-HU" altLang="hu-HU" sz="1800" u="sng" dirty="0" smtClean="0">
                <a:solidFill>
                  <a:schemeClr val="accent1">
                    <a:lumMod val="50000"/>
                  </a:schemeClr>
                </a:solidFill>
                <a:latin typeface="+mn-lt"/>
                <a:hlinkClick r:id="rId6"/>
              </a:rPr>
              <a:t>/</a:t>
            </a:r>
            <a:r>
              <a:rPr lang="hu-HU" altLang="hu-HU" sz="1800" u="sng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hlinkClick r:id="rId6"/>
              </a:rPr>
              <a:t>tantargy</a:t>
            </a:r>
            <a:r>
              <a:rPr lang="hu-HU" altLang="hu-HU" sz="1800" u="sng" dirty="0" smtClean="0">
                <a:solidFill>
                  <a:schemeClr val="accent1">
                    <a:lumMod val="50000"/>
                  </a:schemeClr>
                </a:solidFill>
                <a:latin typeface="+mn-lt"/>
                <a:hlinkClick r:id="rId6"/>
              </a:rPr>
              <a:t>/NEPTUN/BMEGEATAT01/</a:t>
            </a:r>
            <a:endParaRPr lang="hu-HU" altLang="hu-HU" sz="1800" u="sng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hallgatói információcsere: </a:t>
            </a:r>
          </a:p>
          <a:p>
            <a:pPr marL="0" indent="0" algn="ctr" eaLnBrk="1" hangingPunct="1">
              <a:spcBef>
                <a:spcPct val="50000"/>
              </a:spcBef>
              <a:buFontTx/>
              <a:buNone/>
              <a:defRPr/>
            </a:pPr>
            <a:r>
              <a:rPr lang="hu-HU" altLang="hu-HU" sz="1800" u="sng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www.ara.bme.hu</a:t>
            </a:r>
            <a:r>
              <a:rPr lang="hu-HU" altLang="hu-HU" sz="1800" u="sng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/</a:t>
            </a:r>
            <a:r>
              <a:rPr lang="hu-HU" altLang="hu-HU" sz="1800" u="sng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poseidon</a:t>
            </a:r>
            <a:endParaRPr lang="hu-HU" altLang="hu-HU" sz="1800" u="sng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	(segédanyagok, ZH pontok,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+mn-lt"/>
              </a:rPr>
              <a:t>jk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. és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+mn-lt"/>
              </a:rPr>
              <a:t>prez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. feltöltése és értékelése, …)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hu-HU" altLang="hu-HU" sz="1800" b="0" dirty="0" err="1" smtClean="0">
                <a:solidFill>
                  <a:schemeClr val="accent2"/>
                </a:solidFill>
                <a:latin typeface="+mn-lt"/>
              </a:rPr>
              <a:t>Facebook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 oldalak:</a:t>
            </a:r>
          </a:p>
          <a:p>
            <a:pPr lvl="1" algn="ctr" eaLnBrk="1" hangingPunct="1">
              <a:spcBef>
                <a:spcPct val="50000"/>
              </a:spcBef>
              <a:buFontTx/>
              <a:buNone/>
              <a:defRPr/>
            </a:pPr>
            <a:r>
              <a:rPr lang="hu-HU" altLang="hu-HU" sz="1800" b="0" dirty="0" err="1" smtClean="0">
                <a:solidFill>
                  <a:schemeClr val="accent2"/>
                </a:solidFill>
                <a:latin typeface="+mn-lt"/>
                <a:hlinkClick r:id="rId7"/>
              </a:rPr>
              <a:t>www.facebook.com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  <a:hlinkClick r:id="rId7"/>
              </a:rPr>
              <a:t>/</a:t>
            </a:r>
            <a:r>
              <a:rPr lang="hu-HU" altLang="hu-HU" sz="1800" dirty="0" err="1" smtClean="0">
                <a:solidFill>
                  <a:schemeClr val="accent2"/>
                </a:solidFill>
                <a:latin typeface="+mn-lt"/>
                <a:hlinkClick r:id="rId7"/>
              </a:rPr>
              <a:t>BME.Aramlastan</a:t>
            </a:r>
            <a:endParaRPr lang="hu-HU" altLang="hu-HU" sz="1800" dirty="0" smtClean="0">
              <a:solidFill>
                <a:schemeClr val="accent2"/>
              </a:solidFill>
              <a:latin typeface="+mn-lt"/>
            </a:endParaRPr>
          </a:p>
          <a:p>
            <a:pPr lvl="1" algn="ctr" eaLnBrk="1" hangingPunct="1">
              <a:spcBef>
                <a:spcPct val="50000"/>
              </a:spcBef>
              <a:buNone/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  </a:t>
            </a:r>
            <a:r>
              <a:rPr lang="hu-HU" altLang="hu-HU" sz="1800" b="0" dirty="0" err="1">
                <a:solidFill>
                  <a:schemeClr val="accent2"/>
                </a:solidFill>
                <a:hlinkClick r:id="rId8"/>
              </a:rPr>
              <a:t>www.facebook.com</a:t>
            </a:r>
            <a:r>
              <a:rPr lang="hu-HU" altLang="hu-HU" sz="1800" b="0" dirty="0">
                <a:solidFill>
                  <a:schemeClr val="accent2"/>
                </a:solidFill>
                <a:hlinkClick r:id="rId8"/>
              </a:rPr>
              <a:t>/</a:t>
            </a:r>
            <a:r>
              <a:rPr lang="hu-HU" altLang="hu-HU" sz="1800" dirty="0" err="1">
                <a:solidFill>
                  <a:schemeClr val="accent2"/>
                </a:solidFill>
                <a:hlinkClick r:id="rId8"/>
              </a:rPr>
              <a:t>aramlastanszakosztaly</a:t>
            </a:r>
            <a:endParaRPr lang="hu-HU" altLang="hu-HU" sz="1800" dirty="0">
              <a:solidFill>
                <a:schemeClr val="accent2"/>
              </a:solidFill>
            </a:endParaRPr>
          </a:p>
          <a:p>
            <a:pPr lvl="1" algn="ctr" eaLnBrk="1" hangingPunct="1">
              <a:spcBef>
                <a:spcPct val="50000"/>
              </a:spcBef>
              <a:buFontTx/>
              <a:buNone/>
              <a:defRPr/>
            </a:pPr>
            <a:endParaRPr lang="hu-HU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hu-HU" altLang="hu-HU" sz="1800" dirty="0" smtClean="0">
                <a:solidFill>
                  <a:srgbClr val="FF0000"/>
                </a:solidFill>
                <a:latin typeface="+mn-lt"/>
              </a:rPr>
              <a:t>A mérési zh a harmadik mérési órán (5</a:t>
            </a:r>
            <a:r>
              <a:rPr lang="hu-HU" altLang="hu-HU" sz="1800" dirty="0" smtClean="0">
                <a:solidFill>
                  <a:srgbClr val="FF0000"/>
                </a:solidFill>
                <a:latin typeface="+mn-lt"/>
              </a:rPr>
              <a:t>.-6. </a:t>
            </a:r>
            <a:r>
              <a:rPr lang="hu-HU" altLang="hu-HU" sz="1800" dirty="0" smtClean="0">
                <a:solidFill>
                  <a:srgbClr val="FF0000"/>
                </a:solidFill>
                <a:latin typeface="+mn-lt"/>
              </a:rPr>
              <a:t>hét) lesz.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	(a </a:t>
            </a:r>
            <a:r>
              <a:rPr lang="hu-HU" altLang="hu-HU" sz="1800" dirty="0" smtClean="0">
                <a:solidFill>
                  <a:srgbClr val="FF0000"/>
                </a:solidFill>
                <a:latin typeface="+mn-lt"/>
              </a:rPr>
              <a:t>zárhelyi a mérések megkezdésének feltétele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, pótlás a 6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.- 7.héten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025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025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1025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1E4D8CF3-ADC0-4129-B26B-9D3D78CA476C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0245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Általános ismertetés</a:t>
            </a:r>
          </a:p>
        </p:txBody>
      </p:sp>
      <p:sp>
        <p:nvSpPr>
          <p:cNvPr id="10246" name="Line 12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935038" y="764704"/>
            <a:ext cx="81724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1pPr>
            <a:lvl2pPr marL="8001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9pPr>
          </a:lstStyle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Menetrend: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1.alkalom: 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Általános információk, mérési bizonytalanság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2.alkalom: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hu-HU" b="0" dirty="0">
                <a:solidFill>
                  <a:schemeClr val="accent2"/>
                </a:solidFill>
                <a:latin typeface="+mn-lt"/>
              </a:rPr>
              <a:t>Mérő eszközök, mérési módszerek bemutatása </a:t>
            </a:r>
            <a:endParaRPr lang="hu-HU" b="0" dirty="0" smtClean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3.alkalom: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Mérések bemutatása + </a:t>
            </a:r>
            <a:r>
              <a:rPr lang="hu-HU" dirty="0" smtClean="0">
                <a:solidFill>
                  <a:srgbClr val="FF0000"/>
                </a:solidFill>
                <a:latin typeface="+mn-lt"/>
              </a:rPr>
              <a:t>Mérési zh (45’)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4.alkalom: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A mérés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5.alkalom: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B mérés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6.alkalom: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Elmaradt mérések pótlása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7.alkalom: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A+B mérések prezentációja</a:t>
            </a:r>
          </a:p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b="0" i="1" dirty="0" smtClean="0">
                <a:solidFill>
                  <a:schemeClr val="accent2"/>
                </a:solidFill>
                <a:latin typeface="+mn-lt"/>
              </a:rPr>
              <a:t>részletek a tantárgy leírásban találhatóak. </a:t>
            </a:r>
          </a:p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b="0" i="1" dirty="0" smtClean="0">
                <a:solidFill>
                  <a:schemeClr val="accent2"/>
                </a:solidFill>
                <a:latin typeface="+mn-lt"/>
              </a:rPr>
              <a:t>A könyv 6. fejezet, 222 – 274. oldal (2008.) +</a:t>
            </a:r>
          </a:p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b="0" i="1" dirty="0" smtClean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b="0" i="1" dirty="0" smtClean="0">
                <a:solidFill>
                  <a:srgbClr val="FF0000"/>
                </a:solidFill>
                <a:latin typeface="+mn-lt"/>
              </a:rPr>
              <a:t>mérési bizonytalanság </a:t>
            </a:r>
            <a:r>
              <a:rPr lang="hu-HU" b="0" i="1" dirty="0" smtClean="0">
                <a:solidFill>
                  <a:schemeClr val="accent2"/>
                </a:solidFill>
                <a:latin typeface="+mn-lt"/>
              </a:rPr>
              <a:t>(hibaszámítás)</a:t>
            </a:r>
          </a:p>
        </p:txBody>
      </p:sp>
      <p:pic>
        <p:nvPicPr>
          <p:cNvPr id="10248" name="Picture 20" descr="tankonyv_bori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300663"/>
            <a:ext cx="9969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21" descr="CD-M-2004-I_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5265738"/>
            <a:ext cx="14414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22" descr="DVD-M-2009-II_cover0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5265738"/>
            <a:ext cx="9842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23" descr="DVD-M-2009-I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7043" r="7677" b="7959"/>
          <a:stretch>
            <a:fillRect/>
          </a:stretch>
        </p:blipFill>
        <p:spPr bwMode="auto">
          <a:xfrm>
            <a:off x="6840538" y="5265738"/>
            <a:ext cx="141922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2" name="Rectangle 24"/>
          <p:cNvSpPr>
            <a:spLocks noChangeArrowheads="1"/>
          </p:cNvSpPr>
          <p:nvPr/>
        </p:nvSpPr>
        <p:spPr bwMode="auto">
          <a:xfrm>
            <a:off x="4176713" y="5265738"/>
            <a:ext cx="936625" cy="366712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bg1"/>
                </a:solidFill>
                <a:latin typeface="Huni_Quorum Medium BT" panose="020E0603030505020404" pitchFamily="34" charset="-18"/>
              </a:rPr>
              <a:t>2004</a:t>
            </a:r>
          </a:p>
        </p:txBody>
      </p:sp>
      <p:sp>
        <p:nvSpPr>
          <p:cNvPr id="10253" name="Rectangle 25"/>
          <p:cNvSpPr>
            <a:spLocks noChangeArrowheads="1"/>
          </p:cNvSpPr>
          <p:nvPr/>
        </p:nvSpPr>
        <p:spPr bwMode="auto">
          <a:xfrm>
            <a:off x="7704138" y="5265738"/>
            <a:ext cx="936625" cy="366712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 smtClean="0">
                <a:solidFill>
                  <a:schemeClr val="bg1"/>
                </a:solidFill>
                <a:latin typeface="Huni_Quorum Medium BT" panose="020E0603030505020404" pitchFamily="34" charset="-18"/>
              </a:rPr>
              <a:t>2008</a:t>
            </a:r>
            <a:endParaRPr lang="hu-HU" altLang="hu-HU" sz="1800" b="0" dirty="0">
              <a:solidFill>
                <a:schemeClr val="bg1"/>
              </a:solidFill>
              <a:latin typeface="Huni_Quorum Medium BT" panose="020E0603030505020404" pitchFamily="34" charset="-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025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025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1025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8783638" y="6613525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1E4D8CF3-ADC0-4129-B26B-9D3D78CA476C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0245" name="Rectangle 11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Általános ismertetés</a:t>
            </a:r>
          </a:p>
        </p:txBody>
      </p:sp>
      <p:sp>
        <p:nvSpPr>
          <p:cNvPr id="10246" name="Line 12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935038" y="788988"/>
            <a:ext cx="8172450" cy="521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1pPr>
            <a:lvl2pPr marL="800100" indent="-3429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Huni_Quorum Medium BT" pitchFamily="34" charset="-18"/>
                <a:cs typeface="Arial" charset="0"/>
              </a:defRPr>
            </a:lvl9pPr>
          </a:lstStyle>
          <a:p>
            <a:pPr marL="0" indent="0" algn="just" eaLnBrk="1" hangingPunct="1">
              <a:spcBef>
                <a:spcPct val="50000"/>
              </a:spcBef>
              <a:defRPr/>
            </a:pPr>
            <a:r>
              <a:rPr lang="hu-HU" dirty="0" smtClean="0">
                <a:solidFill>
                  <a:schemeClr val="accent2"/>
                </a:solidFill>
                <a:latin typeface="+mn-lt"/>
              </a:rPr>
              <a:t>A mérőcsoportok felépítése: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4 fős mérőcsoportok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Két-két mérésvezető a két mérési alkalomhoz (A, B), a másik két fő segítő (megjelenni mindenkinek kötelező)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A mérés vezetők készítik az adott méréshez tartozó </a:t>
            </a:r>
            <a:r>
              <a:rPr lang="hu-HU" b="0" dirty="0" err="1" smtClean="0">
                <a:solidFill>
                  <a:schemeClr val="accent2"/>
                </a:solidFill>
                <a:latin typeface="+mn-lt"/>
              </a:rPr>
              <a:t>jk.-t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és a </a:t>
            </a:r>
            <a:r>
              <a:rPr lang="hu-HU" b="0" dirty="0" err="1" smtClean="0">
                <a:solidFill>
                  <a:schemeClr val="accent2"/>
                </a:solidFill>
                <a:latin typeface="+mn-lt"/>
              </a:rPr>
              <a:t>prez.-t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(</a:t>
            </a:r>
            <a:r>
              <a:rPr lang="hu-HU" b="0" dirty="0" err="1" smtClean="0">
                <a:solidFill>
                  <a:schemeClr val="accent2"/>
                </a:solidFill>
                <a:latin typeface="+mn-lt"/>
              </a:rPr>
              <a:t>a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2 ember egyet, a pontszám is közös)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Minden méréshez egyéni feladat tartozik, a csoport beosztások és feladatok a </a:t>
            </a:r>
            <a:r>
              <a:rPr lang="hu-HU" b="0" dirty="0" smtClean="0">
                <a:solidFill>
                  <a:schemeClr val="accent2"/>
                </a:solidFill>
                <a:latin typeface="+mn-lt"/>
                <a:hlinkClick r:id="rId5"/>
              </a:rPr>
              <a:t>tantárgy honlapján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megtalálhatóak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Példa: </a:t>
            </a:r>
            <a:r>
              <a:rPr lang="hu-HU" b="0" dirty="0" err="1" smtClean="0">
                <a:solidFill>
                  <a:schemeClr val="accent2"/>
                </a:solidFill>
                <a:latin typeface="+mn-lt"/>
              </a:rPr>
              <a:t>Tomasics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S. és </a:t>
            </a:r>
            <a:r>
              <a:rPr lang="hu-HU" b="0" dirty="0" err="1" smtClean="0">
                <a:solidFill>
                  <a:schemeClr val="accent2"/>
                </a:solidFill>
                <a:latin typeface="+mn-lt"/>
              </a:rPr>
              <a:t>Novotni</a:t>
            </a:r>
            <a:r>
              <a:rPr lang="hu-HU" b="0" dirty="0" smtClean="0">
                <a:solidFill>
                  <a:schemeClr val="accent2"/>
                </a:solidFill>
                <a:latin typeface="+mn-lt"/>
              </a:rPr>
              <a:t> G. a B alkalommal végezte az M5 mérés E jelű feladatát</a:t>
            </a: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endParaRPr lang="hu-HU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endParaRPr lang="hu-HU" b="0" dirty="0" smtClean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Tx/>
              <a:buChar char="•"/>
              <a:defRPr/>
            </a:pPr>
            <a:endParaRPr lang="hu-HU" b="0" dirty="0" smtClean="0">
              <a:solidFill>
                <a:schemeClr val="accent2"/>
              </a:solidFill>
              <a:latin typeface="+mn-lt"/>
            </a:endParaRPr>
          </a:p>
          <a:p>
            <a:pPr marL="457200" lvl="1" indent="0" algn="just" eaLnBrk="1" hangingPunct="1">
              <a:spcBef>
                <a:spcPct val="50000"/>
              </a:spcBef>
              <a:defRPr/>
            </a:pPr>
            <a:endParaRPr lang="hu-HU" b="0" dirty="0" smtClean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8081" y="4329100"/>
            <a:ext cx="7200000" cy="7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43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25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253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253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1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Felkészülés a mérésre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971550" y="476250"/>
            <a:ext cx="5868988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3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  <a:hlinkClick r:id="rId5"/>
              </a:rPr>
              <a:t>Poseidon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rendszerben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vagy a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  <a:hlinkClick r:id="rId6"/>
              </a:rPr>
              <a:t>tárgy weblapján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 meg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kell néznie és le kell töltenie a mérésvezetőknek a számukra kijelölt mérési feladatot.  (pl. M3/c)</a:t>
            </a:r>
            <a:r>
              <a:rPr lang="en-US" altLang="hu-HU" sz="1800" b="0" dirty="0">
                <a:solidFill>
                  <a:schemeClr val="accent2"/>
                </a:solidFill>
                <a:latin typeface="+mn-lt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mérőcsoport  minden tagja olvassa el a mérési útmutatót</a:t>
            </a:r>
            <a:r>
              <a:rPr lang="en-US" altLang="hu-HU" sz="1800" b="0" dirty="0">
                <a:solidFill>
                  <a:schemeClr val="accent2"/>
                </a:solidFill>
                <a:latin typeface="+mn-lt"/>
              </a:rPr>
              <a:t>.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Kézzel írott mérési tervet kell készítenie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mérésvezetőnek a mérés kezdetére. A mérési tervnek a következő dolgokat kell tartalmaznia:</a:t>
            </a:r>
            <a:r>
              <a:rPr lang="en-US" altLang="hu-HU" sz="1800" b="0" dirty="0">
                <a:solidFill>
                  <a:schemeClr val="accent2"/>
                </a:solidFill>
                <a:latin typeface="+mn-lt"/>
              </a:rPr>
              <a:t>: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mérőcsoport tagjairól információk (nevek, NEPTUN kód) megfelelő rubrika a jelenlét ellenőrzésére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Megfelelő hely minden oldalon, ahol a mérésvezető oktató aláírhatja a dokumentumot</a:t>
            </a:r>
            <a:r>
              <a:rPr lang="en-US" altLang="hu-HU" sz="1800" b="0" dirty="0">
                <a:solidFill>
                  <a:schemeClr val="accent2"/>
                </a:solidFill>
                <a:latin typeface="+mn-lt"/>
              </a:rPr>
              <a:t>.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 során felhasználni kívánt eszközök listája, megfelelő hely az eszközök gyári számának/azonosítójának feltüntetésére.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Táblázatok a mérési adatoknak, kiemelt hely a környezeti adatoknak (légköri nyomás, teremhőmérséklet)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kiértékeléshez szükséges egyenletek, megfelelő hely az ellenőrző számítások elvégzéséhez.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Milliméter papír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egy jellemző mennyiség felrajzolásához. 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458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458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458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7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mérés során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4580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1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 kezdetén a mérést segítő oktató ellenőrizni fogja a kézzel írott mérési vázlatot. A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mérést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segítő oktató kérdésekkel ellenőrzi a mérőcsoport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felkészültségét, a mérést csak ezután lehet elkezdeni.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felkészületlen mérőcsoportoknak a mérést meg kell ismételnie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El kell végezni a mérési feladatot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mérőcsoportnak a mérés során egy </a:t>
            </a:r>
            <a:r>
              <a:rPr lang="hu-HU" altLang="hu-HU" sz="1800" b="0" dirty="0" err="1">
                <a:solidFill>
                  <a:schemeClr val="accent2"/>
                </a:solidFill>
                <a:latin typeface="+mn-lt"/>
              </a:rPr>
              <a:t>Betz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manométer segítségével  ellenőriznie kell a digitális nyomásmérő működését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 során egy, a mérést segítő oktató által megjelölt  mennyiséget milliméterpapíron ábrázolni kell. A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ábrát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mérést vezető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oktató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ellenőrizni fogja, amennyiben az nem megfelelő, a mérést meg kell ismételni. 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algn="just" eaLnBrk="1" hangingPunct="1">
              <a:spcBef>
                <a:spcPct val="50000"/>
              </a:spcBef>
            </a:pP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663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663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663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2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adatok kiértékelése és ellenőrzése I.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6628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29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3600" indent="-3238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mérési adatok felhasználásával mérési jegyzőkönyvet kell készíteni.</a:t>
            </a:r>
            <a:r>
              <a:rPr lang="en-US" altLang="hu-HU" sz="1800" b="0" dirty="0">
                <a:solidFill>
                  <a:schemeClr val="accent2"/>
                </a:solidFill>
                <a:latin typeface="+mn-lt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mérések esetén a tanszéki honlapon elérhető egy ellenőrző felület, amin a számítások helyessége ellenőrizendő</a:t>
            </a:r>
          </a:p>
          <a:p>
            <a:pPr lvl="2" eaLnBrk="1" hangingPunct="1">
              <a:spcBef>
                <a:spcPct val="50000"/>
              </a:spcBef>
              <a:buFontTx/>
              <a:buNone/>
            </a:pPr>
            <a:r>
              <a:rPr lang="en-US" altLang="hu-HU" sz="1800" b="0" dirty="0">
                <a:solidFill>
                  <a:schemeClr val="accent2"/>
                </a:solidFill>
                <a:latin typeface="+mn-lt"/>
                <a:hlinkClick r:id="rId5"/>
              </a:rPr>
              <a:t>www.ara.bme.hu/lab</a:t>
            </a:r>
            <a:endParaRPr lang="hu-HU" altLang="hu-HU" sz="1800" b="0" dirty="0">
              <a:solidFill>
                <a:schemeClr val="accent2"/>
              </a:solidFill>
              <a:latin typeface="+mn-lt"/>
            </a:endParaRPr>
          </a:p>
          <a:p>
            <a:pPr lvl="2" eaLnBrk="1" hangingPunct="1">
              <a:spcBef>
                <a:spcPct val="50000"/>
              </a:spcBef>
              <a:buFontTx/>
              <a:buNone/>
            </a:pPr>
            <a:endParaRPr lang="hu-HU" altLang="hu-HU" sz="1800" b="0" dirty="0">
              <a:solidFill>
                <a:schemeClr val="accent2"/>
              </a:solidFill>
              <a:latin typeface="+mn-lt"/>
            </a:endParaRP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Használata kötelező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(ha az adott méréshez elérhető ilyen űrlap)</a:t>
            </a: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Csak a kiértékelés helyességét ellenőrizzük.</a:t>
            </a: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Ha a számítás helytelen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: újra kell próbálkozni</a:t>
            </a:r>
          </a:p>
          <a:p>
            <a:pPr lvl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Nincs korlátozva a próbálkozások száma, de az összes hallgatói tevékenységet naplózzuk. A javító oktató figyelembe veheti a pontozásnál, hogy ki hányszor próbálkozott. (Fair </a:t>
            </a:r>
            <a:r>
              <a:rPr lang="hu-HU" altLang="hu-HU" sz="1800" b="0" dirty="0" err="1">
                <a:solidFill>
                  <a:schemeClr val="accent2"/>
                </a:solidFill>
                <a:latin typeface="+mn-lt"/>
              </a:rPr>
              <a:t>use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policy)</a:t>
            </a:r>
          </a:p>
          <a:p>
            <a:pPr lvl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Az előző félévben minden mérésnél volt olyan hallgató, aki már az első kitöltéskor sikerrel járt.</a:t>
            </a: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Ha a számítás elfogadható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: a program egy ellenőrző kódot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ad</a:t>
            </a:r>
          </a:p>
          <a:p>
            <a:pPr>
              <a:spcBef>
                <a:spcPct val="0"/>
              </a:spcBef>
              <a:buSzPct val="75000"/>
              <a:buFont typeface="Symbol" panose="05050102010706020507" pitchFamily="18" charset="2"/>
              <a:buChar char=""/>
            </a:pP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Az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ellenőrző kódot jegyzőkönyv fedőlapjára kell másolni!</a:t>
            </a:r>
          </a:p>
          <a:p>
            <a:pPr lvl="1">
              <a:spcBef>
                <a:spcPct val="0"/>
              </a:spcBef>
              <a:buSzPct val="45000"/>
              <a:buFont typeface="Wingdings" panose="05000000000000000000" pitchFamily="2" charset="2"/>
              <a:buChar char=""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pontozásnál figyelembe vesszük a számítási hiba mértékét [%] és a próbálkozások számát – ezeket az ellenőrző kód tartalmazza!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868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868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8685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7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adatok kiértékelése és ellenőrzése II.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8676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7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1331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Példa: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28678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1252538"/>
            <a:ext cx="5934075" cy="51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2"/>
          <a:stretch>
            <a:fillRect/>
          </a:stretch>
        </p:blipFill>
        <p:spPr bwMode="auto">
          <a:xfrm>
            <a:off x="2468562" y="567532"/>
            <a:ext cx="6372225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3567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80" name="Oval 4"/>
          <p:cNvSpPr>
            <a:spLocks noChangeArrowheads="1"/>
          </p:cNvSpPr>
          <p:nvPr/>
        </p:nvSpPr>
        <p:spPr bwMode="auto">
          <a:xfrm>
            <a:off x="5508625" y="3281363"/>
            <a:ext cx="749300" cy="728662"/>
          </a:xfrm>
          <a:prstGeom prst="ellips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28681" name="Line 5"/>
          <p:cNvSpPr>
            <a:spLocks noChangeShapeType="1"/>
          </p:cNvSpPr>
          <p:nvPr/>
        </p:nvSpPr>
        <p:spPr bwMode="auto">
          <a:xfrm flipH="1">
            <a:off x="2022475" y="3646488"/>
            <a:ext cx="348615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763588" y="4103688"/>
            <a:ext cx="25177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347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" charset="0"/>
                <a:cs typeface="Droid Sans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hu-HU" sz="1400" b="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Néhány (szürke) mezőt nem kötelező kitölteni.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hu-HU" sz="1400" b="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Ha a számítás helytelen, érdemes ezeket is beírni – ez segíthet megtalálni a számítási hiba okát!</a:t>
            </a:r>
            <a:endParaRPr lang="hu-HU" sz="1400" b="0" dirty="0">
              <a:solidFill>
                <a:schemeClr val="accent2"/>
              </a:solidFill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072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072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0728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adatok kiértékelése és ellenőrzése III.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955675" y="752475"/>
            <a:ext cx="7685088" cy="32778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j-lt"/>
              </a:rPr>
              <a:t>A mérési eredményekből készített mérési jegyzőkönyvet a </a:t>
            </a:r>
            <a:r>
              <a:rPr lang="hu-HU" b="0" dirty="0">
                <a:solidFill>
                  <a:schemeClr val="accent2"/>
                </a:solidFill>
                <a:latin typeface="+mj-lt"/>
                <a:hlinkClick r:id="rId5"/>
              </a:rPr>
              <a:t>P</a:t>
            </a:r>
            <a:r>
              <a:rPr lang="hu-HU" b="0" dirty="0" smtClean="0">
                <a:solidFill>
                  <a:schemeClr val="accent2"/>
                </a:solidFill>
                <a:latin typeface="+mj-lt"/>
                <a:hlinkClick r:id="rId5"/>
              </a:rPr>
              <a:t>oseidon</a:t>
            </a:r>
            <a:r>
              <a:rPr lang="hu-HU" b="0" dirty="0" smtClean="0">
                <a:solidFill>
                  <a:schemeClr val="accent2"/>
                </a:solidFill>
                <a:latin typeface="+mj-lt"/>
              </a:rPr>
              <a:t> 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hálózatba kell </a:t>
            </a:r>
            <a:r>
              <a:rPr lang="hu-HU" b="0" dirty="0" smtClean="0">
                <a:solidFill>
                  <a:schemeClr val="accent2"/>
                </a:solidFill>
                <a:latin typeface="+mj-lt"/>
              </a:rPr>
              <a:t>feltölteni.</a:t>
            </a:r>
          </a:p>
          <a:p>
            <a:pPr marL="285750" indent="-28575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b="0" dirty="0" smtClean="0">
                <a:solidFill>
                  <a:schemeClr val="accent2"/>
                </a:solidFill>
                <a:latin typeface="+mj-lt"/>
              </a:rPr>
              <a:t>A 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jegyzőkönyv feltöltési </a:t>
            </a:r>
            <a:r>
              <a:rPr lang="hu-HU" dirty="0">
                <a:solidFill>
                  <a:schemeClr val="accent2"/>
                </a:solidFill>
                <a:latin typeface="+mj-lt"/>
              </a:rPr>
              <a:t>határideje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hu-HU" dirty="0">
                <a:solidFill>
                  <a:schemeClr val="accent2"/>
                </a:solidFill>
                <a:latin typeface="+mj-lt"/>
              </a:rPr>
              <a:t>a mérést követő második vasárnap éjfél.</a:t>
            </a:r>
          </a:p>
          <a:p>
            <a:pPr marL="285750" indent="-28575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j-lt"/>
              </a:rPr>
              <a:t>Lehetőség nyílik a mérésekkel kapcsolatban konzultációra, ezt célszerű a mérési jegyzőkönyvet javító oktatóval elvégezni. Az oktatók az általuk megjelölt konzultációs időpontban </a:t>
            </a:r>
            <a:r>
              <a:rPr lang="hu-HU" b="0" dirty="0" smtClean="0">
                <a:solidFill>
                  <a:schemeClr val="accent2"/>
                </a:solidFill>
                <a:latin typeface="+mj-lt"/>
              </a:rPr>
              <a:t>érhetők </a:t>
            </a:r>
            <a:r>
              <a:rPr lang="hu-HU" b="0" dirty="0">
                <a:solidFill>
                  <a:schemeClr val="accent2"/>
                </a:solidFill>
                <a:latin typeface="+mj-lt"/>
              </a:rPr>
              <a:t>el.</a:t>
            </a:r>
          </a:p>
          <a:p>
            <a:pPr marL="285750" indent="-28575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b="0" dirty="0">
                <a:solidFill>
                  <a:schemeClr val="accent2"/>
                </a:solidFill>
                <a:latin typeface="+mj-lt"/>
              </a:rPr>
              <a:t>A mérések utolsó 15 percében lehetőség nyílik a mérést  felügyelő oktatókkal és demonstrátorokkal  konzultálni, amire a mérésen nem résztvevők is bejöhetnek.</a:t>
            </a:r>
            <a:endParaRPr lang="hu-HU" b="0" dirty="0">
              <a:latin typeface="+mj-lt"/>
            </a:endParaRP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277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277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277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71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2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 smtClean="0">
                <a:solidFill>
                  <a:schemeClr val="accent2"/>
                </a:solidFill>
                <a:latin typeface="+mj-lt"/>
              </a:rPr>
              <a:t>A </a:t>
            </a: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mérési jegyzőkönyvek első lapja egy előírt (letölthető) </a:t>
            </a:r>
            <a:r>
              <a:rPr lang="hu-HU" altLang="hu-HU" sz="1800" b="0" dirty="0" err="1">
                <a:solidFill>
                  <a:schemeClr val="accent2"/>
                </a:solidFill>
                <a:latin typeface="+mj-lt"/>
              </a:rPr>
              <a:t>fedlap</a:t>
            </a: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 kell legyen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  <a:latin typeface="+mj-lt"/>
              </a:rPr>
              <a:t>Ezen kívül 6 oldalban kell az eredményeket összefoglalni.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 smtClean="0">
                <a:solidFill>
                  <a:schemeClr val="accent2"/>
                </a:solidFill>
                <a:latin typeface="+mj-lt"/>
              </a:rPr>
              <a:t>A mérési jegyzőkönyvnek tartalmaznia kell: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A </a:t>
            </a:r>
            <a:r>
              <a:rPr lang="hu-HU" altLang="hu-HU" sz="1400" b="0" dirty="0" err="1" smtClean="0">
                <a:solidFill>
                  <a:schemeClr val="accent2"/>
                </a:solidFill>
                <a:latin typeface="+mj-lt"/>
              </a:rPr>
              <a:t>fedlapon</a:t>
            </a: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 az ellenőrző kódot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A mérés rövid ismertetését, a </a:t>
            </a:r>
            <a:r>
              <a:rPr lang="hu-HU" altLang="hu-HU" sz="1400" b="0" dirty="0" smtClean="0">
                <a:solidFill>
                  <a:schemeClr val="accent2"/>
                </a:solidFill>
              </a:rPr>
              <a:t>mérőberendezés </a:t>
            </a:r>
            <a:r>
              <a:rPr lang="hu-HU" altLang="hu-HU" sz="1400" b="0" dirty="0">
                <a:solidFill>
                  <a:schemeClr val="accent2"/>
                </a:solidFill>
              </a:rPr>
              <a:t>és eszközök </a:t>
            </a:r>
            <a:r>
              <a:rPr lang="hu-HU" altLang="hu-HU" sz="1400" b="0" dirty="0" smtClean="0">
                <a:solidFill>
                  <a:schemeClr val="accent2"/>
                </a:solidFill>
              </a:rPr>
              <a:t>adatait</a:t>
            </a:r>
            <a:endParaRPr lang="hu-HU" altLang="hu-HU" sz="1400" b="0" dirty="0" smtClean="0">
              <a:solidFill>
                <a:schemeClr val="accent2"/>
              </a:solidFill>
              <a:latin typeface="+mj-lt"/>
            </a:endParaRP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Az egyéni mérési feladatot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A felhasznált összefüggéseket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A mért ill. számított adatokat táblázatosan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Hibaszámítást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A szükséges diagramokat hibasávokkal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Az eredmények szöveges értékelését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A felhasznált irodalmat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>
                <a:solidFill>
                  <a:schemeClr val="accent2"/>
                </a:solidFill>
              </a:rPr>
              <a:t>M</a:t>
            </a:r>
            <a:r>
              <a:rPr lang="hu-HU" altLang="hu-HU" sz="1400" b="0" dirty="0" smtClean="0">
                <a:solidFill>
                  <a:schemeClr val="accent2"/>
                </a:solidFill>
              </a:rPr>
              <a:t>ellékletében </a:t>
            </a:r>
            <a:r>
              <a:rPr lang="hu-HU" altLang="hu-HU" sz="1400" b="0" dirty="0">
                <a:solidFill>
                  <a:schemeClr val="accent2"/>
                </a:solidFill>
              </a:rPr>
              <a:t>a mérés során készített </a:t>
            </a:r>
            <a:r>
              <a:rPr lang="hu-HU" altLang="hu-HU" sz="1400" b="0" dirty="0" smtClean="0">
                <a:solidFill>
                  <a:schemeClr val="accent2"/>
                </a:solidFill>
              </a:rPr>
              <a:t>jegyzetet </a:t>
            </a:r>
            <a:r>
              <a:rPr lang="hu-HU" altLang="hu-HU" sz="1400" b="0" dirty="0" err="1">
                <a:solidFill>
                  <a:schemeClr val="accent2"/>
                </a:solidFill>
              </a:rPr>
              <a:t>scannelt</a:t>
            </a:r>
            <a:r>
              <a:rPr lang="hu-HU" altLang="hu-HU" sz="1400" b="0" dirty="0">
                <a:solidFill>
                  <a:schemeClr val="accent2"/>
                </a:solidFill>
              </a:rPr>
              <a:t> </a:t>
            </a:r>
            <a:r>
              <a:rPr lang="hu-HU" altLang="hu-HU" sz="1400" b="0" dirty="0" smtClean="0">
                <a:solidFill>
                  <a:schemeClr val="accent2"/>
                </a:solidFill>
              </a:rPr>
              <a:t>formában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 smtClean="0">
                <a:solidFill>
                  <a:schemeClr val="accent2"/>
                </a:solidFill>
              </a:rPr>
              <a:t>A jegyzőkönyv mellé csatolni kell a számításokhoz és a diagramok elkészítéséhez használt (Excel) táblázatot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 smtClean="0">
                <a:solidFill>
                  <a:schemeClr val="accent2"/>
                </a:solidFill>
              </a:rPr>
              <a:t>A diagramok típusa pont diagram (XY </a:t>
            </a:r>
            <a:r>
              <a:rPr lang="hu-HU" altLang="hu-HU" sz="1800" b="0" dirty="0" err="1" smtClean="0">
                <a:solidFill>
                  <a:schemeClr val="accent2"/>
                </a:solidFill>
              </a:rPr>
              <a:t>plot</a:t>
            </a:r>
            <a:r>
              <a:rPr lang="hu-HU" altLang="hu-HU" sz="1800" b="0" dirty="0" smtClean="0">
                <a:solidFill>
                  <a:schemeClr val="accent2"/>
                </a:solidFill>
              </a:rPr>
              <a:t>), a vonaldiagram típus használata TILOS! (különben az X tengelyen a távolságok nem lesznek arányosak)</a:t>
            </a:r>
          </a:p>
        </p:txBody>
      </p:sp>
      <p:sp>
        <p:nvSpPr>
          <p:cNvPr id="32773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jegyzőkönyv követelményei I.</a:t>
            </a:r>
            <a:endParaRPr lang="en-US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277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2775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2776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71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2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</a:rPr>
              <a:t>A jegyzőkönyv legyen logikus felépítésű</a:t>
            </a:r>
          </a:p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>
                <a:solidFill>
                  <a:schemeClr val="accent2"/>
                </a:solidFill>
              </a:rPr>
              <a:t>A jegyzőkönyv legyen </a:t>
            </a:r>
            <a:r>
              <a:rPr lang="hu-HU" altLang="hu-HU" sz="1800" b="0" dirty="0" smtClean="0">
                <a:solidFill>
                  <a:schemeClr val="accent2"/>
                </a:solidFill>
              </a:rPr>
              <a:t>tetszetős:</a:t>
            </a:r>
            <a:endParaRPr lang="hu-HU" altLang="hu-HU" sz="1800" b="0" dirty="0">
              <a:solidFill>
                <a:schemeClr val="accent2"/>
              </a:solidFill>
            </a:endParaRP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>
                <a:solidFill>
                  <a:schemeClr val="accent2"/>
                </a:solidFill>
              </a:rPr>
              <a:t>Sorkizárt formátum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>
                <a:solidFill>
                  <a:schemeClr val="accent2"/>
                </a:solidFill>
              </a:rPr>
              <a:t>Az összefüggések egyenletszerkesztővel készülnek és nem képként kerülnek beillesztésre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>
                <a:solidFill>
                  <a:schemeClr val="accent2"/>
                </a:solidFill>
              </a:rPr>
              <a:t>A diagramok egységes formátummal </a:t>
            </a:r>
            <a:r>
              <a:rPr lang="hu-HU" altLang="hu-HU" sz="1400" b="0" dirty="0" smtClean="0">
                <a:solidFill>
                  <a:schemeClr val="accent2"/>
                </a:solidFill>
              </a:rPr>
              <a:t>rendelkeznek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</a:rPr>
              <a:t>Kerülni kell a kézzel készített ábrákat (helyette: fénykép, 2D/3D CAD szoftverek, …)</a:t>
            </a:r>
          </a:p>
          <a:p>
            <a:pPr lvl="1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400" b="0" dirty="0" smtClean="0">
                <a:solidFill>
                  <a:schemeClr val="accent2"/>
                </a:solidFill>
              </a:rPr>
              <a:t>…</a:t>
            </a:r>
            <a:endParaRPr lang="hu-HU" altLang="hu-HU" sz="1800" b="0" dirty="0" smtClean="0">
              <a:solidFill>
                <a:schemeClr val="accent2"/>
              </a:solidFill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j-lt"/>
              </a:rPr>
              <a:t>A jegyzőkönyv formátuma: PDF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j-lt"/>
              </a:rPr>
              <a:t>A jegyzőkönyvet és a számítási táblázatot egy file-ba tömörítve (lehetőleg </a:t>
            </a:r>
            <a:r>
              <a:rPr lang="hu-HU" altLang="hu-HU" sz="1800" b="0" dirty="0" err="1" smtClean="0">
                <a:solidFill>
                  <a:schemeClr val="accent2"/>
                </a:solidFill>
                <a:latin typeface="+mj-lt"/>
              </a:rPr>
              <a:t>zip</a:t>
            </a:r>
            <a:r>
              <a:rPr lang="hu-HU" altLang="hu-HU" sz="1800" b="0" dirty="0" smtClean="0">
                <a:solidFill>
                  <a:schemeClr val="accent2"/>
                </a:solidFill>
                <a:latin typeface="+mj-lt"/>
              </a:rPr>
              <a:t>) kell feltölteni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j-lt"/>
              </a:rPr>
              <a:t>A feltöltött file neve a következő formátum legyen:</a:t>
            </a:r>
          </a:p>
          <a:p>
            <a:pPr marL="400050" lvl="1" indent="0" algn="just" eaLnBrk="1" hangingPunct="1">
              <a:spcBef>
                <a:spcPct val="50000"/>
              </a:spcBef>
              <a:buNone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Vezeteknev1_NEPTUN1_Vezeteknev2_NEPTUN2_”</a:t>
            </a:r>
            <a:r>
              <a:rPr lang="hu-HU" altLang="hu-HU" sz="1400" b="0" dirty="0" err="1" smtClean="0">
                <a:solidFill>
                  <a:schemeClr val="accent2"/>
                </a:solidFill>
                <a:latin typeface="+mj-lt"/>
              </a:rPr>
              <a:t>AvagyB</a:t>
            </a: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”_Nap_</a:t>
            </a:r>
            <a:r>
              <a:rPr lang="hu-HU" altLang="hu-HU" sz="1400" b="0" dirty="0" err="1" smtClean="0">
                <a:solidFill>
                  <a:schemeClr val="accent2"/>
                </a:solidFill>
                <a:latin typeface="+mj-lt"/>
              </a:rPr>
              <a:t>ora</a:t>
            </a: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_”+vagy#”_</a:t>
            </a:r>
            <a:r>
              <a:rPr lang="hu-HU" altLang="hu-HU" sz="1400" b="0" dirty="0" err="1" smtClean="0">
                <a:solidFill>
                  <a:schemeClr val="accent2"/>
                </a:solidFill>
                <a:latin typeface="+mj-lt"/>
              </a:rPr>
              <a:t>Mx.zip</a:t>
            </a:r>
            <a:endParaRPr lang="hu-HU" altLang="hu-HU" sz="1400" b="0" dirty="0" smtClean="0">
              <a:solidFill>
                <a:schemeClr val="accent2"/>
              </a:solidFill>
              <a:latin typeface="+mj-lt"/>
            </a:endParaRPr>
          </a:p>
          <a:p>
            <a:pPr marL="400050" lvl="1" indent="0" algn="just" eaLnBrk="1" hangingPunct="1">
              <a:spcBef>
                <a:spcPct val="50000"/>
              </a:spcBef>
              <a:buNone/>
            </a:pP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Példa: </a:t>
            </a:r>
            <a:r>
              <a:rPr lang="hu-HU" altLang="hu-HU" sz="1400" b="0" dirty="0" err="1" smtClean="0">
                <a:solidFill>
                  <a:schemeClr val="accent2"/>
                </a:solidFill>
                <a:latin typeface="+mj-lt"/>
              </a:rPr>
              <a:t>Tomasics</a:t>
            </a: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_ABC123_</a:t>
            </a:r>
            <a:r>
              <a:rPr lang="hu-HU" altLang="hu-HU" sz="1400" b="0" dirty="0" err="1" smtClean="0">
                <a:solidFill>
                  <a:schemeClr val="accent2"/>
                </a:solidFill>
                <a:latin typeface="+mj-lt"/>
              </a:rPr>
              <a:t>Novotni</a:t>
            </a: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_DEF456_B_</a:t>
            </a:r>
            <a:r>
              <a:rPr lang="hu-HU" altLang="hu-HU" sz="1400" b="0" dirty="0" err="1" smtClean="0">
                <a:solidFill>
                  <a:schemeClr val="accent2"/>
                </a:solidFill>
                <a:latin typeface="+mj-lt"/>
              </a:rPr>
              <a:t>Sze</a:t>
            </a: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_16-18_</a:t>
            </a:r>
            <a:r>
              <a:rPr lang="hu-HU" altLang="hu-HU" sz="1400" b="0" dirty="0" err="1" smtClean="0">
                <a:solidFill>
                  <a:schemeClr val="accent2"/>
                </a:solidFill>
                <a:latin typeface="+mj-lt"/>
              </a:rPr>
              <a:t>paros</a:t>
            </a:r>
            <a:r>
              <a:rPr lang="hu-HU" altLang="hu-HU" sz="1400" b="0" dirty="0" smtClean="0">
                <a:solidFill>
                  <a:schemeClr val="accent2"/>
                </a:solidFill>
                <a:latin typeface="+mj-lt"/>
              </a:rPr>
              <a:t>_M5E.zip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 smtClean="0">
                <a:solidFill>
                  <a:schemeClr val="accent2"/>
                </a:solidFill>
                <a:latin typeface="+mj-lt"/>
              </a:rPr>
              <a:t>Nagyon fontos, hogy a jegyzőkönyvek önálló munkát tartalmazzanak, vagy másolás esetén megadott forrású elemeket. </a:t>
            </a:r>
            <a:r>
              <a:rPr lang="hu-HU" altLang="hu-HU" sz="1800" dirty="0">
                <a:solidFill>
                  <a:srgbClr val="FF0000"/>
                </a:solidFill>
                <a:latin typeface="+mj-lt"/>
              </a:rPr>
              <a:t>AKI NEM MEGENGEDETT FORRÁSOKAT HASZNÁL FEL, SZÁMOLNIA KELL AZ ETIKAI ELJÁRÁSSAL ÉS A FELFÜGGESZTÉSSEL!</a:t>
            </a:r>
            <a:endParaRPr lang="en-US" altLang="hu-HU" sz="1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773" name="Rectangle 10"/>
          <p:cNvSpPr>
            <a:spLocks noChangeArrowheads="1"/>
          </p:cNvSpPr>
          <p:nvPr/>
        </p:nvSpPr>
        <p:spPr bwMode="auto">
          <a:xfrm>
            <a:off x="963613" y="204788"/>
            <a:ext cx="799306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jegyzőkönyv követelményei II.</a:t>
            </a:r>
            <a:endParaRPr lang="en-US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9937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482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4823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4824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81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</a:t>
            </a: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jegyzőkönyvek értékelése</a:t>
            </a:r>
            <a:endParaRPr lang="en-US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4820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1" name="Text Box 12"/>
          <p:cNvSpPr txBox="1">
            <a:spLocks noChangeArrowheads="1"/>
          </p:cNvSpPr>
          <p:nvPr/>
        </p:nvSpPr>
        <p:spPr bwMode="auto">
          <a:xfrm>
            <a:off x="827088" y="576263"/>
            <a:ext cx="81375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A jegyzőkönyv feltöltési határideje a mérést követő második vasárnap éjfél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A késést szankcionáljuk!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Az </a:t>
            </a: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időben feltöltött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jegyzőkönyvek értékelését  </a:t>
            </a:r>
            <a:r>
              <a:rPr lang="hu-HU" altLang="hu-HU" sz="1800" dirty="0">
                <a:solidFill>
                  <a:schemeClr val="accent2"/>
                </a:solidFill>
                <a:latin typeface="+mn-lt"/>
              </a:rPr>
              <a:t>2 napon belül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az adott mérésért felelős oktató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értékeli 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Amennyiben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javításra van szükség </a:t>
            </a:r>
            <a:r>
              <a:rPr lang="hu-HU" altLang="hu-HU" sz="1800" b="0" smtClean="0">
                <a:solidFill>
                  <a:schemeClr val="accent2"/>
                </a:solidFill>
                <a:latin typeface="+mn-lt"/>
              </a:rPr>
              <a:t>az értékelést követő 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vasárnap éjfélig feltölthető egy javított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változat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jegyzőkönyv akkor </a:t>
            </a: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elfogadott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, ha kapott pontszám a maximális pontszám legalább </a:t>
            </a: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40%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-át eléri</a:t>
            </a:r>
          </a:p>
          <a:p>
            <a:pPr algn="just"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Az elfogadott jegyzőkönyv a prezentáció tartás és az aláírás feltétele</a:t>
            </a:r>
          </a:p>
          <a:p>
            <a:pPr marL="0" indent="0" algn="just" eaLnBrk="1" hangingPunct="1">
              <a:spcBef>
                <a:spcPct val="50000"/>
              </a:spcBef>
              <a:buNone/>
            </a:pPr>
            <a:endParaRPr lang="en-US" altLang="hu-HU" sz="180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687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687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687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6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Pre</a:t>
            </a: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zentáció</a:t>
            </a:r>
            <a:endParaRPr lang="en-US" altLang="hu-HU" sz="200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6868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69" name="Text Box 12"/>
          <p:cNvSpPr txBox="1">
            <a:spLocks noChangeArrowheads="1"/>
          </p:cNvSpPr>
          <p:nvPr/>
        </p:nvSpPr>
        <p:spPr bwMode="auto">
          <a:xfrm>
            <a:off x="755650" y="898525"/>
            <a:ext cx="8137525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Mintaprezentáció letölthető a honlapról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8 perces előadás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mérés lényegének bemutatása</a:t>
            </a:r>
            <a:endParaRPr lang="hu-HU" altLang="hu-HU" sz="1800" b="0" dirty="0">
              <a:solidFill>
                <a:schemeClr val="accent2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személyes mérési feladat ismertetése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Mérőberendezés és eszközök ismertetése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Hibaszámítás ismertetése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Kiértékelés összefoglalása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Eredmények megjelenítése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mérés összefoglalása / 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értékelés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Szíves vesszük a mérésekre vonatkozó változtatási javítási javaslatokat!</a:t>
            </a: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3687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36871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36872" name="Picture 5" descr="ARAMLASTAN_TSZ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67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Késés, pótlási lehetőségek </a:t>
            </a:r>
            <a:endParaRPr lang="en-US" altLang="hu-HU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6868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69" name="Text Box 12"/>
          <p:cNvSpPr txBox="1">
            <a:spLocks noChangeArrowheads="1"/>
          </p:cNvSpPr>
          <p:nvPr/>
        </p:nvSpPr>
        <p:spPr bwMode="auto">
          <a:xfrm>
            <a:off x="755650" y="898525"/>
            <a:ext cx="8137525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késés szankcionálása: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Naponta -10% (pl. ha valaki a határidő utáni szerdán tölti fel a jegyzőkönyvét, akkor az maximum 70%-os lehet) 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Egy hetes vagy hosszabb késés </a:t>
            </a:r>
            <a:r>
              <a:rPr lang="hu-HU" altLang="hu-HU" sz="1600" b="0" dirty="0" err="1" smtClean="0">
                <a:solidFill>
                  <a:schemeClr val="accent2"/>
                </a:solidFill>
                <a:latin typeface="+mn-lt"/>
              </a:rPr>
              <a:t>különeljárási</a:t>
            </a: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 díj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dirty="0" smtClean="0">
                <a:solidFill>
                  <a:schemeClr val="accent2"/>
                </a:solidFill>
              </a:rPr>
              <a:t>A jegyzőkönyvet legkésőbb a 14. oktatási héten pénteken 12:00-ig fel kell tölteni (de ez már nagyon súlyos késés)</a:t>
            </a:r>
            <a:endParaRPr lang="hu-HU" altLang="hu-HU" sz="1400" b="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Mérés ZH pótlása: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altLang="hu-HU" sz="1600" b="0" dirty="0" err="1" smtClean="0">
                <a:solidFill>
                  <a:schemeClr val="accent2"/>
                </a:solidFill>
                <a:latin typeface="+mn-lt"/>
              </a:rPr>
              <a:t>ZH-t</a:t>
            </a: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 következő hét csütörtök, 18:15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Pót-pót ZH: szóban (jelentkezni kell, nem fogjuk keresni az embereket)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prezentáció pótlása: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A pótlási héten (valószínűleg hétfőn)</a:t>
            </a:r>
          </a:p>
          <a:p>
            <a:pPr lvl="1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hu-HU" altLang="hu-HU" sz="1600" b="0" dirty="0" err="1" smtClean="0">
                <a:solidFill>
                  <a:schemeClr val="accent2"/>
                </a:solidFill>
                <a:latin typeface="+mn-lt"/>
              </a:rPr>
              <a:t>Különeljárási</a:t>
            </a:r>
            <a:r>
              <a:rPr lang="hu-HU" altLang="hu-HU" sz="1600" b="0" dirty="0" smtClean="0">
                <a:solidFill>
                  <a:schemeClr val="accent2"/>
                </a:solidFill>
                <a:latin typeface="+mn-lt"/>
              </a:rPr>
              <a:t> díjas</a:t>
            </a:r>
            <a:endParaRPr lang="en-US" altLang="hu-HU" sz="1600" b="0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43111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640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640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16409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31E80FCB-C872-41E3-99A5-1DA9630CAD73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638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bizonytalanság meghatározása (hibaszámítás) I.</a:t>
            </a:r>
          </a:p>
        </p:txBody>
      </p:sp>
      <p:sp>
        <p:nvSpPr>
          <p:cNvPr id="16390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4" name="Rectangle 42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6395" name="Rectangle 4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6396" name="Rectangle 48"/>
          <p:cNvSpPr>
            <a:spLocks noChangeArrowheads="1"/>
          </p:cNvSpPr>
          <p:nvPr/>
        </p:nvSpPr>
        <p:spPr bwMode="auto">
          <a:xfrm>
            <a:off x="827088" y="908050"/>
            <a:ext cx="795655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Az </a:t>
            </a: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abszolút hiba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 (mérési bizonytalanság): az a tartomány, amin belül a mért adat értelmezhető. 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Megadása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, ha a mért adat 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hu-HU" altLang="hu-HU" sz="1800" b="0" i="1" dirty="0" smtClean="0">
                <a:solidFill>
                  <a:schemeClr val="accent2"/>
                </a:solidFill>
                <a:latin typeface="+mn-lt"/>
              </a:rPr>
              <a:t>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mért eredmények helyes megadása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 ebben az esetben: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relatív hiba: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Származtatott mennyiség (</a:t>
            </a:r>
            <a:r>
              <a:rPr lang="hu-HU" altLang="hu-HU" sz="1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) esetén</a:t>
            </a:r>
            <a:r>
              <a:rPr lang="hu-HU" altLang="hu-HU" sz="1800" b="0" dirty="0" smtClean="0">
                <a:solidFill>
                  <a:schemeClr val="accent2"/>
                </a:solidFill>
                <a:latin typeface="+mn-lt"/>
              </a:rPr>
              <a:t> a hiba továbbterjed, ekkor a következő összefüggést használjuk: 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hu-HU" altLang="hu-HU" sz="1800" b="0" dirty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hu-HU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hu-HU" altLang="hu-HU" sz="1800" b="0" dirty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hu-HU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hu-HU" altLang="hu-HU" sz="1800" b="0" dirty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hu-HU" altLang="hu-HU" sz="1800" dirty="0" smtClean="0">
                <a:solidFill>
                  <a:schemeClr val="accent2"/>
                </a:solidFill>
                <a:latin typeface="+mn-lt"/>
              </a:rPr>
              <a:t>Több, függetlenül mért adatból származtatott mennyiség esetén: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hu-HU" altLang="hu-HU" sz="1800" b="0" dirty="0" smtClean="0">
              <a:solidFill>
                <a:schemeClr val="accent2"/>
              </a:solidFill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hu-HU" altLang="hu-HU" sz="1800" b="0" i="1" dirty="0">
              <a:solidFill>
                <a:schemeClr val="accent2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6398" name="Rectangle 5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6400" name="Rectangle 60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852542"/>
              </p:ext>
            </p:extLst>
          </p:nvPr>
        </p:nvGraphicFramePr>
        <p:xfrm>
          <a:off x="4159386" y="1461010"/>
          <a:ext cx="396044" cy="368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3" name="Equation" r:id="rId6" imgW="228600" imgH="177480" progId="Equation.3">
                  <p:embed/>
                </p:oleObj>
              </mc:Choice>
              <mc:Fallback>
                <p:oleObj name="Equation" r:id="rId6" imgW="22860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59386" y="1461010"/>
                        <a:ext cx="396044" cy="368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ktum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536127"/>
              </p:ext>
            </p:extLst>
          </p:nvPr>
        </p:nvGraphicFramePr>
        <p:xfrm>
          <a:off x="7236296" y="1750953"/>
          <a:ext cx="85566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4" name="Equation" r:id="rId8" imgW="495000" imgH="177480" progId="Equation.3">
                  <p:embed/>
                </p:oleObj>
              </mc:Choice>
              <mc:Fallback>
                <p:oleObj name="Equation" r:id="rId8" imgW="49500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36296" y="1750953"/>
                        <a:ext cx="855663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ktum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981216"/>
              </p:ext>
            </p:extLst>
          </p:nvPr>
        </p:nvGraphicFramePr>
        <p:xfrm>
          <a:off x="2639714" y="1982131"/>
          <a:ext cx="72548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5" name="Equation" r:id="rId10" imgW="419040" imgH="215640" progId="Equation.3">
                  <p:embed/>
                </p:oleObj>
              </mc:Choice>
              <mc:Fallback>
                <p:oleObj name="Equation" r:id="rId10" imgW="4190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39714" y="1982131"/>
                        <a:ext cx="725488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ktum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527510"/>
              </p:ext>
            </p:extLst>
          </p:nvPr>
        </p:nvGraphicFramePr>
        <p:xfrm>
          <a:off x="1199058" y="2982913"/>
          <a:ext cx="1803400" cy="131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6" name="Equation" r:id="rId12" imgW="1041120" imgH="634680" progId="Equation.3">
                  <p:embed/>
                </p:oleObj>
              </mc:Choice>
              <mc:Fallback>
                <p:oleObj name="Equation" r:id="rId12" imgW="104112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99058" y="2982913"/>
                        <a:ext cx="1803400" cy="131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ktum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017964"/>
              </p:ext>
            </p:extLst>
          </p:nvPr>
        </p:nvGraphicFramePr>
        <p:xfrm>
          <a:off x="1199058" y="4640995"/>
          <a:ext cx="2792413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7" name="Equation" r:id="rId14" imgW="1612800" imgH="787320" progId="Equation.3">
                  <p:embed/>
                </p:oleObj>
              </mc:Choice>
              <mc:Fallback>
                <p:oleObj name="Equation" r:id="rId14" imgW="1612800" imgH="787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99058" y="4640995"/>
                        <a:ext cx="2792413" cy="163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0558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640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6408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16409" name="Picture 5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8783638" y="6613525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 </a:t>
            </a:r>
            <a:fld id="{31E80FCB-C872-41E3-99A5-1DA9630CAD73}" type="slidenum">
              <a:rPr lang="hu-HU" altLang="hu-HU" sz="1000">
                <a:solidFill>
                  <a:srgbClr val="21157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r>
              <a:rPr lang="hu-HU" altLang="hu-HU" sz="1000">
                <a:solidFill>
                  <a:srgbClr val="211579"/>
                </a:solidFill>
              </a:rPr>
              <a:t>.</a:t>
            </a:r>
          </a:p>
        </p:txBody>
      </p:sp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431800" y="6613525"/>
            <a:ext cx="1403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000">
                <a:solidFill>
                  <a:srgbClr val="211579"/>
                </a:solidFill>
              </a:rPr>
              <a:t>Méréselőkészítő</a:t>
            </a:r>
          </a:p>
        </p:txBody>
      </p:sp>
      <p:sp>
        <p:nvSpPr>
          <p:cNvPr id="16389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bizonytalanság meghatározása (hibaszámítás) I.</a:t>
            </a:r>
          </a:p>
        </p:txBody>
      </p:sp>
      <p:sp>
        <p:nvSpPr>
          <p:cNvPr id="16390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2" name="Rectangle 3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6393" name="Rectangle 40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Sebességmérés bizonytalansága</a:t>
            </a:r>
          </a:p>
        </p:txBody>
      </p:sp>
      <p:sp>
        <p:nvSpPr>
          <p:cNvPr id="16394" name="Rectangle 42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6395" name="Rectangle 4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6396" name="Rectangle 48"/>
          <p:cNvSpPr>
            <a:spLocks noChangeArrowheads="1"/>
          </p:cNvSpPr>
          <p:nvPr/>
        </p:nvSpPr>
        <p:spPr bwMode="auto">
          <a:xfrm>
            <a:off x="827088" y="908050"/>
            <a:ext cx="41465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 err="1">
                <a:solidFill>
                  <a:schemeClr val="accent2"/>
                </a:solidFill>
                <a:latin typeface="+mn-lt"/>
              </a:rPr>
              <a:t>Prandtl-csővel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mért dinamikusnyomás: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hu-HU" sz="1800" b="0" dirty="0" smtClean="0">
                <a:solidFill>
                  <a:srgbClr val="FF0000"/>
                </a:solidFill>
                <a:latin typeface="+mn-lt"/>
              </a:rPr>
              <a:t>Δ</a:t>
            </a:r>
            <a:r>
              <a:rPr lang="hu-HU" altLang="hu-HU" sz="1800" b="0" dirty="0" err="1" smtClean="0">
                <a:solidFill>
                  <a:srgbClr val="FF0000"/>
                </a:solidFill>
                <a:latin typeface="+mn-lt"/>
              </a:rPr>
              <a:t>p</a:t>
            </a:r>
            <a:r>
              <a:rPr lang="hu-HU" altLang="hu-HU" sz="1800" b="0" baseline="-25000" dirty="0" err="1" smtClean="0">
                <a:solidFill>
                  <a:srgbClr val="FF0000"/>
                </a:solidFill>
                <a:latin typeface="+mn-lt"/>
              </a:rPr>
              <a:t>d</a:t>
            </a:r>
            <a:r>
              <a:rPr lang="hu-HU" altLang="hu-HU" sz="1800" b="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hu-HU" altLang="hu-HU" sz="1800" b="0" dirty="0">
                <a:solidFill>
                  <a:srgbClr val="FF0000"/>
                </a:solidFill>
                <a:latin typeface="+mn-lt"/>
              </a:rPr>
              <a:t>=486,2Pa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u-HU" sz="1800" b="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6397" name="Rectangle 49"/>
          <p:cNvSpPr>
            <a:spLocks noChangeArrowheads="1"/>
          </p:cNvSpPr>
          <p:nvPr/>
        </p:nvSpPr>
        <p:spPr bwMode="auto">
          <a:xfrm>
            <a:off x="863600" y="1520825"/>
            <a:ext cx="31069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anose="020E0603030505020404" pitchFamily="34" charset="-18"/>
              </a:rPr>
              <a:t>A labor kondíciója: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rgbClr val="FF0000"/>
                </a:solidFill>
                <a:latin typeface="Huni_Quorum Medium BT" panose="020E0603030505020404" pitchFamily="34" charset="-18"/>
              </a:rPr>
              <a:t>p =1010hPa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anose="020E0603030505020404" pitchFamily="34" charset="-18"/>
              </a:rPr>
              <a:t>   ; </a:t>
            </a:r>
            <a:r>
              <a:rPr lang="hu-HU" altLang="hu-HU" sz="1800" b="0" dirty="0">
                <a:solidFill>
                  <a:srgbClr val="FF0000"/>
                </a:solidFill>
                <a:latin typeface="Huni_Quorum Medium BT" panose="020E0603030505020404" pitchFamily="34" charset="-18"/>
              </a:rPr>
              <a:t>T=22°C (295K)</a:t>
            </a:r>
            <a:r>
              <a:rPr lang="hu-HU" altLang="hu-HU" sz="1800" b="0" dirty="0">
                <a:solidFill>
                  <a:schemeClr val="accent2"/>
                </a:solidFill>
                <a:latin typeface="Huni_Quorum Medium BT" panose="020E0603030505020404" pitchFamily="34" charset="-18"/>
              </a:rPr>
              <a:t>;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Huni_Quorum Medium BT" panose="020E0603030505020404" pitchFamily="34" charset="-18"/>
              </a:rPr>
              <a:t>Levegő gázállandója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rgbClr val="FF0000"/>
                </a:solidFill>
                <a:latin typeface="+mn-lt"/>
              </a:rPr>
              <a:t>R=287</a:t>
            </a:r>
            <a:r>
              <a:rPr lang="hu-HU" altLang="hu-HU" sz="1800" b="0" dirty="0">
                <a:solidFill>
                  <a:srgbClr val="FF0000"/>
                </a:solidFill>
                <a:latin typeface="Huni_Quorum Medium BT" panose="020E0603030505020404" pitchFamily="34" charset="-18"/>
              </a:rPr>
              <a:t> J/kg/K</a:t>
            </a:r>
          </a:p>
        </p:txBody>
      </p:sp>
      <p:sp>
        <p:nvSpPr>
          <p:cNvPr id="16398" name="Rectangle 5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6399" name="Rectangle 52"/>
          <p:cNvSpPr>
            <a:spLocks noChangeArrowheads="1"/>
          </p:cNvSpPr>
          <p:nvPr/>
        </p:nvSpPr>
        <p:spPr bwMode="auto">
          <a:xfrm>
            <a:off x="900113" y="4041775"/>
            <a:ext cx="65198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Hibával terhelt mennyiségek (</a:t>
            </a:r>
            <a:r>
              <a:rPr lang="hu-HU" altLang="hu-HU" sz="1800" b="0" dirty="0" err="1">
                <a:solidFill>
                  <a:srgbClr val="00B050"/>
                </a:solidFill>
                <a:latin typeface="+mn-lt"/>
              </a:rPr>
              <a:t>X</a:t>
            </a:r>
            <a:r>
              <a:rPr lang="hu-HU" altLang="hu-HU" sz="1800" b="0" baseline="-25000" dirty="0" err="1">
                <a:solidFill>
                  <a:srgbClr val="00B050"/>
                </a:solidFill>
                <a:latin typeface="+mn-lt"/>
              </a:rPr>
              <a:t>i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légköri nyomás mérési hibája a leolvasási hibája </a:t>
            </a:r>
            <a:r>
              <a:rPr lang="el-GR" altLang="hu-HU" sz="1800" b="0" dirty="0" smtClean="0">
                <a:solidFill>
                  <a:srgbClr val="00B050"/>
                </a:solidFill>
                <a:latin typeface="+mn-lt"/>
              </a:rPr>
              <a:t>δ</a:t>
            </a:r>
            <a:r>
              <a:rPr lang="hu-HU" altLang="hu-HU" sz="1800" b="0" dirty="0" smtClean="0">
                <a:solidFill>
                  <a:srgbClr val="00B050"/>
                </a:solidFill>
                <a:latin typeface="+mn-lt"/>
              </a:rPr>
              <a:t>p</a:t>
            </a:r>
            <a:r>
              <a:rPr lang="hu-HU" altLang="hu-HU" sz="1800" b="0" baseline="-25000" dirty="0" smtClean="0">
                <a:solidFill>
                  <a:srgbClr val="00B050"/>
                </a:solidFill>
                <a:latin typeface="+mn-lt"/>
              </a:rPr>
              <a:t>0</a:t>
            </a:r>
            <a:r>
              <a:rPr lang="hu-HU" altLang="hu-HU" sz="1800" b="0" dirty="0" smtClean="0">
                <a:solidFill>
                  <a:srgbClr val="00B050"/>
                </a:solidFill>
                <a:latin typeface="+mn-lt"/>
              </a:rPr>
              <a:t>=100Pa</a:t>
            </a:r>
            <a:endParaRPr lang="hu-HU" altLang="hu-HU" sz="1800" b="0" dirty="0">
              <a:solidFill>
                <a:srgbClr val="00B050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labor hőmérsékletének mérési hibája, </a:t>
            </a:r>
            <a:r>
              <a:rPr lang="el-GR" altLang="hu-HU" sz="1800" b="0" dirty="0" smtClean="0">
                <a:solidFill>
                  <a:srgbClr val="00B050"/>
                </a:solidFill>
                <a:latin typeface="+mn-lt"/>
              </a:rPr>
              <a:t>δ</a:t>
            </a:r>
            <a:r>
              <a:rPr lang="hu-HU" altLang="hu-HU" sz="1800" b="0" dirty="0" smtClean="0">
                <a:solidFill>
                  <a:srgbClr val="00B050"/>
                </a:solidFill>
                <a:latin typeface="+mn-lt"/>
              </a:rPr>
              <a:t>T=1K</a:t>
            </a:r>
            <a:endParaRPr lang="hu-HU" altLang="hu-HU" sz="1800" b="0" dirty="0">
              <a:solidFill>
                <a:srgbClr val="00B050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A </a:t>
            </a:r>
            <a:r>
              <a:rPr lang="hu-HU" altLang="hu-HU" sz="1800" b="0" dirty="0" err="1">
                <a:solidFill>
                  <a:schemeClr val="accent2"/>
                </a:solidFill>
                <a:latin typeface="+mn-lt"/>
              </a:rPr>
              <a:t>Prandtl-csöves</a:t>
            </a:r>
            <a:r>
              <a:rPr lang="hu-HU" altLang="hu-HU" sz="1800" b="0" dirty="0">
                <a:solidFill>
                  <a:schemeClr val="accent2"/>
                </a:solidFill>
                <a:latin typeface="+mn-lt"/>
              </a:rPr>
              <a:t> nyomásmérés hibája (EMB-001) </a:t>
            </a:r>
            <a:r>
              <a:rPr lang="hu-HU" altLang="hu-HU" sz="1800" b="0" dirty="0" smtClean="0">
                <a:solidFill>
                  <a:srgbClr val="00B050"/>
                </a:solidFill>
                <a:latin typeface="+mn-lt"/>
              </a:rPr>
              <a:t>δ(</a:t>
            </a:r>
            <a:r>
              <a:rPr lang="el-GR" altLang="hu-HU" sz="1800" b="0" dirty="0" smtClean="0">
                <a:solidFill>
                  <a:srgbClr val="00B050"/>
                </a:solidFill>
                <a:latin typeface="+mn-lt"/>
              </a:rPr>
              <a:t>Δ</a:t>
            </a:r>
            <a:r>
              <a:rPr lang="hu-HU" altLang="hu-HU" sz="1800" b="0" dirty="0" smtClean="0">
                <a:solidFill>
                  <a:srgbClr val="00B050"/>
                </a:solidFill>
                <a:latin typeface="+mn-lt"/>
              </a:rPr>
              <a:t>p</a:t>
            </a:r>
            <a:r>
              <a:rPr lang="hu-HU" altLang="hu-HU" sz="1800" b="0" baseline="-25000" dirty="0" smtClean="0">
                <a:solidFill>
                  <a:srgbClr val="00B050"/>
                </a:solidFill>
                <a:latin typeface="+mn-lt"/>
              </a:rPr>
              <a:t>i</a:t>
            </a:r>
            <a:r>
              <a:rPr lang="hu-HU" altLang="hu-HU" sz="1800" b="0" dirty="0">
                <a:solidFill>
                  <a:srgbClr val="00B050"/>
                </a:solidFill>
                <a:latin typeface="+mn-lt"/>
              </a:rPr>
              <a:t>)=2Pa</a:t>
            </a:r>
          </a:p>
        </p:txBody>
      </p:sp>
      <p:sp>
        <p:nvSpPr>
          <p:cNvPr id="16400" name="Rectangle 60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graphicFrame>
        <p:nvGraphicFramePr>
          <p:cNvPr id="16401" name="Object 62"/>
          <p:cNvGraphicFramePr>
            <a:graphicFrameLocks noChangeAspect="1"/>
          </p:cNvGraphicFramePr>
          <p:nvPr/>
        </p:nvGraphicFramePr>
        <p:xfrm>
          <a:off x="5472113" y="908050"/>
          <a:ext cx="1625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2" name="Equation" r:id="rId6" imgW="1625600" imgH="711200" progId="Equation.3">
                  <p:embed/>
                </p:oleObj>
              </mc:Choice>
              <mc:Fallback>
                <p:oleObj name="Equation" r:id="rId6" imgW="16256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3" y="908050"/>
                        <a:ext cx="16256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2" name="Object 63"/>
          <p:cNvGraphicFramePr>
            <a:graphicFrameLocks noChangeAspect="1"/>
          </p:cNvGraphicFramePr>
          <p:nvPr/>
        </p:nvGraphicFramePr>
        <p:xfrm>
          <a:off x="7542213" y="898525"/>
          <a:ext cx="1244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3" name="Equation" r:id="rId8" imgW="1244600" imgH="609600" progId="Equation.3">
                  <p:embed/>
                </p:oleObj>
              </mc:Choice>
              <mc:Fallback>
                <p:oleObj name="Equation" r:id="rId8" imgW="12446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2213" y="898525"/>
                        <a:ext cx="1244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3" name="Object 67"/>
          <p:cNvGraphicFramePr>
            <a:graphicFrameLocks noChangeAspect="1"/>
          </p:cNvGraphicFramePr>
          <p:nvPr/>
        </p:nvGraphicFramePr>
        <p:xfrm>
          <a:off x="900113" y="3357563"/>
          <a:ext cx="2806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4" name="Equation" r:id="rId10" imgW="2806700" imgH="330200" progId="Equation.3">
                  <p:embed/>
                </p:oleObj>
              </mc:Choice>
              <mc:Fallback>
                <p:oleObj name="Equation" r:id="rId10" imgW="28067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357563"/>
                        <a:ext cx="2806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4" name="Object 52"/>
          <p:cNvGraphicFramePr>
            <a:graphicFrameLocks noChangeAspect="1"/>
          </p:cNvGraphicFramePr>
          <p:nvPr/>
        </p:nvGraphicFramePr>
        <p:xfrm>
          <a:off x="5472113" y="2708275"/>
          <a:ext cx="1371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5" name="Equation" r:id="rId12" imgW="1371600" imgH="609600" progId="Equation.3">
                  <p:embed/>
                </p:oleObj>
              </mc:Choice>
              <mc:Fallback>
                <p:oleObj name="Equation" r:id="rId12" imgW="13716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3" y="2708275"/>
                        <a:ext cx="1371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5" name="Object 53"/>
          <p:cNvGraphicFramePr>
            <a:graphicFrameLocks noChangeAspect="1"/>
          </p:cNvGraphicFramePr>
          <p:nvPr/>
        </p:nvGraphicFramePr>
        <p:xfrm>
          <a:off x="7542213" y="2636838"/>
          <a:ext cx="1422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6" name="Equation" r:id="rId14" imgW="1422400" imgH="609600" progId="Equation.3">
                  <p:embed/>
                </p:oleObj>
              </mc:Choice>
              <mc:Fallback>
                <p:oleObj name="Equation" r:id="rId14" imgW="14224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2213" y="2636838"/>
                        <a:ext cx="1422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6" name="Objektum 2"/>
          <p:cNvGraphicFramePr>
            <a:graphicFrameLocks noChangeAspect="1"/>
          </p:cNvGraphicFramePr>
          <p:nvPr/>
        </p:nvGraphicFramePr>
        <p:xfrm>
          <a:off x="5435600" y="1824038"/>
          <a:ext cx="158432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7" name="Equation" r:id="rId16" imgW="1129810" imgH="482391" progId="Equation.3">
                  <p:embed/>
                </p:oleObj>
              </mc:Choice>
              <mc:Fallback>
                <p:oleObj name="Equation" r:id="rId16" imgW="112981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1824038"/>
                        <a:ext cx="158432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7042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18460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3CD16259-2C28-4B4E-8229-0495901085C6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18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18461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18462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18435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bizonytalanság meghatározása (hibaszámítás) II.</a:t>
            </a:r>
          </a:p>
        </p:txBody>
      </p:sp>
      <p:sp>
        <p:nvSpPr>
          <p:cNvPr id="18437" name="Rectangle 34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Pl. a sebességmérés bizonytalansága</a:t>
            </a:r>
          </a:p>
        </p:txBody>
      </p:sp>
      <p:sp>
        <p:nvSpPr>
          <p:cNvPr id="18438" name="Rectangle 48"/>
          <p:cNvSpPr>
            <a:spLocks noChangeArrowheads="1"/>
          </p:cNvSpPr>
          <p:nvPr/>
        </p:nvSpPr>
        <p:spPr bwMode="auto">
          <a:xfrm>
            <a:off x="792163" y="800100"/>
            <a:ext cx="2697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anose="020E0603030505020404" pitchFamily="34" charset="-18"/>
              </a:rPr>
              <a:t>Általánosan abszolút hiba</a:t>
            </a:r>
          </a:p>
        </p:txBody>
      </p:sp>
      <p:sp>
        <p:nvSpPr>
          <p:cNvPr id="18439" name="Rectangle 49"/>
          <p:cNvSpPr>
            <a:spLocks noChangeArrowheads="1"/>
          </p:cNvSpPr>
          <p:nvPr/>
        </p:nvSpPr>
        <p:spPr bwMode="auto">
          <a:xfrm>
            <a:off x="4868863" y="2771775"/>
            <a:ext cx="16297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 dirty="0">
                <a:solidFill>
                  <a:schemeClr val="accent2"/>
                </a:solidFill>
                <a:latin typeface="Symbol" panose="05050102010706020507" pitchFamily="18" charset="2"/>
              </a:rPr>
              <a:t>(</a:t>
            </a:r>
            <a:r>
              <a:rPr lang="hu-HU" altLang="hu-HU" sz="1800" b="0" i="1" dirty="0" err="1">
                <a:solidFill>
                  <a:srgbClr val="00B050"/>
                </a:solidFill>
                <a:latin typeface="Symbol" panose="05050102010706020507" pitchFamily="18" charset="2"/>
              </a:rPr>
              <a:t>d</a:t>
            </a:r>
            <a:r>
              <a:rPr lang="hu-HU" altLang="hu-HU" sz="1800" b="0" i="1" dirty="0" err="1">
                <a:solidFill>
                  <a:srgbClr val="00B050"/>
                </a:solidFill>
                <a:latin typeface="Huni_Quorum Medium BT" panose="020E0603030505020404" pitchFamily="34" charset="-18"/>
              </a:rPr>
              <a:t>p</a:t>
            </a:r>
            <a:r>
              <a:rPr lang="hu-HU" altLang="hu-HU" sz="1800" b="0" i="1" dirty="0">
                <a:solidFill>
                  <a:schemeClr val="accent2"/>
                </a:solidFill>
                <a:latin typeface="Huni_Quorum Medium BT" panose="020E0603030505020404" pitchFamily="34" charset="-18"/>
              </a:rPr>
              <a:t>, </a:t>
            </a:r>
            <a:r>
              <a:rPr lang="hu-HU" altLang="hu-HU" sz="1800" b="0" i="1" dirty="0" err="1">
                <a:solidFill>
                  <a:srgbClr val="00B050"/>
                </a:solidFill>
                <a:latin typeface="Symbol" panose="05050102010706020507" pitchFamily="18" charset="2"/>
              </a:rPr>
              <a:t>d</a:t>
            </a:r>
            <a:r>
              <a:rPr lang="hu-HU" altLang="hu-HU" sz="1800" b="0" i="1" dirty="0" err="1">
                <a:solidFill>
                  <a:srgbClr val="00B050"/>
                </a:solidFill>
                <a:latin typeface="Huni_Quorum Medium BT" panose="020E0603030505020404" pitchFamily="34" charset="-18"/>
              </a:rPr>
              <a:t>T</a:t>
            </a:r>
            <a:r>
              <a:rPr lang="hu-HU" altLang="hu-HU" sz="1800" b="0" i="1" dirty="0">
                <a:solidFill>
                  <a:schemeClr val="accent2"/>
                </a:solidFill>
                <a:latin typeface="Huni_Quorum Medium BT" panose="020E0603030505020404" pitchFamily="34" charset="-18"/>
              </a:rPr>
              <a:t>, </a:t>
            </a:r>
            <a:r>
              <a:rPr lang="hu-HU" altLang="hu-HU" sz="1800" b="0" i="1" dirty="0">
                <a:solidFill>
                  <a:srgbClr val="00B050"/>
                </a:solidFill>
                <a:latin typeface="Symbol" panose="05050102010706020507" pitchFamily="18" charset="2"/>
              </a:rPr>
              <a:t>d</a:t>
            </a:r>
            <a:r>
              <a:rPr lang="hu-HU" altLang="hu-HU" sz="1800" b="0" dirty="0">
                <a:solidFill>
                  <a:srgbClr val="00B050"/>
                </a:solidFill>
                <a:latin typeface="Symbol" panose="05050102010706020507" pitchFamily="18" charset="2"/>
              </a:rPr>
              <a:t>(</a:t>
            </a:r>
            <a:r>
              <a:rPr lang="hu-HU" altLang="hu-HU" sz="1800" b="0" i="1" dirty="0" err="1">
                <a:solidFill>
                  <a:srgbClr val="00B050"/>
                </a:solidFill>
                <a:latin typeface="Symbol" panose="05050102010706020507" pitchFamily="18" charset="2"/>
              </a:rPr>
              <a:t>D</a:t>
            </a:r>
            <a:r>
              <a:rPr lang="hu-HU" altLang="hu-HU" sz="1800" b="0" i="1" dirty="0" err="1">
                <a:solidFill>
                  <a:srgbClr val="00B050"/>
                </a:solidFill>
                <a:latin typeface="Huni_Quorum Medium BT" panose="020E0603030505020404" pitchFamily="34" charset="-18"/>
              </a:rPr>
              <a:t>p</a:t>
            </a:r>
            <a:r>
              <a:rPr lang="hu-HU" altLang="hu-HU" sz="1800" b="0" i="1" baseline="-25000" dirty="0" err="1">
                <a:solidFill>
                  <a:srgbClr val="00B050"/>
                </a:solidFill>
                <a:latin typeface="Huni_Quorum Medium BT" panose="020E0603030505020404" pitchFamily="34" charset="-18"/>
              </a:rPr>
              <a:t>d</a:t>
            </a:r>
            <a:r>
              <a:rPr lang="hu-HU" altLang="hu-HU" sz="1800" b="0" dirty="0" smtClean="0">
                <a:solidFill>
                  <a:srgbClr val="00B050"/>
                </a:solidFill>
                <a:latin typeface="Huni_Quorum Medium BT" panose="020E0603030505020404" pitchFamily="34" charset="-18"/>
              </a:rPr>
              <a:t>)</a:t>
            </a:r>
            <a:r>
              <a:rPr lang="hu-HU" altLang="hu-HU" sz="1800" b="0" dirty="0" smtClean="0">
                <a:solidFill>
                  <a:schemeClr val="accent2"/>
                </a:solidFill>
                <a:latin typeface="Huni_Quorum Medium BT" panose="020E0603030505020404" pitchFamily="34" charset="-18"/>
              </a:rPr>
              <a:t>)</a:t>
            </a:r>
            <a:endParaRPr lang="hu-HU" altLang="hu-HU" sz="1800" b="0" dirty="0">
              <a:solidFill>
                <a:schemeClr val="accent2"/>
              </a:solidFill>
              <a:latin typeface="Huni_Quorum Medium BT" panose="020E0603030505020404" pitchFamily="34" charset="-18"/>
            </a:endParaRPr>
          </a:p>
        </p:txBody>
      </p:sp>
      <p:sp>
        <p:nvSpPr>
          <p:cNvPr id="18440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8441" name="Rectangle 54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8442" name="Rectangle 5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8443" name="Rectangle 58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8444" name="AutoShape 60"/>
          <p:cNvSpPr>
            <a:spLocks/>
          </p:cNvSpPr>
          <p:nvPr/>
        </p:nvSpPr>
        <p:spPr bwMode="auto">
          <a:xfrm>
            <a:off x="2411413" y="3681413"/>
            <a:ext cx="215900" cy="2233612"/>
          </a:xfrm>
          <a:prstGeom prst="leftBrace">
            <a:avLst>
              <a:gd name="adj1" fmla="val 570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8445" name="Rectangle 70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8446" name="Rectangle 76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grpSp>
        <p:nvGrpSpPr>
          <p:cNvPr id="18447" name="Group 84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18457" name="Rectangle 85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18458" name="Rectangle 86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18459" name="Picture 87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8448" name="Object 5"/>
          <p:cNvGraphicFramePr>
            <a:graphicFrameLocks noChangeAspect="1"/>
          </p:cNvGraphicFramePr>
          <p:nvPr/>
        </p:nvGraphicFramePr>
        <p:xfrm>
          <a:off x="1116013" y="1235075"/>
          <a:ext cx="24130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2" name="Equation" r:id="rId6" imgW="2413000" imgH="825500" progId="Equation.3">
                  <p:embed/>
                </p:oleObj>
              </mc:Choice>
              <mc:Fallback>
                <p:oleObj name="Equation" r:id="rId6" imgW="2413000" imgH="825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235075"/>
                        <a:ext cx="24130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9" name="Object 6"/>
          <p:cNvGraphicFramePr>
            <a:graphicFrameLocks noChangeAspect="1"/>
          </p:cNvGraphicFramePr>
          <p:nvPr/>
        </p:nvGraphicFramePr>
        <p:xfrm>
          <a:off x="2735263" y="3644900"/>
          <a:ext cx="5334000" cy="233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3" name="Equation" r:id="rId8" imgW="5334000" imgH="2336800" progId="Equation.3">
                  <p:embed/>
                </p:oleObj>
              </mc:Choice>
              <mc:Fallback>
                <p:oleObj name="Equation" r:id="rId8" imgW="5334000" imgH="2336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3644900"/>
                        <a:ext cx="5334000" cy="233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0" name="Object 65"/>
          <p:cNvGraphicFramePr>
            <a:graphicFrameLocks noChangeAspect="1"/>
          </p:cNvGraphicFramePr>
          <p:nvPr/>
        </p:nvGraphicFramePr>
        <p:xfrm>
          <a:off x="935038" y="2492375"/>
          <a:ext cx="2582862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4" name="Equation" r:id="rId10" imgW="2870200" imgH="685800" progId="Equation.3">
                  <p:embed/>
                </p:oleObj>
              </mc:Choice>
              <mc:Fallback>
                <p:oleObj name="Equation" r:id="rId10" imgW="28702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2492375"/>
                        <a:ext cx="2582862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1" name="Jobbra nyíl 32"/>
          <p:cNvSpPr>
            <a:spLocks noChangeArrowheads="1"/>
          </p:cNvSpPr>
          <p:nvPr/>
        </p:nvSpPr>
        <p:spPr bwMode="auto">
          <a:xfrm rot="3618404">
            <a:off x="1135857" y="3726656"/>
            <a:ext cx="1392238" cy="358775"/>
          </a:xfrm>
          <a:prstGeom prst="rightArrow">
            <a:avLst>
              <a:gd name="adj1" fmla="val 50000"/>
              <a:gd name="adj2" fmla="val 4987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graphicFrame>
        <p:nvGraphicFramePr>
          <p:cNvPr id="18452" name="Objektum 1"/>
          <p:cNvGraphicFramePr>
            <a:graphicFrameLocks noChangeAspect="1"/>
          </p:cNvGraphicFramePr>
          <p:nvPr/>
        </p:nvGraphicFramePr>
        <p:xfrm>
          <a:off x="4972050" y="1266825"/>
          <a:ext cx="23368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65" name="Equation" r:id="rId12" imgW="1447800" imgH="558800" progId="Equation.3">
                  <p:embed/>
                </p:oleObj>
              </mc:Choice>
              <mc:Fallback>
                <p:oleObj name="Equation" r:id="rId12" imgW="14478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2050" y="1266825"/>
                        <a:ext cx="233680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3" name="Rectangle 48"/>
          <p:cNvSpPr>
            <a:spLocks noChangeArrowheads="1"/>
          </p:cNvSpPr>
          <p:nvPr/>
        </p:nvSpPr>
        <p:spPr bwMode="auto">
          <a:xfrm>
            <a:off x="4102100" y="1582738"/>
            <a:ext cx="411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anose="020E0603030505020404" pitchFamily="34" charset="-18"/>
                <a:sym typeface="Wingdings" panose="05000000000000000000" pitchFamily="2" charset="2"/>
              </a:rPr>
              <a:t></a:t>
            </a:r>
            <a:endParaRPr lang="hu-HU" altLang="hu-HU" sz="1800" b="0">
              <a:solidFill>
                <a:schemeClr val="accent2"/>
              </a:solidFill>
              <a:latin typeface="Huni_Quorum Medium BT" panose="020E0603030505020404" pitchFamily="34" charset="-18"/>
            </a:endParaRPr>
          </a:p>
        </p:txBody>
      </p:sp>
      <p:sp>
        <p:nvSpPr>
          <p:cNvPr id="18454" name="Téglalap 2"/>
          <p:cNvSpPr>
            <a:spLocks noChangeArrowheads="1"/>
          </p:cNvSpPr>
          <p:nvPr/>
        </p:nvSpPr>
        <p:spPr bwMode="auto">
          <a:xfrm>
            <a:off x="3914775" y="3608388"/>
            <a:ext cx="927100" cy="755650"/>
          </a:xfrm>
          <a:prstGeom prst="rect">
            <a:avLst/>
          </a:prstGeom>
          <a:solidFill>
            <a:schemeClr val="accent1">
              <a:alpha val="3490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8455" name="Téglalap 28"/>
          <p:cNvSpPr>
            <a:spLocks noChangeArrowheads="1"/>
          </p:cNvSpPr>
          <p:nvPr/>
        </p:nvSpPr>
        <p:spPr bwMode="auto">
          <a:xfrm>
            <a:off x="4572000" y="4437063"/>
            <a:ext cx="927100" cy="720725"/>
          </a:xfrm>
          <a:prstGeom prst="rect">
            <a:avLst/>
          </a:prstGeom>
          <a:solidFill>
            <a:schemeClr val="accent1">
              <a:alpha val="3490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18456" name="Téglalap 29"/>
          <p:cNvSpPr>
            <a:spLocks noChangeArrowheads="1"/>
          </p:cNvSpPr>
          <p:nvPr/>
        </p:nvSpPr>
        <p:spPr bwMode="auto">
          <a:xfrm>
            <a:off x="5337175" y="5229225"/>
            <a:ext cx="927100" cy="685800"/>
          </a:xfrm>
          <a:prstGeom prst="rect">
            <a:avLst/>
          </a:prstGeom>
          <a:solidFill>
            <a:schemeClr val="accent1">
              <a:alpha val="3490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31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718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6"/>
          <p:cNvGrpSpPr>
            <a:grpSpLocks/>
          </p:cNvGrpSpPr>
          <p:nvPr/>
        </p:nvGrpSpPr>
        <p:grpSpPr bwMode="auto">
          <a:xfrm>
            <a:off x="-36513" y="6461125"/>
            <a:ext cx="9213851" cy="396875"/>
            <a:chOff x="-23" y="4070"/>
            <a:chExt cx="5804" cy="250"/>
          </a:xfrm>
        </p:grpSpPr>
        <p:sp>
          <p:nvSpPr>
            <p:cNvPr id="20505" name="Rectangle 7"/>
            <p:cNvSpPr>
              <a:spLocks noChangeArrowheads="1"/>
            </p:cNvSpPr>
            <p:nvPr/>
          </p:nvSpPr>
          <p:spPr bwMode="auto">
            <a:xfrm>
              <a:off x="5533" y="4166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 </a:t>
              </a:r>
              <a:fld id="{23092A0A-CEDE-4D44-8D03-C1CC7F20CF79}" type="slidenum">
                <a:rPr lang="hu-HU" altLang="hu-HU" sz="1000">
                  <a:solidFill>
                    <a:srgbClr val="211579"/>
                  </a:solidFill>
                </a:rPr>
                <a:pPr eaLnBrk="1" hangingPunct="1">
                  <a:spcBef>
                    <a:spcPct val="0"/>
                  </a:spcBef>
                  <a:buFontTx/>
                  <a:buNone/>
                </a:pPr>
                <a:t>19</a:t>
              </a:fld>
              <a:r>
                <a:rPr lang="hu-HU" altLang="hu-HU" sz="1000">
                  <a:solidFill>
                    <a:srgbClr val="211579"/>
                  </a:solidFill>
                </a:rPr>
                <a:t>.</a:t>
              </a:r>
            </a:p>
          </p:txBody>
        </p:sp>
        <p:sp>
          <p:nvSpPr>
            <p:cNvPr id="20506" name="Rectangle 8"/>
            <p:cNvSpPr>
              <a:spLocks noChangeArrowheads="1"/>
            </p:cNvSpPr>
            <p:nvPr/>
          </p:nvSpPr>
          <p:spPr bwMode="auto">
            <a:xfrm>
              <a:off x="272" y="4166"/>
              <a:ext cx="8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rgbClr val="211579"/>
                  </a:solidFill>
                </a:rPr>
                <a:t>Méréselőkészítő</a:t>
              </a:r>
            </a:p>
          </p:txBody>
        </p:sp>
        <p:sp>
          <p:nvSpPr>
            <p:cNvPr id="20507" name="Rectangle 9"/>
            <p:cNvSpPr>
              <a:spLocks noChangeArrowheads="1"/>
            </p:cNvSpPr>
            <p:nvPr/>
          </p:nvSpPr>
          <p:spPr bwMode="auto">
            <a:xfrm>
              <a:off x="-23" y="4070"/>
              <a:ext cx="4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2009.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1000">
                  <a:solidFill>
                    <a:schemeClr val="bg1"/>
                  </a:solidFill>
                </a:rPr>
                <a:t>tavasz</a:t>
              </a:r>
            </a:p>
          </p:txBody>
        </p:sp>
      </p:grpSp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971550" y="188913"/>
            <a:ext cx="7993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A mérési bizonytalanság meghatározása (hibaszámítás) III.</a:t>
            </a:r>
          </a:p>
        </p:txBody>
      </p:sp>
      <p:sp>
        <p:nvSpPr>
          <p:cNvPr id="20484" name="Line 11"/>
          <p:cNvSpPr>
            <a:spLocks noChangeShapeType="1"/>
          </p:cNvSpPr>
          <p:nvPr/>
        </p:nvSpPr>
        <p:spPr bwMode="auto">
          <a:xfrm>
            <a:off x="971550" y="476250"/>
            <a:ext cx="47529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5" name="Rectangle 34"/>
          <p:cNvSpPr>
            <a:spLocks noChangeArrowheads="1"/>
          </p:cNvSpPr>
          <p:nvPr/>
        </p:nvSpPr>
        <p:spPr bwMode="auto">
          <a:xfrm>
            <a:off x="971550" y="490538"/>
            <a:ext cx="8172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chemeClr val="accent2"/>
                </a:solidFill>
                <a:latin typeface="Bookman Old Style" panose="02050604050505020204" pitchFamily="18" charset="0"/>
              </a:rPr>
              <a:t>Pl. a térfogatáram bizonytalansága</a:t>
            </a:r>
          </a:p>
        </p:txBody>
      </p:sp>
      <p:sp>
        <p:nvSpPr>
          <p:cNvPr id="20486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20487" name="Rectangle 54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20488" name="Rectangle 5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20489" name="Rectangle 58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20490" name="Rectangle 64"/>
          <p:cNvSpPr>
            <a:spLocks noChangeArrowheads="1"/>
          </p:cNvSpPr>
          <p:nvPr/>
        </p:nvSpPr>
        <p:spPr bwMode="auto">
          <a:xfrm>
            <a:off x="935038" y="10525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anose="020E0603030505020404" pitchFamily="34" charset="-18"/>
              </a:rPr>
              <a:t>A sebességmérés abszolút hibája:</a:t>
            </a:r>
            <a:endParaRPr lang="en-US" altLang="hu-HU" sz="1800" b="0">
              <a:solidFill>
                <a:schemeClr val="accent2"/>
              </a:solidFill>
              <a:latin typeface="Huni_Quorum Medium BT" panose="020E0603030505020404" pitchFamily="34" charset="-18"/>
            </a:endParaRPr>
          </a:p>
        </p:txBody>
      </p:sp>
      <p:sp>
        <p:nvSpPr>
          <p:cNvPr id="20491" name="Rectangle 65"/>
          <p:cNvSpPr>
            <a:spLocks noChangeArrowheads="1"/>
          </p:cNvSpPr>
          <p:nvPr/>
        </p:nvSpPr>
        <p:spPr bwMode="auto">
          <a:xfrm>
            <a:off x="935038" y="4329113"/>
            <a:ext cx="3454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anose="020E0603030505020404" pitchFamily="34" charset="-18"/>
              </a:rPr>
              <a:t>A sebességmérés relatív hibája:</a:t>
            </a:r>
            <a:endParaRPr lang="en-US" altLang="hu-HU" sz="1800" b="0">
              <a:solidFill>
                <a:schemeClr val="accent2"/>
              </a:solidFill>
              <a:latin typeface="Huni_Quorum Medium BT" panose="020E0603030505020404" pitchFamily="34" charset="-18"/>
            </a:endParaRPr>
          </a:p>
        </p:txBody>
      </p:sp>
      <p:sp>
        <p:nvSpPr>
          <p:cNvPr id="20492" name="Rectangle 70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20493" name="Rectangle 71"/>
          <p:cNvSpPr>
            <a:spLocks noChangeArrowheads="1"/>
          </p:cNvSpPr>
          <p:nvPr/>
        </p:nvSpPr>
        <p:spPr bwMode="auto">
          <a:xfrm>
            <a:off x="935038" y="5624513"/>
            <a:ext cx="3852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anose="020E0603030505020404" pitchFamily="34" charset="-18"/>
              </a:rPr>
              <a:t>A sebességmérés számeredménye:</a:t>
            </a:r>
            <a:endParaRPr lang="en-US" altLang="hu-HU" sz="1800" b="0">
              <a:solidFill>
                <a:schemeClr val="accent2"/>
              </a:solidFill>
              <a:latin typeface="Huni_Quorum Medium BT" panose="020E0603030505020404" pitchFamily="34" charset="-18"/>
            </a:endParaRPr>
          </a:p>
        </p:txBody>
      </p:sp>
      <p:sp>
        <p:nvSpPr>
          <p:cNvPr id="20494" name="Rectangle 76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grpSp>
        <p:nvGrpSpPr>
          <p:cNvPr id="20495" name="Group 84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0502" name="Rectangle 85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hu-HU" sz="1800" b="0">
                <a:solidFill>
                  <a:srgbClr val="211579"/>
                </a:solidFill>
              </a:endParaRPr>
            </a:p>
          </p:txBody>
        </p:sp>
        <p:sp>
          <p:nvSpPr>
            <p:cNvPr id="20503" name="Rectangle 86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u-HU" altLang="hu-HU" sz="1800">
                <a:latin typeface="Huni_Quorum Medium BT" panose="020E0603030505020404" pitchFamily="34" charset="-18"/>
              </a:endParaRPr>
            </a:p>
          </p:txBody>
        </p:sp>
        <p:pic>
          <p:nvPicPr>
            <p:cNvPr id="20504" name="Picture 87" descr="ARAMLASTAN_TSZ_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0496" name="Object 112"/>
          <p:cNvGraphicFramePr>
            <a:graphicFrameLocks noChangeAspect="1"/>
          </p:cNvGraphicFramePr>
          <p:nvPr/>
        </p:nvGraphicFramePr>
        <p:xfrm>
          <a:off x="1182688" y="4868863"/>
          <a:ext cx="23399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86" name="Equation" r:id="rId6" imgW="2336800" imgH="609600" progId="Equation.3">
                  <p:embed/>
                </p:oleObj>
              </mc:Choice>
              <mc:Fallback>
                <p:oleObj name="Equation" r:id="rId6" imgW="23368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2688" y="4868863"/>
                        <a:ext cx="233997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7" name="Object 113"/>
          <p:cNvGraphicFramePr>
            <a:graphicFrameLocks noChangeAspect="1"/>
          </p:cNvGraphicFramePr>
          <p:nvPr/>
        </p:nvGraphicFramePr>
        <p:xfrm>
          <a:off x="5376863" y="5516563"/>
          <a:ext cx="25431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87" name="Equation" r:id="rId8" imgW="2540000" imgH="609600" progId="Equation.3">
                  <p:embed/>
                </p:oleObj>
              </mc:Choice>
              <mc:Fallback>
                <p:oleObj name="Equation" r:id="rId8" imgW="25400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6863" y="5516563"/>
                        <a:ext cx="254317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8" name="Object 6"/>
          <p:cNvGraphicFramePr>
            <a:graphicFrameLocks noChangeAspect="1"/>
          </p:cNvGraphicFramePr>
          <p:nvPr/>
        </p:nvGraphicFramePr>
        <p:xfrm>
          <a:off x="503238" y="1952625"/>
          <a:ext cx="8475662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88" name="Equation" r:id="rId10" imgW="10591800" imgH="863600" progId="Equation.3">
                  <p:embed/>
                </p:oleObj>
              </mc:Choice>
              <mc:Fallback>
                <p:oleObj name="Equation" r:id="rId10" imgW="10591800" imgH="86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1952625"/>
                        <a:ext cx="8475662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9" name="Object 32"/>
          <p:cNvGraphicFramePr>
            <a:graphicFrameLocks noChangeAspect="1"/>
          </p:cNvGraphicFramePr>
          <p:nvPr/>
        </p:nvGraphicFramePr>
        <p:xfrm>
          <a:off x="2627313" y="3392488"/>
          <a:ext cx="177958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89" name="Equation" r:id="rId12" imgW="1778000" imgH="609600" progId="Equation.3">
                  <p:embed/>
                </p:oleObj>
              </mc:Choice>
              <mc:Fallback>
                <p:oleObj name="Equation" r:id="rId12" imgW="17780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3392488"/>
                        <a:ext cx="1779587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0" name="Téglalap 2"/>
          <p:cNvSpPr>
            <a:spLocks noChangeArrowheads="1"/>
          </p:cNvSpPr>
          <p:nvPr/>
        </p:nvSpPr>
        <p:spPr bwMode="auto">
          <a:xfrm>
            <a:off x="5292725" y="5430838"/>
            <a:ext cx="2700338" cy="755650"/>
          </a:xfrm>
          <a:prstGeom prst="rect">
            <a:avLst/>
          </a:prstGeom>
          <a:solidFill>
            <a:schemeClr val="accent1">
              <a:alpha val="3490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Huni_Quorum Medium BT" panose="020E0603030505020404" pitchFamily="34" charset="-18"/>
            </a:endParaRPr>
          </a:p>
        </p:txBody>
      </p:sp>
      <p:sp>
        <p:nvSpPr>
          <p:cNvPr id="20501" name="Téglalap 1"/>
          <p:cNvSpPr>
            <a:spLocks noChangeArrowheads="1"/>
          </p:cNvSpPr>
          <p:nvPr/>
        </p:nvSpPr>
        <p:spPr bwMode="auto">
          <a:xfrm>
            <a:off x="935038" y="5984875"/>
            <a:ext cx="442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800" b="0">
                <a:solidFill>
                  <a:schemeClr val="accent2"/>
                </a:solidFill>
                <a:latin typeface="Huni_Quorum Medium BT" panose="020E0603030505020404" pitchFamily="34" charset="-18"/>
              </a:rPr>
              <a:t>A jegyzőkönyvben is így kell dokumentálni!</a:t>
            </a:r>
            <a:endParaRPr lang="hu-HU" altLang="hu-HU" sz="1800">
              <a:latin typeface="Huni_Quorum Medium BT" panose="020E06030305050204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716692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uni_Quorum Medium BT" pitchFamily="34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uni_Quorum Medium BT" pitchFamily="34" charset="-18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20170</TotalTime>
  <Words>1519</Words>
  <Application>Microsoft Office PowerPoint</Application>
  <PresentationFormat>Diavetítés a képernyőre (4:3 oldalarány)</PresentationFormat>
  <Paragraphs>260</Paragraphs>
  <Slides>19</Slides>
  <Notes>19</Notes>
  <HiddenSlides>0</HiddenSlides>
  <MMClips>0</MMClips>
  <ScaleCrop>false</ScaleCrop>
  <HeadingPairs>
    <vt:vector size="10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19</vt:i4>
      </vt:variant>
      <vt:variant>
        <vt:lpstr>Egyéni diasorok</vt:lpstr>
      </vt:variant>
      <vt:variant>
        <vt:i4>1</vt:i4>
      </vt:variant>
    </vt:vector>
  </HeadingPairs>
  <TitlesOfParts>
    <vt:vector size="29" baseType="lpstr">
      <vt:lpstr>Arial</vt:lpstr>
      <vt:lpstr>Bookman Old Style</vt:lpstr>
      <vt:lpstr>Droid Sans</vt:lpstr>
      <vt:lpstr>Huni_Quorum Medium BT</vt:lpstr>
      <vt:lpstr>Symbol</vt:lpstr>
      <vt:lpstr>Times New Roman</vt:lpstr>
      <vt:lpstr>Wingdings</vt:lpstr>
      <vt:lpstr>Alapértelmezett terv</vt:lpstr>
      <vt:lpstr>Equation</vt:lpstr>
      <vt:lpstr>Összeállította: Nagy László nagy@ara.bme.hu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Egyéni diasor 1</vt:lpstr>
    </vt:vector>
  </TitlesOfParts>
  <Company>BME Áramlástan Tanszék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Jegyzőkönyv beszámoló</dc:title>
  <dc:creator>Nagy László</dc:creator>
  <cp:lastModifiedBy>benedek</cp:lastModifiedBy>
  <cp:revision>377</cp:revision>
  <cp:lastPrinted>2015-09-04T14:27:33Z</cp:lastPrinted>
  <dcterms:created xsi:type="dcterms:W3CDTF">2005-11-15T08:12:11Z</dcterms:created>
  <dcterms:modified xsi:type="dcterms:W3CDTF">2016-04-04T12:45:03Z</dcterms:modified>
</cp:coreProperties>
</file>